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1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69"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Lst>
  <p:sldSz cx="13004800" cy="7315200"/>
  <p:notesSz cx="13004800" cy="7315200"/>
  <p:embeddedFontLst>
    <p:embeddedFont>
      <p:font typeface="Roboto" panose="020B0604020202020204" charset="0"/>
      <p:bold r:id="rId117"/>
      <p:boldItalic r:id="rId118"/>
    </p:embeddedFont>
    <p:embeddedFont>
      <p:font typeface="Impact" panose="020B0806030902050204" pitchFamily="34" charset="0"/>
      <p:regular r:id="rId119"/>
    </p:embeddedFont>
    <p:embeddedFont>
      <p:font typeface="Roboto Condensed" panose="020B0604020202020204" charset="0"/>
      <p:regular r:id="rId120"/>
      <p:bold r:id="rId121"/>
      <p:italic r:id="rId122"/>
      <p:boldItalic r:id="rId123"/>
    </p:embeddedFont>
    <p:embeddedFont>
      <p:font typeface="Lato" panose="020B0604020202020204" charset="0"/>
      <p:regular r:id="rId124"/>
      <p:bold r:id="rId125"/>
      <p:italic r:id="rId126"/>
      <p:boldItalic r:id="rId127"/>
    </p:embeddedFont>
    <p:embeddedFont>
      <p:font typeface="Century Gothic" panose="020B0502020202020204" pitchFamily="34" charset="0"/>
      <p:regular r:id="rId128"/>
      <p:bold r:id="rId129"/>
      <p:italic r:id="rId130"/>
      <p:boldItalic r:id="rId131"/>
    </p:embeddedFont>
    <p:embeddedFont>
      <p:font typeface="Calibri" panose="020F0502020204030204" pitchFamily="3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rnando Sebasti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C1A7916-E514-45EA-B587-1549D1CEF468}">
  <a:tblStyle styleId="{2C1A7916-E514-45EA-B587-1549D1CEF4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7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7.fntdata"/><Relationship Id="rId138" Type="http://schemas.openxmlformats.org/officeDocument/2006/relationships/font" Target="fonts/font22.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7.fntdata"/><Relationship Id="rId128" Type="http://schemas.openxmlformats.org/officeDocument/2006/relationships/font" Target="fonts/font12.fntdata"/><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2.fntdata"/><Relationship Id="rId134" Type="http://schemas.openxmlformats.org/officeDocument/2006/relationships/font" Target="fonts/font18.fntdata"/><Relationship Id="rId139" Type="http://schemas.openxmlformats.org/officeDocument/2006/relationships/font" Target="fonts/font23.fntdata"/><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notesMaster" Target="notesMasters/notesMaster1.xml"/><Relationship Id="rId124" Type="http://schemas.openxmlformats.org/officeDocument/2006/relationships/font" Target="fonts/font8.fntdata"/><Relationship Id="rId129" Type="http://schemas.openxmlformats.org/officeDocument/2006/relationships/font" Target="fonts/font13.fntdata"/><Relationship Id="rId13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font" Target="fonts/font16.fntdata"/><Relationship Id="rId140" Type="http://schemas.openxmlformats.org/officeDocument/2006/relationships/commentAuthors" Target="commentAuthor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font" Target="fonts/font3.fntdata"/><Relationship Id="rId12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6.fntdata"/><Relationship Id="rId130" Type="http://schemas.openxmlformats.org/officeDocument/2006/relationships/font" Target="fonts/font14.fntdata"/><Relationship Id="rId135" Type="http://schemas.openxmlformats.org/officeDocument/2006/relationships/font" Target="fonts/font19.fntdata"/><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5.fntdata"/><Relationship Id="rId136"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5.fntdata"/><Relationship Id="rId14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2-02T14:07:08.243" idx="1">
    <p:pos x="6000" y="0"/>
    <p:text>falta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5635625" cy="36671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7366000" y="0"/>
            <a:ext cx="5635625" cy="36671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1300163" y="3521075"/>
            <a:ext cx="10404475" cy="2879725"/>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6948488"/>
            <a:ext cx="5635625" cy="366712"/>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7366000" y="6948488"/>
            <a:ext cx="5635625" cy="36671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7" name="Shape 87"/>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2" name="Shape 212"/>
          <p:cNvSpPr txBox="1">
            <a:spLocks noGrp="1"/>
          </p:cNvSpPr>
          <p:nvPr>
            <p:ph type="sldNum" idx="12"/>
          </p:nvPr>
        </p:nvSpPr>
        <p:spPr>
          <a:xfrm>
            <a:off x="7366000" y="6948488"/>
            <a:ext cx="5635500" cy="3666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35" name="Shape 1635"/>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3" name="Shape 1643"/>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Shape 1679"/>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80" name="Shape 1680"/>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Shape 1685"/>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86" name="Shape 1686"/>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92" name="Shape 1692"/>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Shape 169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697" name="Shape 16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Shape 1707"/>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08" name="Shape 17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26" name="Shape 17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Shape 173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39" name="Shape 1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Shape 175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55" name="Shape 17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1" name="Shape 271"/>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Shape 177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74" name="Shape 17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Shape 179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795" name="Shape 17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Shape 181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818" name="Shape 18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Shape 1840"/>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41" name="Shape 1841"/>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78" name="Shape 27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85" name="Shape 28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295" name="Shape 29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03" name="Shape 3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312" name="Shape 31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23" name="Shape 323"/>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endParaRPr sz="1400">
              <a:latin typeface="Arial"/>
              <a:ea typeface="Arial"/>
              <a:cs typeface="Arial"/>
              <a:sym typeface="Arial"/>
            </a:endParaRPr>
          </a:p>
          <a:p>
            <a:pPr marL="0" marR="0" lvl="0" indent="0" algn="l" rtl="0">
              <a:spcBef>
                <a:spcPts val="0"/>
              </a:spcBef>
              <a:spcAft>
                <a:spcPts val="0"/>
              </a:spcAft>
              <a:buClr>
                <a:schemeClr val="dk1"/>
              </a:buClr>
              <a:buSzPts val="1200"/>
              <a:buFont typeface="Calibri"/>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8" name="Shape 338"/>
          <p:cNvSpPr txBox="1">
            <a:spLocks noGrp="1"/>
          </p:cNvSpPr>
          <p:nvPr>
            <p:ph type="sldNum" idx="12"/>
          </p:nvPr>
        </p:nvSpPr>
        <p:spPr>
          <a:xfrm>
            <a:off x="7366000" y="6948488"/>
            <a:ext cx="5635500" cy="3666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4" name="Shape 94"/>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9" name="Shape 369"/>
          <p:cNvSpPr txBox="1">
            <a:spLocks noGrp="1"/>
          </p:cNvSpPr>
          <p:nvPr>
            <p:ph type="sldNum" idx="12"/>
          </p:nvPr>
        </p:nvSpPr>
        <p:spPr>
          <a:xfrm>
            <a:off x="7366000" y="6948488"/>
            <a:ext cx="5635500" cy="3666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7" name="Shape 377"/>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2" name="Shape 40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13" name="Shape 41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1300163" y="3521075"/>
            <a:ext cx="10404475" cy="287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426" name="Shape 426"/>
          <p:cNvSpPr txBox="1">
            <a:spLocks noGrp="1"/>
          </p:cNvSpPr>
          <p:nvPr>
            <p:ph type="ftr" idx="11"/>
          </p:nvPr>
        </p:nvSpPr>
        <p:spPr>
          <a:xfrm>
            <a:off x="0" y="6948488"/>
            <a:ext cx="5635625" cy="366712"/>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7" name="Shape 427"/>
          <p:cNvSpPr txBox="1">
            <a:spLocks noGrp="1"/>
          </p:cNvSpPr>
          <p:nvPr>
            <p:ph type="sldNum" idx="12"/>
          </p:nvPr>
        </p:nvSpPr>
        <p:spPr>
          <a:xfrm>
            <a:off x="7366000" y="6948488"/>
            <a:ext cx="5635625" cy="36671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52" name="Shape 45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9" name="Shape 45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60" name="Shape 46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70" name="Shape 47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6" name="Shape 47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77" name="Shape 47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6" name="Shape 48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87" name="Shape 48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569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8" name="Shape 118"/>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9" name="Shape 50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10" name="Shape 51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20" name="Shape 52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0" name="Shape 53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31" name="Shape 53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4" name="Shape 54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45" name="Shape 54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56" name="Shape 55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0" name="Shape 57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FACTURA TARDA UN POCO. NO PUEDE DESCARGAR LOS MANIFIESTOS DETALLADOS</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LA FACTURA TARDA UN POCO EN LLEGAR.</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ES PAGO EN OFICINA Y FACTURA INMEDIATA. PERO TAMBIEN TIENEN UN ENVIO MASIVO DE REVISTA CON FRANQUEO QUE TIENE DOMICILIADO Y ESA FACTURA TARDA MUCHISIMO, A VECES LLEGA MUY JUSTA PARA EL CIERRE DE IMPUESTOS DEL TRIMESTRE.</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LA ENTREGA DE FACTURA TARDA EN LOS MESES DE TRIMESTRE, NO LE DA TIEMPO A INCLUIRLO</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 </a:t>
            </a:r>
            <a:endParaRPr sz="950">
              <a:solidFill>
                <a:srgbClr val="222222"/>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950">
                <a:solidFill>
                  <a:srgbClr val="222222"/>
                </a:solidFill>
                <a:latin typeface="Arial"/>
                <a:ea typeface="Arial"/>
                <a:cs typeface="Arial"/>
                <a:sym typeface="Arial"/>
              </a:rPr>
              <a:t>LA FACTURA TARDA MUCHO EN LLEGAR.</a:t>
            </a:r>
            <a:endParaRPr sz="95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200"/>
              <a:buFont typeface="Calibri"/>
              <a:buNone/>
            </a:pPr>
            <a:endParaRPr/>
          </a:p>
        </p:txBody>
      </p:sp>
      <p:sp>
        <p:nvSpPr>
          <p:cNvPr id="571" name="Shape 57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2" name="Shape 58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p>
        </p:txBody>
      </p:sp>
      <p:sp>
        <p:nvSpPr>
          <p:cNvPr id="583" name="Shape 58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96" name="Shape 59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7" name="Shape 60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08" name="Shape 60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18" name="Shape 61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4" name="Shape 124"/>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25" name="Shape 62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4" name="Shape 63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35" name="Shape 6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9" name="Shape 64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50" name="Shape 65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71" name="Shape 67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8" name="Shape 68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89" name="Shape 68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0" name="Shape 70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01" name="Shape 70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2" name="Shape 71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13" name="Shape 71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23" name="Shape 72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30" name="Shape 73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32" name="Shape 132"/>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9" name="Shape 73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40" name="Shape 74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5" name="Shape 75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56" name="Shape 75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5" name="Shape 76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rtl="0">
              <a:spcBef>
                <a:spcPts val="1000"/>
              </a:spcBef>
              <a:spcAft>
                <a:spcPts val="0"/>
              </a:spcAft>
              <a:buNone/>
            </a:pPr>
            <a:endParaRPr/>
          </a:p>
        </p:txBody>
      </p:sp>
      <p:sp>
        <p:nvSpPr>
          <p:cNvPr id="766" name="Shape 76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6" name="Shape 77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77" name="Shape 77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3" name="Shape 79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94" name="Shape 79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5" name="Shape 80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06" name="Shape 80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7" name="Shape 81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18" name="Shape 81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4" name="Shape 82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25" name="Shape 82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35" name="Shape 8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49" name="Shape 84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7" name="Shape 157"/>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8" name="Shape 85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59" name="Shape 85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9" name="Shape 86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70" name="Shape 87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61</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5" name="Shape 88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86" name="Shape 88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62</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7" name="Shape 89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98" name="Shape 89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7" name="Shape 90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908" name="Shape 90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Shape 9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4" name="Shape 9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200"/>
              <a:buFont typeface="Calibri"/>
              <a:buNone/>
            </a:pPr>
            <a:endParaRPr/>
          </a:p>
          <a:p>
            <a:pPr marL="0" marR="0" lvl="0" indent="0" algn="l" rtl="0">
              <a:spcBef>
                <a:spcPts val="0"/>
              </a:spcBef>
              <a:spcAft>
                <a:spcPts val="0"/>
              </a:spcAft>
              <a:buClr>
                <a:schemeClr val="dk1"/>
              </a:buClr>
              <a:buSzPts val="1200"/>
              <a:buFont typeface="Calibri"/>
              <a:buNone/>
            </a:pPr>
            <a:endParaRPr/>
          </a:p>
        </p:txBody>
      </p:sp>
      <p:sp>
        <p:nvSpPr>
          <p:cNvPr id="915" name="Shape 91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4" name="Shape 96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rtl="0">
              <a:spcBef>
                <a:spcPts val="1000"/>
              </a:spcBef>
              <a:spcAft>
                <a:spcPts val="0"/>
              </a:spcAft>
              <a:buNone/>
            </a:pPr>
            <a:endParaRPr/>
          </a:p>
        </p:txBody>
      </p:sp>
      <p:sp>
        <p:nvSpPr>
          <p:cNvPr id="965" name="Shape 96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8" name="Shape 97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
        <p:nvSpPr>
          <p:cNvPr id="979" name="Shape 97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9" name="Shape 98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
        <p:nvSpPr>
          <p:cNvPr id="990" name="Shape 99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002" name="Shape 1002"/>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09" name="Shape 1009"/>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5" name="Shape 101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16" name="Shape 101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8" name="Shape 1048"/>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9" name="Shape 1049"/>
          <p:cNvSpPr txBox="1">
            <a:spLocks noGrp="1"/>
          </p:cNvSpPr>
          <p:nvPr>
            <p:ph type="sldNum" idx="12"/>
          </p:nvPr>
        </p:nvSpPr>
        <p:spPr>
          <a:xfrm>
            <a:off x="7366000" y="6948488"/>
            <a:ext cx="5635500" cy="3666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Shape 1080"/>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081" name="Shape 1081"/>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Shape 10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7" name="Shape 108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88" name="Shape 10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74</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6" name="Shape 109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097" name="Shape 109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2" name="Shape 111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13" name="Shape 111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76</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28" name="Shape 1128"/>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Shape 1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5" name="Shape 113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36" name="Shape 113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78</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2" name="Shape 114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43" name="Shape 114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0" name="Shape 170"/>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51" name="Shape 1151"/>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Shape 1161"/>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62" name="Shape 1162"/>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73" name="Shape 1173"/>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Shape 1182"/>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83" name="Shape 1183"/>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1" name="Shape 119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92" name="Shape 119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84</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Shape 1197"/>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98" name="Shape 1198"/>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Shape 12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1" name="Shape 121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212" name="Shape 121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86</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21" name="Shape 122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(REME): Decir si Aduana aparece para un único territorio o varios</a:t>
            </a:r>
            <a:endParaRPr sz="1200" b="0" i="0" u="none" strike="noStrike" cap="none">
              <a:solidFill>
                <a:schemeClr val="dk1"/>
              </a:solidFill>
              <a:latin typeface="Calibri"/>
              <a:ea typeface="Calibri"/>
              <a:cs typeface="Calibri"/>
              <a:sym typeface="Calibri"/>
            </a:endParaRPr>
          </a:p>
        </p:txBody>
      </p:sp>
      <p:sp>
        <p:nvSpPr>
          <p:cNvPr id="1222" name="Shape 12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87</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7" name="Shape 123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238" name="Shape 123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88</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47" name="Shape 1247"/>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1300163" y="3521075"/>
            <a:ext cx="10404475" cy="2879725"/>
          </a:xfrm>
          <a:prstGeom prst="rect">
            <a:avLst/>
          </a:prstGeom>
          <a:noFill/>
          <a:ln>
            <a:noFill/>
          </a:ln>
        </p:spPr>
        <p:txBody>
          <a:bodyPr spcFirstLastPara="1" wrap="square" lIns="91425" tIns="45700" rIns="91425" bIns="45700" anchor="t" anchorCtr="0">
            <a:noAutofit/>
          </a:bodyPr>
          <a:lstStyle/>
          <a:p>
            <a:pPr marL="0" lvl="0" indent="0" rtl="0">
              <a:spcBef>
                <a:spcPts val="640"/>
              </a:spcBef>
              <a:spcAft>
                <a:spcPts val="0"/>
              </a:spcAft>
              <a:buClr>
                <a:schemeClr val="dk1"/>
              </a:buClr>
              <a:buFont typeface="Arial"/>
              <a:buNone/>
            </a:pPr>
            <a:r>
              <a:rPr lang="en-US" sz="1400" b="1">
                <a:solidFill>
                  <a:srgbClr val="FF0000"/>
                </a:solidFill>
                <a:latin typeface="Century Gothic"/>
                <a:ea typeface="Century Gothic"/>
                <a:cs typeface="Century Gothic"/>
                <a:sym typeface="Century Gothic"/>
              </a:rPr>
              <a:t>Características de los Grupos</a:t>
            </a:r>
            <a:endParaRPr sz="1400">
              <a:solidFill>
                <a:srgbClr val="FF0000"/>
              </a:solidFill>
              <a:latin typeface="Arial"/>
              <a:ea typeface="Arial"/>
              <a:cs typeface="Arial"/>
              <a:sym typeface="Arial"/>
            </a:endParaRPr>
          </a:p>
          <a:p>
            <a:pPr marL="285750" lvl="0" indent="-285750" rtl="0">
              <a:spcBef>
                <a:spcPts val="640"/>
              </a:spcBef>
              <a:spcAft>
                <a:spcPts val="0"/>
              </a:spcAft>
              <a:buClr>
                <a:srgbClr val="FF0000"/>
              </a:buClr>
              <a:buSzPts val="1400"/>
              <a:buChar char="•"/>
            </a:pPr>
            <a:r>
              <a:rPr lang="en-US" sz="1400">
                <a:solidFill>
                  <a:srgbClr val="FF0000"/>
                </a:solidFill>
                <a:latin typeface="Century Gothic"/>
                <a:ea typeface="Century Gothic"/>
                <a:cs typeface="Century Gothic"/>
                <a:sym typeface="Century Gothic"/>
              </a:rPr>
              <a:t>Caracterizados por palabras homogéneas entre sí</a:t>
            </a:r>
            <a:endParaRPr sz="1400">
              <a:solidFill>
                <a:srgbClr val="FF0000"/>
              </a:solidFill>
              <a:latin typeface="Arial"/>
              <a:ea typeface="Arial"/>
              <a:cs typeface="Arial"/>
              <a:sym typeface="Arial"/>
            </a:endParaRPr>
          </a:p>
          <a:p>
            <a:pPr marL="285750" lvl="0" indent="-285750" rtl="0">
              <a:spcBef>
                <a:spcPts val="640"/>
              </a:spcBef>
              <a:spcAft>
                <a:spcPts val="0"/>
              </a:spcAft>
              <a:buClr>
                <a:srgbClr val="FF0000"/>
              </a:buClr>
              <a:buSzPts val="1400"/>
              <a:buChar char="•"/>
            </a:pPr>
            <a:r>
              <a:rPr lang="en-US" sz="1400">
                <a:solidFill>
                  <a:srgbClr val="FF0000"/>
                </a:solidFill>
                <a:latin typeface="Century Gothic"/>
                <a:ea typeface="Century Gothic"/>
                <a:cs typeface="Century Gothic"/>
                <a:sym typeface="Century Gothic"/>
              </a:rPr>
              <a:t>Heterogéneos, distintos entre ellos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Cambiar números! (Eliminar sentimiento)</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¿que es:</a:t>
            </a:r>
            <a:endParaRPr/>
          </a:p>
          <a:p>
            <a:pPr marL="0" lvl="0" indent="0" rtl="0">
              <a:spcBef>
                <a:spcPts val="640"/>
              </a:spcBef>
              <a:spcAft>
                <a:spcPts val="0"/>
              </a:spcAft>
              <a:buClr>
                <a:schemeClr val="dk1"/>
              </a:buClr>
              <a:buFont typeface="Arial"/>
              <a:buNone/>
            </a:pPr>
            <a:r>
              <a:rPr lang="en-US" sz="1400" b="1">
                <a:latin typeface="Century Gothic"/>
                <a:ea typeface="Century Gothic"/>
                <a:cs typeface="Century Gothic"/>
                <a:sym typeface="Century Gothic"/>
              </a:rPr>
              <a:t>Características de los Grupos</a:t>
            </a:r>
            <a:endParaRPr sz="1400">
              <a:latin typeface="Arial"/>
              <a:ea typeface="Arial"/>
              <a:cs typeface="Arial"/>
              <a:sym typeface="Arial"/>
            </a:endParaRPr>
          </a:p>
          <a:p>
            <a:pPr marL="285750" lvl="0" indent="-285750" rtl="0">
              <a:spcBef>
                <a:spcPts val="640"/>
              </a:spcBef>
              <a:spcAft>
                <a:spcPts val="0"/>
              </a:spcAft>
              <a:buClr>
                <a:schemeClr val="dk1"/>
              </a:buClr>
              <a:buSzPts val="1400"/>
              <a:buChar char="•"/>
            </a:pPr>
            <a:r>
              <a:rPr lang="en-US" sz="1400">
                <a:latin typeface="Century Gothic"/>
                <a:ea typeface="Century Gothic"/>
                <a:cs typeface="Century Gothic"/>
                <a:sym typeface="Century Gothic"/>
              </a:rPr>
              <a:t>Caracterizados por palabras homogéneas entre sí</a:t>
            </a:r>
            <a:endParaRPr sz="1400">
              <a:latin typeface="Arial"/>
              <a:ea typeface="Arial"/>
              <a:cs typeface="Arial"/>
              <a:sym typeface="Arial"/>
            </a:endParaRPr>
          </a:p>
          <a:p>
            <a:pPr marL="285750" lvl="0" indent="-285750" rtl="0">
              <a:spcBef>
                <a:spcPts val="640"/>
              </a:spcBef>
              <a:spcAft>
                <a:spcPts val="0"/>
              </a:spcAft>
              <a:buClr>
                <a:schemeClr val="dk1"/>
              </a:buClr>
              <a:buSzPts val="1400"/>
              <a:buChar char="•"/>
            </a:pPr>
            <a:r>
              <a:rPr lang="en-US" sz="1400">
                <a:latin typeface="Century Gothic"/>
                <a:ea typeface="Century Gothic"/>
                <a:cs typeface="Century Gothic"/>
                <a:sym typeface="Century Gothic"/>
              </a:rPr>
              <a:t>Heterogéneos, distintos entre ellos?</a:t>
            </a:r>
            <a:endParaRPr/>
          </a:p>
        </p:txBody>
      </p:sp>
      <p:sp>
        <p:nvSpPr>
          <p:cNvPr id="182" name="Shape 182"/>
          <p:cNvSpPr txBox="1">
            <a:spLocks noGrp="1"/>
          </p:cNvSpPr>
          <p:nvPr>
            <p:ph type="ftr" idx="11"/>
          </p:nvPr>
        </p:nvSpPr>
        <p:spPr>
          <a:xfrm>
            <a:off x="0" y="6948488"/>
            <a:ext cx="5635625" cy="366712"/>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3" name="Shape 183"/>
          <p:cNvSpPr txBox="1">
            <a:spLocks noGrp="1"/>
          </p:cNvSpPr>
          <p:nvPr>
            <p:ph type="sldNum" idx="12"/>
          </p:nvPr>
        </p:nvSpPr>
        <p:spPr>
          <a:xfrm>
            <a:off x="7366000" y="6948488"/>
            <a:ext cx="5635625" cy="36671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Shape 1261"/>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62" name="Shape 1262"/>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Shape 1275"/>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76" name="Shape 1276"/>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Shape 1290"/>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91" name="Shape 1291"/>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Shape 13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6" name="Shape 130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307" name="Shape 130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93</a:t>
            </a:fld>
            <a:endParaRPr sz="12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4308475" y="914400"/>
            <a:ext cx="4387800" cy="24687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6" name="Shape 1316"/>
          <p:cNvSpPr txBox="1">
            <a:spLocks noGrp="1"/>
          </p:cNvSpPr>
          <p:nvPr>
            <p:ph type="body" idx="1"/>
          </p:nvPr>
        </p:nvSpPr>
        <p:spPr>
          <a:xfrm>
            <a:off x="1300163" y="3521075"/>
            <a:ext cx="10404600" cy="28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317" name="Shape 1317"/>
          <p:cNvSpPr txBox="1">
            <a:spLocks noGrp="1"/>
          </p:cNvSpPr>
          <p:nvPr>
            <p:ph type="sldNum" idx="12"/>
          </p:nvPr>
        </p:nvSpPr>
        <p:spPr>
          <a:xfrm>
            <a:off x="7366000" y="6948488"/>
            <a:ext cx="5635500" cy="3666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8" name="Shape 132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329" name="Shape 132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95</a:t>
            </a:fld>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338" name="Shape 1338"/>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Shape 16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4" name="Shape 160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605" name="Shape 160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97</a:t>
            </a:fld>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Shape 1613"/>
          <p:cNvSpPr txBox="1">
            <a:spLocks noGrp="1"/>
          </p:cNvSpPr>
          <p:nvPr>
            <p:ph type="body" idx="1"/>
          </p:nvPr>
        </p:nvSpPr>
        <p:spPr>
          <a:xfrm>
            <a:off x="1300163" y="3521075"/>
            <a:ext cx="10404475" cy="28797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14" name="Shape 1614"/>
          <p:cNvSpPr>
            <a:spLocks noGrp="1" noRot="1" noChangeAspect="1"/>
          </p:cNvSpPr>
          <p:nvPr>
            <p:ph type="sldImg" idx="2"/>
          </p:nvPr>
        </p:nvSpPr>
        <p:spPr>
          <a:xfrm>
            <a:off x="4308475" y="914400"/>
            <a:ext cx="4387850" cy="246856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Shape 16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5" name="Shape 162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626" name="Shape 162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99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1"/>
        <p:cNvGrpSpPr/>
        <p:nvPr/>
      </p:nvGrpSpPr>
      <p:grpSpPr>
        <a:xfrm>
          <a:off x="0" y="0"/>
          <a:ext cx="0" cy="0"/>
          <a:chOff x="0" y="0"/>
          <a:chExt cx="0" cy="0"/>
        </a:xfrm>
      </p:grpSpPr>
      <p:sp>
        <p:nvSpPr>
          <p:cNvPr id="12" name="Shape 12"/>
          <p:cNvSpPr txBox="1">
            <a:spLocks noGrp="1"/>
          </p:cNvSpPr>
          <p:nvPr>
            <p:ph type="subTitle" idx="1"/>
          </p:nvPr>
        </p:nvSpPr>
        <p:spPr>
          <a:xfrm>
            <a:off x="966821" y="4114800"/>
            <a:ext cx="8126379" cy="457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00457D"/>
              </a:buClr>
              <a:buSzPts val="3000"/>
              <a:buFont typeface="Arial"/>
              <a:buNone/>
              <a:defRPr sz="3000" b="0"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ctrTitle"/>
          </p:nvPr>
        </p:nvSpPr>
        <p:spPr>
          <a:xfrm>
            <a:off x="966821" y="2819400"/>
            <a:ext cx="6019800" cy="10668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457D"/>
              </a:buClr>
              <a:buSzPts val="4000"/>
              <a:buFont typeface="Arial"/>
              <a:buNone/>
              <a:defRPr sz="4000" b="1" i="0" u="none" strike="noStrike" cap="none">
                <a:solidFill>
                  <a:srgbClr val="00457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4" name="Shape 14"/>
          <p:cNvPicPr preferRelativeResize="0"/>
          <p:nvPr/>
        </p:nvPicPr>
        <p:blipFill rotWithShape="1">
          <a:blip r:embed="rId2">
            <a:alphaModFix/>
          </a:blip>
          <a:srcRect/>
          <a:stretch/>
        </p:blipFill>
        <p:spPr>
          <a:xfrm>
            <a:off x="10541000" y="2590800"/>
            <a:ext cx="2131883" cy="213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ctr" rtl="0">
              <a:spcBef>
                <a:spcPts val="0"/>
              </a:spcBef>
              <a:buNone/>
              <a:defRPr sz="1200" b="0" i="0" u="none" strike="noStrike" cap="none">
                <a:solidFill>
                  <a:srgbClr val="888888"/>
                </a:solidFill>
                <a:latin typeface="Arial"/>
                <a:ea typeface="Arial"/>
                <a:cs typeface="Arial"/>
                <a:sym typeface="Arial"/>
              </a:defRPr>
            </a:lvl2pPr>
            <a:lvl3pPr marL="0" marR="0" lvl="2" indent="0" algn="ctr" rtl="0">
              <a:spcBef>
                <a:spcPts val="0"/>
              </a:spcBef>
              <a:buNone/>
              <a:defRPr sz="1200" b="0" i="0" u="none" strike="noStrike" cap="none">
                <a:solidFill>
                  <a:srgbClr val="888888"/>
                </a:solidFill>
                <a:latin typeface="Arial"/>
                <a:ea typeface="Arial"/>
                <a:cs typeface="Arial"/>
                <a:sym typeface="Arial"/>
              </a:defRPr>
            </a:lvl3pPr>
            <a:lvl4pPr marL="0" marR="0" lvl="3" indent="0" algn="ctr" rtl="0">
              <a:spcBef>
                <a:spcPts val="0"/>
              </a:spcBef>
              <a:buNone/>
              <a:defRPr sz="1200" b="0" i="0" u="none" strike="noStrike" cap="none">
                <a:solidFill>
                  <a:srgbClr val="888888"/>
                </a:solidFill>
                <a:latin typeface="Arial"/>
                <a:ea typeface="Arial"/>
                <a:cs typeface="Arial"/>
                <a:sym typeface="Arial"/>
              </a:defRPr>
            </a:lvl4pPr>
            <a:lvl5pPr marL="0" marR="0" lvl="4" indent="0" algn="ctr" rtl="0">
              <a:spcBef>
                <a:spcPts val="0"/>
              </a:spcBef>
              <a:buNone/>
              <a:defRPr sz="1200" b="0" i="0" u="none" strike="noStrike" cap="none">
                <a:solidFill>
                  <a:srgbClr val="888888"/>
                </a:solidFill>
                <a:latin typeface="Arial"/>
                <a:ea typeface="Arial"/>
                <a:cs typeface="Arial"/>
                <a:sym typeface="Arial"/>
              </a:defRPr>
            </a:lvl5pPr>
            <a:lvl6pPr marL="0" marR="0" lvl="5" indent="0" algn="ctr" rtl="0">
              <a:spcBef>
                <a:spcPts val="0"/>
              </a:spcBef>
              <a:buNone/>
              <a:defRPr sz="1200" b="0" i="0" u="none" strike="noStrike" cap="none">
                <a:solidFill>
                  <a:srgbClr val="888888"/>
                </a:solidFill>
                <a:latin typeface="Arial"/>
                <a:ea typeface="Arial"/>
                <a:cs typeface="Arial"/>
                <a:sym typeface="Arial"/>
              </a:defRPr>
            </a:lvl6pPr>
            <a:lvl7pPr marL="0" marR="0" lvl="6" indent="0" algn="ctr" rtl="0">
              <a:spcBef>
                <a:spcPts val="0"/>
              </a:spcBef>
              <a:buNone/>
              <a:defRPr sz="1200" b="0" i="0" u="none" strike="noStrike" cap="none">
                <a:solidFill>
                  <a:srgbClr val="888888"/>
                </a:solidFill>
                <a:latin typeface="Arial"/>
                <a:ea typeface="Arial"/>
                <a:cs typeface="Arial"/>
                <a:sym typeface="Arial"/>
              </a:defRPr>
            </a:lvl7pPr>
            <a:lvl8pPr marL="0" marR="0" lvl="7" indent="0" algn="ctr" rtl="0">
              <a:spcBef>
                <a:spcPts val="0"/>
              </a:spcBef>
              <a:buNone/>
              <a:defRPr sz="1200" b="0" i="0" u="none" strike="noStrike" cap="none">
                <a:solidFill>
                  <a:srgbClr val="888888"/>
                </a:solidFill>
                <a:latin typeface="Arial"/>
                <a:ea typeface="Arial"/>
                <a:cs typeface="Arial"/>
                <a:sym typeface="Arial"/>
              </a:defRPr>
            </a:lvl8pPr>
            <a:lvl9pPr marL="0" marR="0" lvl="8" indent="0" algn="ct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54" name="Shape 54"/>
          <p:cNvSpPr txBox="1">
            <a:spLocks noGrp="1"/>
          </p:cNvSpPr>
          <p:nvPr>
            <p:ph type="body" idx="1"/>
          </p:nvPr>
        </p:nvSpPr>
        <p:spPr>
          <a:xfrm>
            <a:off x="863600" y="1371600"/>
            <a:ext cx="11811000" cy="5181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L="914400" marR="0" lvl="1" indent="-330200" algn="l" rtl="0">
              <a:lnSpc>
                <a:spcPct val="90000"/>
              </a:lnSpc>
              <a:spcBef>
                <a:spcPts val="50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2pPr>
            <a:lvl3pPr marL="1371600" marR="0" lvl="2" indent="-330200" algn="l" rtl="0">
              <a:lnSpc>
                <a:spcPct val="90000"/>
              </a:lnSpc>
              <a:spcBef>
                <a:spcPts val="50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30200" algn="l" rtl="0">
              <a:lnSpc>
                <a:spcPct val="90000"/>
              </a:lnSpc>
              <a:spcBef>
                <a:spcPts val="50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4pPr>
            <a:lvl5pPr marL="2286000" marR="0" lvl="4" indent="-330200" algn="l" rtl="0">
              <a:lnSpc>
                <a:spcPct val="90000"/>
              </a:lnSpc>
              <a:spcBef>
                <a:spcPts val="50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ubTitle" idx="2"/>
          </p:nvPr>
        </p:nvSpPr>
        <p:spPr>
          <a:xfrm>
            <a:off x="863600" y="337821"/>
            <a:ext cx="11811000" cy="457200"/>
          </a:xfrm>
          <a:prstGeom prst="rect">
            <a:avLst/>
          </a:prstGeom>
          <a:noFill/>
          <a:ln>
            <a:noFill/>
          </a:ln>
        </p:spPr>
        <p:txBody>
          <a:bodyPr spcFirstLastPara="1" wrap="square" lIns="91425" tIns="91425" rIns="91425" bIns="91425" anchor="ctr" anchorCtr="0"/>
          <a:lstStyle>
            <a:lvl1pPr marR="0" lvl="0" algn="l" rtl="0">
              <a:lnSpc>
                <a:spcPct val="90000"/>
              </a:lnSpc>
              <a:spcBef>
                <a:spcPts val="1000"/>
              </a:spcBef>
              <a:spcAft>
                <a:spcPts val="0"/>
              </a:spcAft>
              <a:buClr>
                <a:srgbClr val="00457D"/>
              </a:buClr>
              <a:buSzPts val="3000"/>
              <a:buFont typeface="Arial"/>
              <a:buNone/>
              <a:defRPr sz="3000" b="1"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title"/>
          </p:nvPr>
        </p:nvSpPr>
        <p:spPr>
          <a:xfrm>
            <a:off x="863600" y="901702"/>
            <a:ext cx="11811000" cy="27431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457D"/>
              </a:buClr>
              <a:buSzPts val="1800"/>
              <a:buFont typeface="Arial"/>
              <a:buNone/>
              <a:defRPr sz="1800" b="1" i="0" u="none" strike="noStrike" cap="none">
                <a:solidFill>
                  <a:srgbClr val="00457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Shape 57"/>
          <p:cNvSpPr/>
          <p:nvPr/>
        </p:nvSpPr>
        <p:spPr>
          <a:xfrm>
            <a:off x="0" y="419100"/>
            <a:ext cx="711200" cy="228600"/>
          </a:xfrm>
          <a:prstGeom prst="rect">
            <a:avLst/>
          </a:prstGeom>
          <a:solidFill>
            <a:srgbClr val="FFD300"/>
          </a:solidFill>
          <a:ln w="12700" cap="flat" cmpd="sng">
            <a:solidFill>
              <a:srgbClr val="FFD300"/>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8" name="Shape 58"/>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60"/>
        <p:cNvGrpSpPr/>
        <p:nvPr/>
      </p:nvGrpSpPr>
      <p:grpSpPr>
        <a:xfrm>
          <a:off x="0" y="0"/>
          <a:ext cx="0" cy="0"/>
          <a:chOff x="0" y="0"/>
          <a:chExt cx="0" cy="0"/>
        </a:xfrm>
      </p:grpSpPr>
      <p:sp>
        <p:nvSpPr>
          <p:cNvPr id="61" name="Shape 61"/>
          <p:cNvSpPr/>
          <p:nvPr/>
        </p:nvSpPr>
        <p:spPr>
          <a:xfrm>
            <a:off x="612668" y="2919438"/>
            <a:ext cx="1524214" cy="15242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Shape 62"/>
          <p:cNvSpPr txBox="1">
            <a:spLocks noGrp="1"/>
          </p:cNvSpPr>
          <p:nvPr>
            <p:ph type="ctrTitle"/>
          </p:nvPr>
        </p:nvSpPr>
        <p:spPr>
          <a:xfrm>
            <a:off x="917468" y="3124200"/>
            <a:ext cx="838200" cy="1470025"/>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rgbClr val="FFD300"/>
              </a:buClr>
              <a:buSzPts val="9600"/>
              <a:buFont typeface="Arial"/>
              <a:buNone/>
              <a:defRPr sz="9600" b="1" i="0" u="none" strike="noStrike" cap="none">
                <a:solidFill>
                  <a:srgbClr val="FFD3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subTitle" idx="1"/>
          </p:nvPr>
        </p:nvSpPr>
        <p:spPr>
          <a:xfrm>
            <a:off x="2664472" y="3124200"/>
            <a:ext cx="8178800" cy="1004648"/>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00457D"/>
              </a:buClr>
              <a:buSzPts val="3900"/>
              <a:buFont typeface="Arial"/>
              <a:buNone/>
              <a:defRPr sz="3900" b="1"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64" name="Shape 64"/>
          <p:cNvPicPr preferRelativeResize="0"/>
          <p:nvPr/>
        </p:nvPicPr>
        <p:blipFill rotWithShape="1">
          <a:blip r:embed="rId2">
            <a:alphaModFix/>
          </a:blip>
          <a:srcRect/>
          <a:stretch/>
        </p:blipFill>
        <p:spPr>
          <a:xfrm>
            <a:off x="11500797" y="6705600"/>
            <a:ext cx="1504003" cy="609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541867" y="243840"/>
            <a:ext cx="12029440" cy="48768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000000"/>
              </a:buClr>
              <a:buSzPts val="1100"/>
              <a:buFont typeface="Arial"/>
              <a:buNone/>
              <a:defRPr sz="2133" b="1" i="0" u="none" strike="noStrike" cap="none">
                <a:solidFill>
                  <a:srgbClr val="9D9FA0"/>
                </a:solidFill>
                <a:latin typeface="Century Gothic"/>
                <a:ea typeface="Century Gothic"/>
                <a:cs typeface="Century Gothic"/>
                <a:sym typeface="Century Gothic"/>
              </a:defRPr>
            </a:lvl1pPr>
            <a:lvl2pPr marR="0" lvl="1"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2pPr>
            <a:lvl3pPr marR="0" lvl="2"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3pPr>
            <a:lvl4pPr marR="0" lvl="3"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4pPr>
            <a:lvl5pPr marR="0" lvl="4"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5pPr>
            <a:lvl6pPr marR="0" lvl="5"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6pPr>
            <a:lvl7pPr marR="0" lvl="6"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7pPr>
            <a:lvl8pPr marR="0" lvl="7"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8pPr>
            <a:lvl9pPr marR="0" lvl="8"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9pPr>
          </a:lstStyle>
          <a:p>
            <a:endParaRPr/>
          </a:p>
        </p:txBody>
      </p:sp>
      <p:sp>
        <p:nvSpPr>
          <p:cNvPr id="67" name="Shape 67"/>
          <p:cNvSpPr txBox="1">
            <a:spLocks noGrp="1"/>
          </p:cNvSpPr>
          <p:nvPr>
            <p:ph type="body" idx="1"/>
          </p:nvPr>
        </p:nvSpPr>
        <p:spPr>
          <a:xfrm>
            <a:off x="650240" y="894080"/>
            <a:ext cx="11704320" cy="5933440"/>
          </a:xfrm>
          <a:prstGeom prst="rect">
            <a:avLst/>
          </a:prstGeom>
          <a:noFill/>
          <a:ln>
            <a:noFill/>
          </a:ln>
        </p:spPr>
        <p:txBody>
          <a:bodyPr spcFirstLastPara="1" wrap="square" lIns="91425" tIns="91425" rIns="91425" bIns="91425" anchor="t" anchorCtr="0"/>
          <a:lstStyle>
            <a:lvl1pPr marL="457200" marR="0" lvl="0" indent="-394335" algn="l" rtl="0">
              <a:lnSpc>
                <a:spcPct val="110000"/>
              </a:lnSpc>
              <a:spcBef>
                <a:spcPts val="597"/>
              </a:spcBef>
              <a:spcAft>
                <a:spcPts val="0"/>
              </a:spcAft>
              <a:buClr>
                <a:srgbClr val="000066"/>
              </a:buClr>
              <a:buSzPts val="2610"/>
              <a:buFont typeface="Century Gothic"/>
              <a:buChar char="▪"/>
              <a:defRPr sz="2560" b="0" i="0" u="none" strike="noStrike" cap="none">
                <a:solidFill>
                  <a:schemeClr val="lt2"/>
                </a:solidFill>
                <a:latin typeface="Century Gothic"/>
                <a:ea typeface="Century Gothic"/>
                <a:cs typeface="Century Gothic"/>
                <a:sym typeface="Century Gothic"/>
              </a:defRPr>
            </a:lvl1pPr>
            <a:lvl2pPr marL="914400" marR="0" lvl="1" indent="-381000" algn="l" rtl="0">
              <a:lnSpc>
                <a:spcPct val="110000"/>
              </a:lnSpc>
              <a:spcBef>
                <a:spcPts val="597"/>
              </a:spcBef>
              <a:spcAft>
                <a:spcPts val="0"/>
              </a:spcAft>
              <a:buClr>
                <a:srgbClr val="000066"/>
              </a:buClr>
              <a:buSzPts val="2400"/>
              <a:buFont typeface="Century Gothic"/>
              <a:buChar char="✓"/>
              <a:defRPr sz="2560" b="0" i="0" u="none" strike="noStrike" cap="none">
                <a:solidFill>
                  <a:schemeClr val="lt2"/>
                </a:solidFill>
                <a:latin typeface="Century Gothic"/>
                <a:ea typeface="Century Gothic"/>
                <a:cs typeface="Century Gothic"/>
                <a:sym typeface="Century Gothic"/>
              </a:defRPr>
            </a:lvl2pPr>
            <a:lvl3pPr marL="1371600" marR="0" lvl="2" indent="-381000" algn="l" rtl="0">
              <a:lnSpc>
                <a:spcPct val="110000"/>
              </a:lnSpc>
              <a:spcBef>
                <a:spcPts val="597"/>
              </a:spcBef>
              <a:spcAft>
                <a:spcPts val="0"/>
              </a:spcAft>
              <a:buClr>
                <a:srgbClr val="000066"/>
              </a:buClr>
              <a:buSzPts val="2400"/>
              <a:buFont typeface="Century Gothic"/>
              <a:buChar char="▪"/>
              <a:defRPr sz="2560" b="0" i="0" u="none" strike="noStrike" cap="none">
                <a:solidFill>
                  <a:schemeClr val="lt2"/>
                </a:solidFill>
                <a:latin typeface="Century Gothic"/>
                <a:ea typeface="Century Gothic"/>
                <a:cs typeface="Century Gothic"/>
                <a:sym typeface="Century Gothic"/>
              </a:defRPr>
            </a:lvl3pPr>
            <a:lvl4pPr marL="1828800" marR="0" lvl="3" indent="-368300" algn="l" rtl="0">
              <a:lnSpc>
                <a:spcPct val="110000"/>
              </a:lnSpc>
              <a:spcBef>
                <a:spcPts val="512"/>
              </a:spcBef>
              <a:spcAft>
                <a:spcPts val="0"/>
              </a:spcAft>
              <a:buClr>
                <a:srgbClr val="000066"/>
              </a:buClr>
              <a:buSzPts val="2200"/>
              <a:buFont typeface="Century Gothic"/>
              <a:buChar char="•"/>
              <a:defRPr sz="2347" b="0" i="0" u="none" strike="noStrike" cap="none">
                <a:solidFill>
                  <a:schemeClr val="lt2"/>
                </a:solidFill>
                <a:latin typeface="Century Gothic"/>
                <a:ea typeface="Century Gothic"/>
                <a:cs typeface="Century Gothic"/>
                <a:sym typeface="Century Gothic"/>
              </a:defRPr>
            </a:lvl4pPr>
            <a:lvl5pPr marL="2286000" marR="0" lvl="4"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5pPr>
            <a:lvl6pPr marL="2743200" marR="0" lvl="5"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6pPr>
            <a:lvl7pPr marL="3200400" marR="0" lvl="6"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7pPr>
            <a:lvl8pPr marL="3657600" marR="0" lvl="7"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8pPr>
            <a:lvl9pPr marL="4114800" marR="0" lvl="8"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9pPr>
          </a:lstStyle>
          <a:p>
            <a:endParaRPr/>
          </a:p>
        </p:txBody>
      </p:sp>
      <p:pic>
        <p:nvPicPr>
          <p:cNvPr id="68" name="Shape 68"/>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En blanco" type="blank">
  <p:cSld name="BLANK">
    <p:spTree>
      <p:nvGrpSpPr>
        <p:cNvPr id="1" name="Shape 69"/>
        <p:cNvGrpSpPr/>
        <p:nvPr/>
      </p:nvGrpSpPr>
      <p:grpSpPr>
        <a:xfrm>
          <a:off x="0" y="0"/>
          <a:ext cx="0" cy="0"/>
          <a:chOff x="0" y="0"/>
          <a:chExt cx="0" cy="0"/>
        </a:xfrm>
      </p:grpSpPr>
      <p:pic>
        <p:nvPicPr>
          <p:cNvPr id="70" name="Shape 70"/>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71"/>
        <p:cNvGrpSpPr/>
        <p:nvPr/>
      </p:nvGrpSpPr>
      <p:grpSpPr>
        <a:xfrm>
          <a:off x="0" y="0"/>
          <a:ext cx="0" cy="0"/>
          <a:chOff x="0" y="0"/>
          <a:chExt cx="0" cy="0"/>
        </a:xfrm>
      </p:grpSpPr>
      <p:sp>
        <p:nvSpPr>
          <p:cNvPr id="72" name="Shape 72"/>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a:solidFill>
                  <a:srgbClr val="888888"/>
                </a:solidFill>
                <a:latin typeface="Arial"/>
                <a:ea typeface="Arial"/>
                <a:cs typeface="Arial"/>
                <a:sym typeface="Arial"/>
              </a:defRPr>
            </a:lvl1pPr>
            <a:lvl2pPr marL="0" marR="0" lvl="1" indent="0" algn="ctr" rtl="0">
              <a:spcBef>
                <a:spcPts val="0"/>
              </a:spcBef>
              <a:buNone/>
              <a:defRPr sz="1200">
                <a:solidFill>
                  <a:srgbClr val="888888"/>
                </a:solidFill>
                <a:latin typeface="Arial"/>
                <a:ea typeface="Arial"/>
                <a:cs typeface="Arial"/>
                <a:sym typeface="Arial"/>
              </a:defRPr>
            </a:lvl2pPr>
            <a:lvl3pPr marL="0" marR="0" lvl="2" indent="0" algn="ctr" rtl="0">
              <a:spcBef>
                <a:spcPts val="0"/>
              </a:spcBef>
              <a:buNone/>
              <a:defRPr sz="1200">
                <a:solidFill>
                  <a:srgbClr val="888888"/>
                </a:solidFill>
                <a:latin typeface="Arial"/>
                <a:ea typeface="Arial"/>
                <a:cs typeface="Arial"/>
                <a:sym typeface="Arial"/>
              </a:defRPr>
            </a:lvl3pPr>
            <a:lvl4pPr marL="0" marR="0" lvl="3" indent="0" algn="ctr" rtl="0">
              <a:spcBef>
                <a:spcPts val="0"/>
              </a:spcBef>
              <a:buNone/>
              <a:defRPr sz="1200">
                <a:solidFill>
                  <a:srgbClr val="888888"/>
                </a:solidFill>
                <a:latin typeface="Arial"/>
                <a:ea typeface="Arial"/>
                <a:cs typeface="Arial"/>
                <a:sym typeface="Arial"/>
              </a:defRPr>
            </a:lvl4pPr>
            <a:lvl5pPr marL="0" marR="0" lvl="4" indent="0" algn="ctr" rtl="0">
              <a:spcBef>
                <a:spcPts val="0"/>
              </a:spcBef>
              <a:buNone/>
              <a:defRPr sz="1200">
                <a:solidFill>
                  <a:srgbClr val="888888"/>
                </a:solidFill>
                <a:latin typeface="Arial"/>
                <a:ea typeface="Arial"/>
                <a:cs typeface="Arial"/>
                <a:sym typeface="Arial"/>
              </a:defRPr>
            </a:lvl5pPr>
            <a:lvl6pPr marL="0" marR="0" lvl="5" indent="0" algn="ctr" rtl="0">
              <a:spcBef>
                <a:spcPts val="0"/>
              </a:spcBef>
              <a:buNone/>
              <a:defRPr sz="1200">
                <a:solidFill>
                  <a:srgbClr val="888888"/>
                </a:solidFill>
                <a:latin typeface="Arial"/>
                <a:ea typeface="Arial"/>
                <a:cs typeface="Arial"/>
                <a:sym typeface="Arial"/>
              </a:defRPr>
            </a:lvl6pPr>
            <a:lvl7pPr marL="0" marR="0" lvl="6" indent="0" algn="ctr" rtl="0">
              <a:spcBef>
                <a:spcPts val="0"/>
              </a:spcBef>
              <a:buNone/>
              <a:defRPr sz="1200">
                <a:solidFill>
                  <a:srgbClr val="888888"/>
                </a:solidFill>
                <a:latin typeface="Arial"/>
                <a:ea typeface="Arial"/>
                <a:cs typeface="Arial"/>
                <a:sym typeface="Arial"/>
              </a:defRPr>
            </a:lvl7pPr>
            <a:lvl8pPr marL="0" marR="0" lvl="7" indent="0" algn="ctr" rtl="0">
              <a:spcBef>
                <a:spcPts val="0"/>
              </a:spcBef>
              <a:buNone/>
              <a:defRPr sz="1200">
                <a:solidFill>
                  <a:srgbClr val="888888"/>
                </a:solidFill>
                <a:latin typeface="Arial"/>
                <a:ea typeface="Arial"/>
                <a:cs typeface="Arial"/>
                <a:sym typeface="Arial"/>
              </a:defRPr>
            </a:lvl8pPr>
            <a:lvl9pPr marL="0" marR="0" lvl="8" indent="0" algn="ct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pic>
        <p:nvPicPr>
          <p:cNvPr id="73" name="Shape 73"/>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1625600" y="1197187"/>
            <a:ext cx="9753600" cy="254688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400" b="0" i="0" u="none" strike="noStrike" cap="none">
                <a:solidFill>
                  <a:schemeClr val="dk1"/>
                </a:solidFill>
                <a:latin typeface="Calibri"/>
                <a:ea typeface="Calibri"/>
                <a:cs typeface="Calibri"/>
                <a:sym typeface="Calibri"/>
              </a:defRPr>
            </a:lvl1pPr>
            <a:lvl2pPr marR="0" lvl="1"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2pPr>
            <a:lvl3pPr marR="0" lvl="2"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3pPr>
            <a:lvl4pPr marR="0" lvl="3"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4pPr>
            <a:lvl5pPr marR="0" lvl="4"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5pPr>
            <a:lvl6pPr marR="0" lvl="5"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6pPr>
            <a:lvl7pPr marR="0" lvl="6"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7pPr>
            <a:lvl8pPr marR="0" lvl="7"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8pPr>
            <a:lvl9pPr marR="0" lvl="8" algn="r" rtl="0">
              <a:spcBef>
                <a:spcPts val="0"/>
              </a:spcBef>
              <a:spcAft>
                <a:spcPts val="0"/>
              </a:spcAft>
              <a:buClr>
                <a:srgbClr val="00003C"/>
              </a:buClr>
              <a:buSzPts val="2400"/>
              <a:buFont typeface="Century Gothic"/>
              <a:buNone/>
              <a:defRPr sz="1920" i="0" u="none" strike="noStrike" cap="none">
                <a:solidFill>
                  <a:srgbClr val="00003C"/>
                </a:solidFill>
                <a:latin typeface="Century Gothic"/>
                <a:ea typeface="Century Gothic"/>
                <a:cs typeface="Century Gothic"/>
                <a:sym typeface="Century Gothic"/>
              </a:defRPr>
            </a:lvl9pPr>
          </a:lstStyle>
          <a:p>
            <a:endParaRPr/>
          </a:p>
        </p:txBody>
      </p:sp>
      <p:sp>
        <p:nvSpPr>
          <p:cNvPr id="76" name="Shape 76"/>
          <p:cNvSpPr txBox="1">
            <a:spLocks noGrp="1"/>
          </p:cNvSpPr>
          <p:nvPr>
            <p:ph type="subTitle" idx="1"/>
          </p:nvPr>
        </p:nvSpPr>
        <p:spPr>
          <a:xfrm>
            <a:off x="1625600" y="3842174"/>
            <a:ext cx="9753600" cy="1766080"/>
          </a:xfrm>
          <a:prstGeom prst="rect">
            <a:avLst/>
          </a:prstGeom>
          <a:noFill/>
          <a:ln>
            <a:noFill/>
          </a:ln>
        </p:spPr>
        <p:txBody>
          <a:bodyPr spcFirstLastPara="1" wrap="square" lIns="91425" tIns="91425" rIns="91425" bIns="91425" anchor="t" anchorCtr="0"/>
          <a:lstStyle>
            <a:lvl1pPr marR="0" lvl="0" algn="ctr" rtl="0">
              <a:lnSpc>
                <a:spcPct val="90000"/>
              </a:lnSpc>
              <a:spcBef>
                <a:spcPts val="1067"/>
              </a:spcBef>
              <a:spcAft>
                <a:spcPts val="0"/>
              </a:spcAft>
              <a:buClr>
                <a:schemeClr val="dk1"/>
              </a:buClr>
              <a:buSzPts val="2400"/>
              <a:buFont typeface="Arial"/>
              <a:buNone/>
              <a:defRPr sz="2560" b="0" i="0" u="none" strike="noStrike" cap="none">
                <a:solidFill>
                  <a:schemeClr val="dk1"/>
                </a:solidFill>
                <a:latin typeface="Calibri"/>
                <a:ea typeface="Calibri"/>
                <a:cs typeface="Calibri"/>
                <a:sym typeface="Calibri"/>
              </a:defRPr>
            </a:lvl1pPr>
            <a:lvl2pPr marR="0" lvl="1" algn="ctr" rtl="0">
              <a:lnSpc>
                <a:spcPct val="90000"/>
              </a:lnSpc>
              <a:spcBef>
                <a:spcPts val="533"/>
              </a:spcBef>
              <a:spcAft>
                <a:spcPts val="0"/>
              </a:spcAft>
              <a:buClr>
                <a:schemeClr val="dk1"/>
              </a:buClr>
              <a:buSzPts val="2000"/>
              <a:buFont typeface="Arial"/>
              <a:buNone/>
              <a:defRPr sz="2133" b="0" i="0" u="none" strike="noStrike" cap="none">
                <a:solidFill>
                  <a:schemeClr val="dk1"/>
                </a:solidFill>
                <a:latin typeface="Calibri"/>
                <a:ea typeface="Calibri"/>
                <a:cs typeface="Calibri"/>
                <a:sym typeface="Calibri"/>
              </a:defRPr>
            </a:lvl2pPr>
            <a:lvl3pPr marR="0" lvl="2" algn="ctr" rtl="0">
              <a:lnSpc>
                <a:spcPct val="90000"/>
              </a:lnSpc>
              <a:spcBef>
                <a:spcPts val="533"/>
              </a:spcBef>
              <a:spcAft>
                <a:spcPts val="0"/>
              </a:spcAft>
              <a:buClr>
                <a:schemeClr val="dk1"/>
              </a:buClr>
              <a:buSzPts val="1800"/>
              <a:buFont typeface="Arial"/>
              <a:buNone/>
              <a:defRPr sz="1920" b="0" i="0" u="none" strike="noStrike" cap="none">
                <a:solidFill>
                  <a:schemeClr val="dk1"/>
                </a:solidFill>
                <a:latin typeface="Calibri"/>
                <a:ea typeface="Calibri"/>
                <a:cs typeface="Calibri"/>
                <a:sym typeface="Calibri"/>
              </a:defRPr>
            </a:lvl3pPr>
            <a:lvl4pPr marR="0" lvl="3"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4pPr>
            <a:lvl5pPr marR="0" lvl="4"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5pPr>
            <a:lvl6pPr marR="0" lvl="5"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6pPr>
            <a:lvl7pPr marR="0" lvl="6"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7pPr>
            <a:lvl8pPr marR="0" lvl="7"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8pPr>
            <a:lvl9pPr marR="0" lvl="8" algn="ctr" rtl="0">
              <a:lnSpc>
                <a:spcPct val="90000"/>
              </a:lnSpc>
              <a:spcBef>
                <a:spcPts val="533"/>
              </a:spcBef>
              <a:spcAft>
                <a:spcPts val="0"/>
              </a:spcAft>
              <a:buClr>
                <a:schemeClr val="dk1"/>
              </a:buClr>
              <a:buSzPts val="1600"/>
              <a:buFont typeface="Arial"/>
              <a:buNone/>
              <a:defRPr sz="1707"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94080" y="6780107"/>
            <a:ext cx="2926080" cy="38944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Calibri"/>
              <a:buNone/>
              <a:defRPr sz="128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307840" y="6780107"/>
            <a:ext cx="4389120" cy="38944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Calibri"/>
              <a:buNone/>
              <a:defRPr sz="128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2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9184640" y="6780107"/>
            <a:ext cx="2926080" cy="38944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80">
                <a:solidFill>
                  <a:srgbClr val="888888"/>
                </a:solidFill>
                <a:latin typeface="Calibri"/>
                <a:ea typeface="Calibri"/>
                <a:cs typeface="Calibri"/>
                <a:sym typeface="Calibri"/>
              </a:defRPr>
            </a:lvl1pPr>
            <a:lvl2pPr marL="0" marR="0" lvl="1" indent="0" algn="r" rtl="0">
              <a:spcBef>
                <a:spcPts val="0"/>
              </a:spcBef>
              <a:buNone/>
              <a:defRPr sz="1280">
                <a:solidFill>
                  <a:srgbClr val="888888"/>
                </a:solidFill>
                <a:latin typeface="Calibri"/>
                <a:ea typeface="Calibri"/>
                <a:cs typeface="Calibri"/>
                <a:sym typeface="Calibri"/>
              </a:defRPr>
            </a:lvl2pPr>
            <a:lvl3pPr marL="0" marR="0" lvl="2" indent="0" algn="r" rtl="0">
              <a:spcBef>
                <a:spcPts val="0"/>
              </a:spcBef>
              <a:buNone/>
              <a:defRPr sz="1280">
                <a:solidFill>
                  <a:srgbClr val="888888"/>
                </a:solidFill>
                <a:latin typeface="Calibri"/>
                <a:ea typeface="Calibri"/>
                <a:cs typeface="Calibri"/>
                <a:sym typeface="Calibri"/>
              </a:defRPr>
            </a:lvl3pPr>
            <a:lvl4pPr marL="0" marR="0" lvl="3" indent="0" algn="r" rtl="0">
              <a:spcBef>
                <a:spcPts val="0"/>
              </a:spcBef>
              <a:buNone/>
              <a:defRPr sz="1280">
                <a:solidFill>
                  <a:srgbClr val="888888"/>
                </a:solidFill>
                <a:latin typeface="Calibri"/>
                <a:ea typeface="Calibri"/>
                <a:cs typeface="Calibri"/>
                <a:sym typeface="Calibri"/>
              </a:defRPr>
            </a:lvl4pPr>
            <a:lvl5pPr marL="0" marR="0" lvl="4" indent="0" algn="r" rtl="0">
              <a:spcBef>
                <a:spcPts val="0"/>
              </a:spcBef>
              <a:buNone/>
              <a:defRPr sz="1280">
                <a:solidFill>
                  <a:srgbClr val="888888"/>
                </a:solidFill>
                <a:latin typeface="Calibri"/>
                <a:ea typeface="Calibri"/>
                <a:cs typeface="Calibri"/>
                <a:sym typeface="Calibri"/>
              </a:defRPr>
            </a:lvl5pPr>
            <a:lvl6pPr marL="0" marR="0" lvl="5" indent="0" algn="r" rtl="0">
              <a:spcBef>
                <a:spcPts val="0"/>
              </a:spcBef>
              <a:buNone/>
              <a:defRPr sz="1280">
                <a:solidFill>
                  <a:srgbClr val="888888"/>
                </a:solidFill>
                <a:latin typeface="Calibri"/>
                <a:ea typeface="Calibri"/>
                <a:cs typeface="Calibri"/>
                <a:sym typeface="Calibri"/>
              </a:defRPr>
            </a:lvl6pPr>
            <a:lvl7pPr marL="0" marR="0" lvl="6" indent="0" algn="r" rtl="0">
              <a:spcBef>
                <a:spcPts val="0"/>
              </a:spcBef>
              <a:buNone/>
              <a:defRPr sz="1280">
                <a:solidFill>
                  <a:srgbClr val="888888"/>
                </a:solidFill>
                <a:latin typeface="Calibri"/>
                <a:ea typeface="Calibri"/>
                <a:cs typeface="Calibri"/>
                <a:sym typeface="Calibri"/>
              </a:defRPr>
            </a:lvl7pPr>
            <a:lvl8pPr marL="0" marR="0" lvl="7" indent="0" algn="r" rtl="0">
              <a:spcBef>
                <a:spcPts val="0"/>
              </a:spcBef>
              <a:buNone/>
              <a:defRPr sz="1280">
                <a:solidFill>
                  <a:srgbClr val="888888"/>
                </a:solidFill>
                <a:latin typeface="Calibri"/>
                <a:ea typeface="Calibri"/>
                <a:cs typeface="Calibri"/>
                <a:sym typeface="Calibri"/>
              </a:defRPr>
            </a:lvl8pPr>
            <a:lvl9pPr marL="0" marR="0" lvl="8" indent="0" algn="r" rtl="0">
              <a:spcBef>
                <a:spcPts val="0"/>
              </a:spcBef>
              <a:buNone/>
              <a:defRPr sz="128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pic>
        <p:nvPicPr>
          <p:cNvPr id="80" name="Shape 80"/>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ítulo y objetos">
  <p:cSld name="1_Título y objetos">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Shape 83"/>
          <p:cNvSpPr txBox="1">
            <a:spLocks noGrp="1"/>
          </p:cNvSpPr>
          <p:nvPr>
            <p:ph type="body" idx="1"/>
          </p:nvPr>
        </p:nvSpPr>
        <p:spPr>
          <a:xfrm>
            <a:off x="0" y="0"/>
            <a:ext cx="3000000" cy="3000000"/>
          </a:xfrm>
          <a:prstGeom prst="rect">
            <a:avLst/>
          </a:prstGeom>
          <a:noFill/>
          <a:ln>
            <a:noFill/>
          </a:ln>
        </p:spPr>
        <p:txBody>
          <a:bodyPr spcFirstLastPara="1" wrap="square" lIns="91425" tIns="91425" rIns="91425" bIns="91425" anchor="t" anchorCtr="0"/>
          <a:lstStyle>
            <a:lvl1pPr marL="457200" marR="0" lvl="0" indent="-406400" algn="l" rtl="0">
              <a:lnSpc>
                <a:spcPct val="13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30000"/>
              </a:lnSpc>
              <a:spcBef>
                <a:spcPts val="500"/>
              </a:spcBef>
              <a:spcAft>
                <a:spcPts val="0"/>
              </a:spcAft>
              <a:buClr>
                <a:srgbClr val="222A35"/>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3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3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4" name="Shape 84"/>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sp>
        <p:nvSpPr>
          <p:cNvPr id="16" name="Shape 16"/>
          <p:cNvSpPr/>
          <p:nvPr/>
        </p:nvSpPr>
        <p:spPr>
          <a:xfrm>
            <a:off x="612668" y="2919438"/>
            <a:ext cx="1524214" cy="15242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917468" y="3124200"/>
            <a:ext cx="838200" cy="1470025"/>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rgbClr val="FFD300"/>
              </a:buClr>
              <a:buSzPts val="9600"/>
              <a:buFont typeface="Arial"/>
              <a:buNone/>
              <a:defRPr sz="9600" b="1" i="0" u="none" strike="noStrike" cap="none">
                <a:solidFill>
                  <a:srgbClr val="FFD3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Shape 18"/>
          <p:cNvSpPr txBox="1">
            <a:spLocks noGrp="1"/>
          </p:cNvSpPr>
          <p:nvPr>
            <p:ph type="subTitle" idx="1"/>
          </p:nvPr>
        </p:nvSpPr>
        <p:spPr>
          <a:xfrm>
            <a:off x="2664472" y="3124200"/>
            <a:ext cx="8178800" cy="1004648"/>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00457D"/>
              </a:buClr>
              <a:buSzPts val="3900"/>
              <a:buFont typeface="Arial"/>
              <a:buNone/>
              <a:defRPr sz="3900" b="1"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19" name="Shape 19"/>
          <p:cNvPicPr preferRelativeResize="0"/>
          <p:nvPr/>
        </p:nvPicPr>
        <p:blipFill rotWithShape="1">
          <a:blip r:embed="rId2">
            <a:alphaModFix/>
          </a:blip>
          <a:srcRect/>
          <a:stretch/>
        </p:blipFill>
        <p:spPr>
          <a:xfrm>
            <a:off x="11500797" y="6705600"/>
            <a:ext cx="1504003" cy="60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iapositiva de título 1">
  <p:cSld name="1_Diapositiva de título_1">
    <p:spTree>
      <p:nvGrpSpPr>
        <p:cNvPr id="1" name="Shape 20"/>
        <p:cNvGrpSpPr/>
        <p:nvPr/>
      </p:nvGrpSpPr>
      <p:grpSpPr>
        <a:xfrm>
          <a:off x="0" y="0"/>
          <a:ext cx="0" cy="0"/>
          <a:chOff x="0" y="0"/>
          <a:chExt cx="0" cy="0"/>
        </a:xfrm>
      </p:grpSpPr>
      <p:sp>
        <p:nvSpPr>
          <p:cNvPr id="21" name="Shape 21"/>
          <p:cNvSpPr/>
          <p:nvPr/>
        </p:nvSpPr>
        <p:spPr>
          <a:xfrm>
            <a:off x="612668" y="2919438"/>
            <a:ext cx="1524300" cy="1524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Shape 22"/>
          <p:cNvSpPr txBox="1">
            <a:spLocks noGrp="1"/>
          </p:cNvSpPr>
          <p:nvPr>
            <p:ph type="ctrTitle"/>
          </p:nvPr>
        </p:nvSpPr>
        <p:spPr>
          <a:xfrm>
            <a:off x="917468" y="3124200"/>
            <a:ext cx="838200" cy="14700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rgbClr val="FFD300"/>
              </a:buClr>
              <a:buSzPts val="9600"/>
              <a:buFont typeface="Arial"/>
              <a:buNone/>
              <a:defRPr sz="9600" b="1" i="0" u="none" strike="noStrike" cap="none">
                <a:solidFill>
                  <a:srgbClr val="FFD3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3" name="Shape 23"/>
          <p:cNvSpPr txBox="1">
            <a:spLocks noGrp="1"/>
          </p:cNvSpPr>
          <p:nvPr>
            <p:ph type="subTitle" idx="1"/>
          </p:nvPr>
        </p:nvSpPr>
        <p:spPr>
          <a:xfrm>
            <a:off x="2664472" y="3124200"/>
            <a:ext cx="8178900" cy="1004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00457D"/>
              </a:buClr>
              <a:buSzPts val="3900"/>
              <a:buFont typeface="Arial"/>
              <a:buNone/>
              <a:defRPr sz="3900" b="1"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pic>
        <p:nvPicPr>
          <p:cNvPr id="24" name="Shape 24"/>
          <p:cNvPicPr preferRelativeResize="0"/>
          <p:nvPr/>
        </p:nvPicPr>
        <p:blipFill rotWithShape="1">
          <a:blip r:embed="rId2">
            <a:alphaModFix/>
          </a:blip>
          <a:srcRect/>
          <a:stretch/>
        </p:blipFill>
        <p:spPr>
          <a:xfrm>
            <a:off x="11500797" y="6705600"/>
            <a:ext cx="1504003" cy="609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25"/>
        <p:cNvGrpSpPr/>
        <p:nvPr/>
      </p:nvGrpSpPr>
      <p:grpSpPr>
        <a:xfrm>
          <a:off x="0" y="0"/>
          <a:ext cx="0" cy="0"/>
          <a:chOff x="0" y="0"/>
          <a:chExt cx="0" cy="0"/>
        </a:xfrm>
      </p:grpSpPr>
      <p:pic>
        <p:nvPicPr>
          <p:cNvPr id="26" name="Shape 26"/>
          <p:cNvPicPr preferRelativeResize="0"/>
          <p:nvPr/>
        </p:nvPicPr>
        <p:blipFill rotWithShape="1">
          <a:blip r:embed="rId2">
            <a:alphaModFix/>
          </a:blip>
          <a:srcRect/>
          <a:stretch/>
        </p:blipFill>
        <p:spPr>
          <a:xfrm>
            <a:off x="5435600" y="2590800"/>
            <a:ext cx="2131883" cy="2133600"/>
          </a:xfrm>
          <a:prstGeom prst="rect">
            <a:avLst/>
          </a:prstGeom>
          <a:noFill/>
          <a:ln>
            <a:noFill/>
          </a:ln>
        </p:spPr>
      </p:pic>
      <p:sp>
        <p:nvSpPr>
          <p:cNvPr id="27" name="Shape 27"/>
          <p:cNvSpPr txBox="1">
            <a:spLocks noGrp="1"/>
          </p:cNvSpPr>
          <p:nvPr>
            <p:ph type="ctrTitle"/>
          </p:nvPr>
        </p:nvSpPr>
        <p:spPr>
          <a:xfrm>
            <a:off x="0" y="5334000"/>
            <a:ext cx="13004798" cy="6096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rgbClr val="00457D"/>
              </a:buClr>
              <a:buSzPts val="4000"/>
              <a:buFont typeface="Arial"/>
              <a:buNone/>
              <a:defRPr sz="4000" b="1" i="0" u="none" strike="noStrike" cap="none">
                <a:solidFill>
                  <a:srgbClr val="00457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8"/>
        <p:cNvGrpSpPr/>
        <p:nvPr/>
      </p:nvGrpSpPr>
      <p:grpSpPr>
        <a:xfrm>
          <a:off x="0" y="0"/>
          <a:ext cx="0" cy="0"/>
          <a:chOff x="0" y="0"/>
          <a:chExt cx="0" cy="0"/>
        </a:xfrm>
      </p:grpSpPr>
      <p:sp>
        <p:nvSpPr>
          <p:cNvPr id="29" name="Shape 29"/>
          <p:cNvSpPr/>
          <p:nvPr/>
        </p:nvSpPr>
        <p:spPr>
          <a:xfrm>
            <a:off x="0" y="3276600"/>
            <a:ext cx="13004800" cy="4038600"/>
          </a:xfrm>
          <a:prstGeom prst="rect">
            <a:avLst/>
          </a:prstGeom>
          <a:solidFill>
            <a:schemeClr val="lt1"/>
          </a:solidFill>
          <a:ln w="12700" cap="flat" cmpd="sng">
            <a:solidFill>
              <a:schemeClr val="lt1"/>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 name="Shape 30"/>
          <p:cNvPicPr preferRelativeResize="0"/>
          <p:nvPr/>
        </p:nvPicPr>
        <p:blipFill rotWithShape="1">
          <a:blip r:embed="rId2">
            <a:alphaModFix/>
          </a:blip>
          <a:srcRect/>
          <a:stretch/>
        </p:blipFill>
        <p:spPr>
          <a:xfrm>
            <a:off x="1655051" y="4565650"/>
            <a:ext cx="9694698" cy="1676400"/>
          </a:xfrm>
          <a:prstGeom prst="rect">
            <a:avLst/>
          </a:prstGeom>
          <a:noFill/>
          <a:ln>
            <a:noFill/>
          </a:ln>
        </p:spPr>
      </p:pic>
      <p:sp>
        <p:nvSpPr>
          <p:cNvPr id="31" name="Shape 31"/>
          <p:cNvSpPr txBox="1">
            <a:spLocks noGrp="1"/>
          </p:cNvSpPr>
          <p:nvPr>
            <p:ph type="ctrTitle"/>
          </p:nvPr>
        </p:nvSpPr>
        <p:spPr>
          <a:xfrm>
            <a:off x="0" y="2590800"/>
            <a:ext cx="13004800" cy="609600"/>
          </a:xfrm>
          <a:prstGeom prst="rect">
            <a:avLst/>
          </a:prstGeom>
          <a:noFill/>
          <a:ln>
            <a:noFill/>
          </a:ln>
        </p:spPr>
        <p:txBody>
          <a:bodyPr spcFirstLastPara="1" wrap="square" lIns="91425" tIns="91425" rIns="91425" bIns="91425" anchor="t" anchorCtr="0"/>
          <a:lstStyle>
            <a:lvl1pPr marR="0" lvl="0" algn="ctr" rtl="0">
              <a:lnSpc>
                <a:spcPct val="90000"/>
              </a:lnSpc>
              <a:spcBef>
                <a:spcPts val="0"/>
              </a:spcBef>
              <a:spcAft>
                <a:spcPts val="0"/>
              </a:spcAft>
              <a:buClr>
                <a:srgbClr val="00457D"/>
              </a:buClr>
              <a:buSzPts val="4000"/>
              <a:buFont typeface="Arial"/>
              <a:buNone/>
              <a:defRPr sz="4000" b="1" i="0" u="none" strike="noStrike" cap="none">
                <a:solidFill>
                  <a:srgbClr val="00457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541867" y="243840"/>
            <a:ext cx="12029440" cy="48768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000000"/>
              </a:buClr>
              <a:buSzPts val="1100"/>
              <a:buFont typeface="Arial"/>
              <a:buNone/>
              <a:defRPr sz="2133" b="1" i="0" u="none" strike="noStrike" cap="none">
                <a:solidFill>
                  <a:srgbClr val="9D9FA0"/>
                </a:solidFill>
                <a:latin typeface="Century Gothic"/>
                <a:ea typeface="Century Gothic"/>
                <a:cs typeface="Century Gothic"/>
                <a:sym typeface="Century Gothic"/>
              </a:defRPr>
            </a:lvl1pPr>
            <a:lvl2pPr marR="0" lvl="1"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2pPr>
            <a:lvl3pPr marR="0" lvl="2"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3pPr>
            <a:lvl4pPr marR="0" lvl="3"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4pPr>
            <a:lvl5pPr marR="0" lvl="4"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5pPr>
            <a:lvl6pPr marR="0" lvl="5"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6pPr>
            <a:lvl7pPr marR="0" lvl="6"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7pPr>
            <a:lvl8pPr marR="0" lvl="7"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8pPr>
            <a:lvl9pPr marR="0" lvl="8" algn="r" rtl="0">
              <a:spcBef>
                <a:spcPts val="0"/>
              </a:spcBef>
              <a:spcAft>
                <a:spcPts val="0"/>
              </a:spcAft>
              <a:buClr>
                <a:srgbClr val="00003C"/>
              </a:buClr>
              <a:buSzPts val="2400"/>
              <a:buFont typeface="Century Gothic"/>
              <a:buNone/>
              <a:defRPr sz="2560" i="0" u="none" strike="noStrike" cap="none">
                <a:solidFill>
                  <a:srgbClr val="00003C"/>
                </a:solidFill>
                <a:latin typeface="Century Gothic"/>
                <a:ea typeface="Century Gothic"/>
                <a:cs typeface="Century Gothic"/>
                <a:sym typeface="Century Gothic"/>
              </a:defRPr>
            </a:lvl9pPr>
          </a:lstStyle>
          <a:p>
            <a:endParaRPr/>
          </a:p>
        </p:txBody>
      </p:sp>
      <p:sp>
        <p:nvSpPr>
          <p:cNvPr id="34" name="Shape 34"/>
          <p:cNvSpPr txBox="1">
            <a:spLocks noGrp="1"/>
          </p:cNvSpPr>
          <p:nvPr>
            <p:ph type="body" idx="1"/>
          </p:nvPr>
        </p:nvSpPr>
        <p:spPr>
          <a:xfrm>
            <a:off x="650240" y="894080"/>
            <a:ext cx="11704320" cy="5933440"/>
          </a:xfrm>
          <a:prstGeom prst="rect">
            <a:avLst/>
          </a:prstGeom>
          <a:noFill/>
          <a:ln>
            <a:noFill/>
          </a:ln>
        </p:spPr>
        <p:txBody>
          <a:bodyPr spcFirstLastPara="1" wrap="square" lIns="91425" tIns="91425" rIns="91425" bIns="91425" anchor="t" anchorCtr="0"/>
          <a:lstStyle>
            <a:lvl1pPr marL="457200" marR="0" lvl="0" indent="-394335" algn="l" rtl="0">
              <a:lnSpc>
                <a:spcPct val="110000"/>
              </a:lnSpc>
              <a:spcBef>
                <a:spcPts val="597"/>
              </a:spcBef>
              <a:spcAft>
                <a:spcPts val="0"/>
              </a:spcAft>
              <a:buClr>
                <a:srgbClr val="000066"/>
              </a:buClr>
              <a:buSzPts val="2610"/>
              <a:buFont typeface="Century Gothic"/>
              <a:buChar char="▪"/>
              <a:defRPr sz="2560" b="0" i="0" u="none" strike="noStrike" cap="none">
                <a:solidFill>
                  <a:schemeClr val="lt2"/>
                </a:solidFill>
                <a:latin typeface="Century Gothic"/>
                <a:ea typeface="Century Gothic"/>
                <a:cs typeface="Century Gothic"/>
                <a:sym typeface="Century Gothic"/>
              </a:defRPr>
            </a:lvl1pPr>
            <a:lvl2pPr marL="914400" marR="0" lvl="1" indent="-381000" algn="l" rtl="0">
              <a:lnSpc>
                <a:spcPct val="110000"/>
              </a:lnSpc>
              <a:spcBef>
                <a:spcPts val="597"/>
              </a:spcBef>
              <a:spcAft>
                <a:spcPts val="0"/>
              </a:spcAft>
              <a:buClr>
                <a:srgbClr val="000066"/>
              </a:buClr>
              <a:buSzPts val="2400"/>
              <a:buFont typeface="Century Gothic"/>
              <a:buChar char="✓"/>
              <a:defRPr sz="2560" b="0" i="0" u="none" strike="noStrike" cap="none">
                <a:solidFill>
                  <a:schemeClr val="lt2"/>
                </a:solidFill>
                <a:latin typeface="Century Gothic"/>
                <a:ea typeface="Century Gothic"/>
                <a:cs typeface="Century Gothic"/>
                <a:sym typeface="Century Gothic"/>
              </a:defRPr>
            </a:lvl2pPr>
            <a:lvl3pPr marL="1371600" marR="0" lvl="2" indent="-381000" algn="l" rtl="0">
              <a:lnSpc>
                <a:spcPct val="110000"/>
              </a:lnSpc>
              <a:spcBef>
                <a:spcPts val="597"/>
              </a:spcBef>
              <a:spcAft>
                <a:spcPts val="0"/>
              </a:spcAft>
              <a:buClr>
                <a:srgbClr val="000066"/>
              </a:buClr>
              <a:buSzPts val="2400"/>
              <a:buFont typeface="Century Gothic"/>
              <a:buChar char="▪"/>
              <a:defRPr sz="2560" b="0" i="0" u="none" strike="noStrike" cap="none">
                <a:solidFill>
                  <a:schemeClr val="lt2"/>
                </a:solidFill>
                <a:latin typeface="Century Gothic"/>
                <a:ea typeface="Century Gothic"/>
                <a:cs typeface="Century Gothic"/>
                <a:sym typeface="Century Gothic"/>
              </a:defRPr>
            </a:lvl3pPr>
            <a:lvl4pPr marL="1828800" marR="0" lvl="3" indent="-368300" algn="l" rtl="0">
              <a:lnSpc>
                <a:spcPct val="110000"/>
              </a:lnSpc>
              <a:spcBef>
                <a:spcPts val="512"/>
              </a:spcBef>
              <a:spcAft>
                <a:spcPts val="0"/>
              </a:spcAft>
              <a:buClr>
                <a:srgbClr val="000066"/>
              </a:buClr>
              <a:buSzPts val="2200"/>
              <a:buFont typeface="Century Gothic"/>
              <a:buChar char="•"/>
              <a:defRPr sz="2347" b="0" i="0" u="none" strike="noStrike" cap="none">
                <a:solidFill>
                  <a:schemeClr val="lt2"/>
                </a:solidFill>
                <a:latin typeface="Century Gothic"/>
                <a:ea typeface="Century Gothic"/>
                <a:cs typeface="Century Gothic"/>
                <a:sym typeface="Century Gothic"/>
              </a:defRPr>
            </a:lvl4pPr>
            <a:lvl5pPr marL="2286000" marR="0" lvl="4"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5pPr>
            <a:lvl6pPr marL="2743200" marR="0" lvl="5"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6pPr>
            <a:lvl7pPr marL="3200400" marR="0" lvl="6"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7pPr>
            <a:lvl8pPr marL="3657600" marR="0" lvl="7"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8pPr>
            <a:lvl9pPr marL="4114800" marR="0" lvl="8" indent="-356870" algn="l" rtl="0">
              <a:lnSpc>
                <a:spcPct val="110000"/>
              </a:lnSpc>
              <a:spcBef>
                <a:spcPts val="512"/>
              </a:spcBef>
              <a:spcAft>
                <a:spcPts val="0"/>
              </a:spcAft>
              <a:buClr>
                <a:srgbClr val="000066"/>
              </a:buClr>
              <a:buSzPts val="2020"/>
              <a:buFont typeface="Century Gothic"/>
              <a:buChar char="•"/>
              <a:defRPr sz="2347" b="0" i="0" u="none" strike="noStrike" cap="none">
                <a:solidFill>
                  <a:schemeClr val="lt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36"/>
        <p:cNvGrpSpPr/>
        <p:nvPr/>
      </p:nvGrpSpPr>
      <p:grpSpPr>
        <a:xfrm>
          <a:off x="0" y="0"/>
          <a:ext cx="0" cy="0"/>
          <a:chOff x="0" y="0"/>
          <a:chExt cx="0" cy="0"/>
        </a:xfrm>
      </p:grpSpPr>
      <p:pic>
        <p:nvPicPr>
          <p:cNvPr id="37" name="Shape 37"/>
          <p:cNvPicPr preferRelativeResize="0"/>
          <p:nvPr/>
        </p:nvPicPr>
        <p:blipFill rotWithShape="1">
          <a:blip r:embed="rId2">
            <a:alphaModFix/>
          </a:blip>
          <a:srcRect/>
          <a:stretch/>
        </p:blipFill>
        <p:spPr>
          <a:xfrm>
            <a:off x="541867" y="1788161"/>
            <a:ext cx="12316587" cy="3627120"/>
          </a:xfrm>
          <a:prstGeom prst="rect">
            <a:avLst/>
          </a:prstGeom>
          <a:noFill/>
          <a:ln>
            <a:noFill/>
          </a:ln>
        </p:spPr>
      </p:pic>
      <p:pic>
        <p:nvPicPr>
          <p:cNvPr id="38" name="Shape 38"/>
          <p:cNvPicPr preferRelativeResize="0"/>
          <p:nvPr/>
        </p:nvPicPr>
        <p:blipFill rotWithShape="1">
          <a:blip r:embed="rId3">
            <a:alphaModFix/>
          </a:blip>
          <a:srcRect/>
          <a:stretch/>
        </p:blipFill>
        <p:spPr>
          <a:xfrm>
            <a:off x="6502401" y="2895600"/>
            <a:ext cx="10160" cy="1544320"/>
          </a:xfrm>
          <a:prstGeom prst="rect">
            <a:avLst/>
          </a:prstGeom>
          <a:noFill/>
          <a:ln>
            <a:noFill/>
          </a:ln>
        </p:spPr>
      </p:pic>
      <p:sp>
        <p:nvSpPr>
          <p:cNvPr id="39" name="Shape 39"/>
          <p:cNvSpPr txBox="1">
            <a:spLocks noGrp="1"/>
          </p:cNvSpPr>
          <p:nvPr>
            <p:ph type="title"/>
          </p:nvPr>
        </p:nvSpPr>
        <p:spPr>
          <a:xfrm>
            <a:off x="1008320" y="2822640"/>
            <a:ext cx="4895040" cy="115264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100"/>
              <a:buFont typeface="Arial"/>
              <a:buNone/>
              <a:defRPr sz="3200" b="1" i="0" u="none" strike="noStrike" cap="none">
                <a:solidFill>
                  <a:srgbClr val="FFFFFF"/>
                </a:solidFill>
                <a:latin typeface="Century Gothic"/>
                <a:ea typeface="Century Gothic"/>
                <a:cs typeface="Century Gothic"/>
                <a:sym typeface="Century Gothic"/>
              </a:defRPr>
            </a:lvl1pPr>
            <a:lvl2pPr marR="0" lvl="1"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2pPr>
            <a:lvl3pPr marR="0" lvl="2"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3pPr>
            <a:lvl4pPr marR="0" lvl="3"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4pPr>
            <a:lvl5pPr marR="0" lvl="4"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5pPr>
            <a:lvl6pPr marR="0" lvl="5"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6pPr>
            <a:lvl7pPr marR="0" lvl="6"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7pPr>
            <a:lvl8pPr marR="0" lvl="7"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8pPr>
            <a:lvl9pPr marR="0" lvl="8" algn="r" rtl="0">
              <a:spcBef>
                <a:spcPts val="0"/>
              </a:spcBef>
              <a:spcAft>
                <a:spcPts val="0"/>
              </a:spcAft>
              <a:buClr>
                <a:srgbClr val="00003C"/>
              </a:buClr>
              <a:buSzPts val="2400"/>
              <a:buFont typeface="Century Gothic"/>
              <a:buNone/>
              <a:defRPr sz="3200" i="0" u="none" strike="noStrike" cap="none">
                <a:solidFill>
                  <a:srgbClr val="FFFFFF"/>
                </a:solidFill>
                <a:latin typeface="Century Gothic"/>
                <a:ea typeface="Century Gothic"/>
                <a:cs typeface="Century Gothic"/>
                <a:sym typeface="Century Gothic"/>
              </a:defRPr>
            </a:lvl9pPr>
          </a:lstStyle>
          <a:p>
            <a:endParaRPr/>
          </a:p>
        </p:txBody>
      </p:sp>
      <p:sp>
        <p:nvSpPr>
          <p:cNvPr id="40" name="Shape 40"/>
          <p:cNvSpPr txBox="1">
            <a:spLocks noGrp="1"/>
          </p:cNvSpPr>
          <p:nvPr>
            <p:ph type="body" idx="1"/>
          </p:nvPr>
        </p:nvSpPr>
        <p:spPr>
          <a:xfrm>
            <a:off x="6833918" y="2822640"/>
            <a:ext cx="5461440" cy="1965440"/>
          </a:xfrm>
          <a:prstGeom prst="rect">
            <a:avLst/>
          </a:prstGeom>
          <a:noFill/>
          <a:ln>
            <a:noFill/>
          </a:ln>
        </p:spPr>
        <p:txBody>
          <a:bodyPr spcFirstLastPara="1" wrap="square" lIns="91425" tIns="91425" rIns="91425" bIns="91425" anchor="t" anchorCtr="0"/>
          <a:lstStyle>
            <a:lvl1pPr marL="457200" marR="0" lvl="0" indent="-368935" algn="l" rtl="0">
              <a:lnSpc>
                <a:spcPct val="110000"/>
              </a:lnSpc>
              <a:spcBef>
                <a:spcPts val="597"/>
              </a:spcBef>
              <a:spcAft>
                <a:spcPts val="0"/>
              </a:spcAft>
              <a:buClr>
                <a:srgbClr val="FFFFFF"/>
              </a:buClr>
              <a:buSzPts val="2210"/>
              <a:buFont typeface="Century Gothic"/>
              <a:buChar char="▪"/>
              <a:defRPr sz="2133" b="0" i="0" u="none" strike="noStrike" cap="none">
                <a:solidFill>
                  <a:srgbClr val="FFFFFF"/>
                </a:solidFill>
                <a:latin typeface="Century Gothic"/>
                <a:ea typeface="Century Gothic"/>
                <a:cs typeface="Century Gothic"/>
                <a:sym typeface="Century Gothic"/>
              </a:defRPr>
            </a:lvl1pPr>
            <a:lvl2pPr marL="914400" marR="0" lvl="1" indent="-355600" algn="l" rtl="0">
              <a:lnSpc>
                <a:spcPct val="110000"/>
              </a:lnSpc>
              <a:spcBef>
                <a:spcPts val="597"/>
              </a:spcBef>
              <a:spcAft>
                <a:spcPts val="0"/>
              </a:spcAft>
              <a:buClr>
                <a:srgbClr val="FFFFFF"/>
              </a:buClr>
              <a:buSzPts val="2000"/>
              <a:buFont typeface="Century Gothic"/>
              <a:buChar char="✓"/>
              <a:defRPr sz="2133" b="0" i="0" u="none" strike="noStrike" cap="none">
                <a:solidFill>
                  <a:srgbClr val="FFFFFF"/>
                </a:solidFill>
                <a:latin typeface="Century Gothic"/>
                <a:ea typeface="Century Gothic"/>
                <a:cs typeface="Century Gothic"/>
                <a:sym typeface="Century Gothic"/>
              </a:defRPr>
            </a:lvl2pPr>
            <a:lvl3pPr marL="1371600" marR="0" lvl="2" indent="-355600" algn="l" rtl="0">
              <a:lnSpc>
                <a:spcPct val="110000"/>
              </a:lnSpc>
              <a:spcBef>
                <a:spcPts val="597"/>
              </a:spcBef>
              <a:spcAft>
                <a:spcPts val="0"/>
              </a:spcAft>
              <a:buClr>
                <a:srgbClr val="FFFFFF"/>
              </a:buClr>
              <a:buSzPts val="2000"/>
              <a:buFont typeface="Century Gothic"/>
              <a:buChar char="▪"/>
              <a:defRPr sz="2133" b="0" i="0" u="none" strike="noStrike" cap="none">
                <a:solidFill>
                  <a:srgbClr val="FFFFFF"/>
                </a:solidFill>
                <a:latin typeface="Century Gothic"/>
                <a:ea typeface="Century Gothic"/>
                <a:cs typeface="Century Gothic"/>
                <a:sym typeface="Century Gothic"/>
              </a:defRPr>
            </a:lvl3pPr>
            <a:lvl4pPr marL="1828800" marR="0" lvl="3" indent="-342900" algn="l" rtl="0">
              <a:lnSpc>
                <a:spcPct val="110000"/>
              </a:lnSpc>
              <a:spcBef>
                <a:spcPts val="512"/>
              </a:spcBef>
              <a:spcAft>
                <a:spcPts val="0"/>
              </a:spcAft>
              <a:buClr>
                <a:srgbClr val="FFFFFF"/>
              </a:buClr>
              <a:buSzPts val="1800"/>
              <a:buFont typeface="Century Gothic"/>
              <a:buChar char="•"/>
              <a:defRPr sz="1920" b="0" i="0" u="none" strike="noStrike" cap="none">
                <a:solidFill>
                  <a:srgbClr val="FFFFFF"/>
                </a:solidFill>
                <a:latin typeface="Century Gothic"/>
                <a:ea typeface="Century Gothic"/>
                <a:cs typeface="Century Gothic"/>
                <a:sym typeface="Century Gothic"/>
              </a:defRPr>
            </a:lvl4pPr>
            <a:lvl5pPr marL="2286000" marR="0" lvl="4" indent="-331470" algn="l" rtl="0">
              <a:lnSpc>
                <a:spcPct val="110000"/>
              </a:lnSpc>
              <a:spcBef>
                <a:spcPts val="512"/>
              </a:spcBef>
              <a:spcAft>
                <a:spcPts val="0"/>
              </a:spcAft>
              <a:buClr>
                <a:srgbClr val="FFFFFF"/>
              </a:buClr>
              <a:buSzPts val="1620"/>
              <a:buFont typeface="Century Gothic"/>
              <a:buChar char="•"/>
              <a:defRPr sz="1920" b="0" i="0" u="none" strike="noStrike" cap="none">
                <a:solidFill>
                  <a:srgbClr val="FFFFFF"/>
                </a:solidFill>
                <a:latin typeface="Century Gothic"/>
                <a:ea typeface="Century Gothic"/>
                <a:cs typeface="Century Gothic"/>
                <a:sym typeface="Century Gothic"/>
              </a:defRPr>
            </a:lvl5pPr>
            <a:lvl6pPr marL="2743200" marR="0" lvl="5" indent="-331470" algn="l" rtl="0">
              <a:lnSpc>
                <a:spcPct val="110000"/>
              </a:lnSpc>
              <a:spcBef>
                <a:spcPts val="512"/>
              </a:spcBef>
              <a:spcAft>
                <a:spcPts val="0"/>
              </a:spcAft>
              <a:buClr>
                <a:srgbClr val="FFFFFF"/>
              </a:buClr>
              <a:buSzPts val="1620"/>
              <a:buFont typeface="Century Gothic"/>
              <a:buChar char="•"/>
              <a:defRPr sz="1920" b="0" i="0" u="none" strike="noStrike" cap="none">
                <a:solidFill>
                  <a:srgbClr val="FFFFFF"/>
                </a:solidFill>
                <a:latin typeface="Century Gothic"/>
                <a:ea typeface="Century Gothic"/>
                <a:cs typeface="Century Gothic"/>
                <a:sym typeface="Century Gothic"/>
              </a:defRPr>
            </a:lvl6pPr>
            <a:lvl7pPr marL="3200400" marR="0" lvl="6" indent="-331470" algn="l" rtl="0">
              <a:lnSpc>
                <a:spcPct val="110000"/>
              </a:lnSpc>
              <a:spcBef>
                <a:spcPts val="512"/>
              </a:spcBef>
              <a:spcAft>
                <a:spcPts val="0"/>
              </a:spcAft>
              <a:buClr>
                <a:srgbClr val="FFFFFF"/>
              </a:buClr>
              <a:buSzPts val="1620"/>
              <a:buFont typeface="Century Gothic"/>
              <a:buChar char="•"/>
              <a:defRPr sz="1920" b="0" i="0" u="none" strike="noStrike" cap="none">
                <a:solidFill>
                  <a:srgbClr val="FFFFFF"/>
                </a:solidFill>
                <a:latin typeface="Century Gothic"/>
                <a:ea typeface="Century Gothic"/>
                <a:cs typeface="Century Gothic"/>
                <a:sym typeface="Century Gothic"/>
              </a:defRPr>
            </a:lvl7pPr>
            <a:lvl8pPr marL="3657600" marR="0" lvl="7" indent="-331470" algn="l" rtl="0">
              <a:lnSpc>
                <a:spcPct val="110000"/>
              </a:lnSpc>
              <a:spcBef>
                <a:spcPts val="512"/>
              </a:spcBef>
              <a:spcAft>
                <a:spcPts val="0"/>
              </a:spcAft>
              <a:buClr>
                <a:srgbClr val="FFFFFF"/>
              </a:buClr>
              <a:buSzPts val="1620"/>
              <a:buFont typeface="Century Gothic"/>
              <a:buChar char="•"/>
              <a:defRPr sz="1920" b="0" i="0" u="none" strike="noStrike" cap="none">
                <a:solidFill>
                  <a:srgbClr val="FFFFFF"/>
                </a:solidFill>
                <a:latin typeface="Century Gothic"/>
                <a:ea typeface="Century Gothic"/>
                <a:cs typeface="Century Gothic"/>
                <a:sym typeface="Century Gothic"/>
              </a:defRPr>
            </a:lvl8pPr>
            <a:lvl9pPr marL="4114800" marR="0" lvl="8" indent="-331470" algn="l" rtl="0">
              <a:lnSpc>
                <a:spcPct val="110000"/>
              </a:lnSpc>
              <a:spcBef>
                <a:spcPts val="512"/>
              </a:spcBef>
              <a:spcAft>
                <a:spcPts val="0"/>
              </a:spcAft>
              <a:buClr>
                <a:srgbClr val="FFFFFF"/>
              </a:buClr>
              <a:buSzPts val="1620"/>
              <a:buFont typeface="Century Gothic"/>
              <a:buChar char="•"/>
              <a:defRPr sz="1920" b="0" i="0" u="none" strike="noStrike" cap="none">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ctr" rtl="0">
              <a:spcBef>
                <a:spcPts val="0"/>
              </a:spcBef>
              <a:buNone/>
              <a:defRPr sz="1200" b="0" i="0" u="none" strike="noStrike" cap="none">
                <a:solidFill>
                  <a:srgbClr val="888888"/>
                </a:solidFill>
                <a:latin typeface="Arial"/>
                <a:ea typeface="Arial"/>
                <a:cs typeface="Arial"/>
                <a:sym typeface="Arial"/>
              </a:defRPr>
            </a:lvl2pPr>
            <a:lvl3pPr marL="0" marR="0" lvl="2" indent="0" algn="ctr" rtl="0">
              <a:spcBef>
                <a:spcPts val="0"/>
              </a:spcBef>
              <a:buNone/>
              <a:defRPr sz="1200" b="0" i="0" u="none" strike="noStrike" cap="none">
                <a:solidFill>
                  <a:srgbClr val="888888"/>
                </a:solidFill>
                <a:latin typeface="Arial"/>
                <a:ea typeface="Arial"/>
                <a:cs typeface="Arial"/>
                <a:sym typeface="Arial"/>
              </a:defRPr>
            </a:lvl3pPr>
            <a:lvl4pPr marL="0" marR="0" lvl="3" indent="0" algn="ctr" rtl="0">
              <a:spcBef>
                <a:spcPts val="0"/>
              </a:spcBef>
              <a:buNone/>
              <a:defRPr sz="1200" b="0" i="0" u="none" strike="noStrike" cap="none">
                <a:solidFill>
                  <a:srgbClr val="888888"/>
                </a:solidFill>
                <a:latin typeface="Arial"/>
                <a:ea typeface="Arial"/>
                <a:cs typeface="Arial"/>
                <a:sym typeface="Arial"/>
              </a:defRPr>
            </a:lvl4pPr>
            <a:lvl5pPr marL="0" marR="0" lvl="4" indent="0" algn="ctr" rtl="0">
              <a:spcBef>
                <a:spcPts val="0"/>
              </a:spcBef>
              <a:buNone/>
              <a:defRPr sz="1200" b="0" i="0" u="none" strike="noStrike" cap="none">
                <a:solidFill>
                  <a:srgbClr val="888888"/>
                </a:solidFill>
                <a:latin typeface="Arial"/>
                <a:ea typeface="Arial"/>
                <a:cs typeface="Arial"/>
                <a:sym typeface="Arial"/>
              </a:defRPr>
            </a:lvl5pPr>
            <a:lvl6pPr marL="0" marR="0" lvl="5" indent="0" algn="ctr" rtl="0">
              <a:spcBef>
                <a:spcPts val="0"/>
              </a:spcBef>
              <a:buNone/>
              <a:defRPr sz="1200" b="0" i="0" u="none" strike="noStrike" cap="none">
                <a:solidFill>
                  <a:srgbClr val="888888"/>
                </a:solidFill>
                <a:latin typeface="Arial"/>
                <a:ea typeface="Arial"/>
                <a:cs typeface="Arial"/>
                <a:sym typeface="Arial"/>
              </a:defRPr>
            </a:lvl6pPr>
            <a:lvl7pPr marL="0" marR="0" lvl="6" indent="0" algn="ctr" rtl="0">
              <a:spcBef>
                <a:spcPts val="0"/>
              </a:spcBef>
              <a:buNone/>
              <a:defRPr sz="1200" b="0" i="0" u="none" strike="noStrike" cap="none">
                <a:solidFill>
                  <a:srgbClr val="888888"/>
                </a:solidFill>
                <a:latin typeface="Arial"/>
                <a:ea typeface="Arial"/>
                <a:cs typeface="Arial"/>
                <a:sym typeface="Arial"/>
              </a:defRPr>
            </a:lvl7pPr>
            <a:lvl8pPr marL="0" marR="0" lvl="7" indent="0" algn="ctr" rtl="0">
              <a:spcBef>
                <a:spcPts val="0"/>
              </a:spcBef>
              <a:buNone/>
              <a:defRPr sz="1200" b="0" i="0" u="none" strike="noStrike" cap="none">
                <a:solidFill>
                  <a:srgbClr val="888888"/>
                </a:solidFill>
                <a:latin typeface="Arial"/>
                <a:ea typeface="Arial"/>
                <a:cs typeface="Arial"/>
                <a:sym typeface="Arial"/>
              </a:defRPr>
            </a:lvl8pPr>
            <a:lvl9pPr marL="0" marR="0" lvl="8" indent="0" algn="ct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48" name="Shape 48"/>
          <p:cNvSpPr/>
          <p:nvPr/>
        </p:nvSpPr>
        <p:spPr>
          <a:xfrm>
            <a:off x="0" y="419100"/>
            <a:ext cx="711200" cy="228600"/>
          </a:xfrm>
          <a:prstGeom prst="rect">
            <a:avLst/>
          </a:prstGeom>
          <a:solidFill>
            <a:srgbClr val="FFD300"/>
          </a:solidFill>
          <a:ln w="12700" cap="flat" cmpd="sng">
            <a:solidFill>
              <a:srgbClr val="FFD300"/>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Shape 49"/>
          <p:cNvSpPr txBox="1">
            <a:spLocks noGrp="1"/>
          </p:cNvSpPr>
          <p:nvPr>
            <p:ph type="subTitle" idx="1"/>
          </p:nvPr>
        </p:nvSpPr>
        <p:spPr>
          <a:xfrm>
            <a:off x="863600" y="337821"/>
            <a:ext cx="11887200" cy="4572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00457D"/>
              </a:buClr>
              <a:buSzPts val="3000"/>
              <a:buFont typeface="Arial"/>
              <a:buNone/>
              <a:defRPr sz="3000" b="1" i="0" u="none" strike="noStrike" cap="none">
                <a:solidFill>
                  <a:srgbClr val="00457D"/>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title"/>
          </p:nvPr>
        </p:nvSpPr>
        <p:spPr>
          <a:xfrm>
            <a:off x="863600" y="901702"/>
            <a:ext cx="11887200" cy="274319"/>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00457D"/>
              </a:buClr>
              <a:buSzPts val="1800"/>
              <a:buFont typeface="Arial"/>
              <a:buNone/>
              <a:defRPr sz="1800" b="1" i="0" u="none" strike="noStrike" cap="none">
                <a:solidFill>
                  <a:srgbClr val="00457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1" name="Shape 51"/>
          <p:cNvPicPr preferRelativeResize="0"/>
          <p:nvPr/>
        </p:nvPicPr>
        <p:blipFill rotWithShape="1">
          <a:blip r:embed="rId2">
            <a:alphaModFix/>
          </a:blip>
          <a:srcRect/>
          <a:stretch/>
        </p:blipFill>
        <p:spPr>
          <a:xfrm>
            <a:off x="101600" y="6872803"/>
            <a:ext cx="1644597" cy="3661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400300"/>
            <a:ext cx="13004800" cy="2514600"/>
          </a:xfrm>
          <a:prstGeom prst="rect">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ctr" rtl="0">
              <a:spcBef>
                <a:spcPts val="0"/>
              </a:spcBef>
              <a:buNone/>
              <a:defRPr sz="1200" b="0" i="0" u="none" strike="noStrike" cap="none">
                <a:solidFill>
                  <a:srgbClr val="888888"/>
                </a:solidFill>
                <a:latin typeface="Arial"/>
                <a:ea typeface="Arial"/>
                <a:cs typeface="Arial"/>
                <a:sym typeface="Arial"/>
              </a:defRPr>
            </a:lvl2pPr>
            <a:lvl3pPr marL="0" marR="0" lvl="2" indent="0" algn="ctr" rtl="0">
              <a:spcBef>
                <a:spcPts val="0"/>
              </a:spcBef>
              <a:buNone/>
              <a:defRPr sz="1200" b="0" i="0" u="none" strike="noStrike" cap="none">
                <a:solidFill>
                  <a:srgbClr val="888888"/>
                </a:solidFill>
                <a:latin typeface="Arial"/>
                <a:ea typeface="Arial"/>
                <a:cs typeface="Arial"/>
                <a:sym typeface="Arial"/>
              </a:defRPr>
            </a:lvl3pPr>
            <a:lvl4pPr marL="0" marR="0" lvl="3" indent="0" algn="ctr" rtl="0">
              <a:spcBef>
                <a:spcPts val="0"/>
              </a:spcBef>
              <a:buNone/>
              <a:defRPr sz="1200" b="0" i="0" u="none" strike="noStrike" cap="none">
                <a:solidFill>
                  <a:srgbClr val="888888"/>
                </a:solidFill>
                <a:latin typeface="Arial"/>
                <a:ea typeface="Arial"/>
                <a:cs typeface="Arial"/>
                <a:sym typeface="Arial"/>
              </a:defRPr>
            </a:lvl4pPr>
            <a:lvl5pPr marL="0" marR="0" lvl="4" indent="0" algn="ctr" rtl="0">
              <a:spcBef>
                <a:spcPts val="0"/>
              </a:spcBef>
              <a:buNone/>
              <a:defRPr sz="1200" b="0" i="0" u="none" strike="noStrike" cap="none">
                <a:solidFill>
                  <a:srgbClr val="888888"/>
                </a:solidFill>
                <a:latin typeface="Arial"/>
                <a:ea typeface="Arial"/>
                <a:cs typeface="Arial"/>
                <a:sym typeface="Arial"/>
              </a:defRPr>
            </a:lvl5pPr>
            <a:lvl6pPr marL="0" marR="0" lvl="5" indent="0" algn="ctr" rtl="0">
              <a:spcBef>
                <a:spcPts val="0"/>
              </a:spcBef>
              <a:buNone/>
              <a:defRPr sz="1200" b="0" i="0" u="none" strike="noStrike" cap="none">
                <a:solidFill>
                  <a:srgbClr val="888888"/>
                </a:solidFill>
                <a:latin typeface="Arial"/>
                <a:ea typeface="Arial"/>
                <a:cs typeface="Arial"/>
                <a:sym typeface="Arial"/>
              </a:defRPr>
            </a:lvl6pPr>
            <a:lvl7pPr marL="0" marR="0" lvl="6" indent="0" algn="ctr" rtl="0">
              <a:spcBef>
                <a:spcPts val="0"/>
              </a:spcBef>
              <a:buNone/>
              <a:defRPr sz="1200" b="0" i="0" u="none" strike="noStrike" cap="none">
                <a:solidFill>
                  <a:srgbClr val="888888"/>
                </a:solidFill>
                <a:latin typeface="Arial"/>
                <a:ea typeface="Arial"/>
                <a:cs typeface="Arial"/>
                <a:sym typeface="Arial"/>
              </a:defRPr>
            </a:lvl7pPr>
            <a:lvl8pPr marL="0" marR="0" lvl="7" indent="0" algn="ctr" rtl="0">
              <a:spcBef>
                <a:spcPts val="0"/>
              </a:spcBef>
              <a:buNone/>
              <a:defRPr sz="1200" b="0" i="0" u="none" strike="noStrike" cap="none">
                <a:solidFill>
                  <a:srgbClr val="888888"/>
                </a:solidFill>
                <a:latin typeface="Arial"/>
                <a:ea typeface="Arial"/>
                <a:cs typeface="Arial"/>
                <a:sym typeface="Arial"/>
              </a:defRPr>
            </a:lvl8pPr>
            <a:lvl9pPr marL="0" marR="0" lvl="8" indent="0" algn="ct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43" name="Shape 43"/>
          <p:cNvSpPr/>
          <p:nvPr/>
        </p:nvSpPr>
        <p:spPr>
          <a:xfrm rot="10800000" flipH="1">
            <a:off x="0" y="6705600"/>
            <a:ext cx="13004800" cy="45719"/>
          </a:xfrm>
          <a:prstGeom prst="rect">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4" name="Shape 44"/>
          <p:cNvPicPr preferRelativeResize="0"/>
          <p:nvPr/>
        </p:nvPicPr>
        <p:blipFill rotWithShape="1">
          <a:blip r:embed="rId11">
            <a:alphaModFix/>
          </a:blip>
          <a:srcRect/>
          <a:stretch/>
        </p:blipFill>
        <p:spPr>
          <a:xfrm>
            <a:off x="11500797" y="6705600"/>
            <a:ext cx="1504003" cy="609600"/>
          </a:xfrm>
          <a:prstGeom prst="rect">
            <a:avLst/>
          </a:prstGeom>
          <a:noFill/>
          <a:ln>
            <a:noFill/>
          </a:ln>
        </p:spPr>
      </p:pic>
      <p:pic>
        <p:nvPicPr>
          <p:cNvPr id="45" name="Shape 45"/>
          <p:cNvPicPr preferRelativeResize="0"/>
          <p:nvPr/>
        </p:nvPicPr>
        <p:blipFill rotWithShape="1">
          <a:blip r:embed="rId12">
            <a:alphaModFix/>
          </a:blip>
          <a:srcRect/>
          <a:stretch/>
        </p:blipFill>
        <p:spPr>
          <a:xfrm>
            <a:off x="101600" y="6872803"/>
            <a:ext cx="1644597" cy="3661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jp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2.xml"/><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comments" Target="../comments/comment1.xml"/><Relationship Id="rId5" Type="http://schemas.openxmlformats.org/officeDocument/2006/relationships/image" Target="../media/image39.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hyperlink" Target="https://www.correos.es/ss/Satellite/site/pagina-inicio/info" TargetMode="External"/><Relationship Id="rId4" Type="http://schemas.openxmlformats.org/officeDocument/2006/relationships/hyperlink" Target="https://twitter.com/correosatiende"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subTitle" idx="1"/>
          </p:nvPr>
        </p:nvSpPr>
        <p:spPr>
          <a:xfrm>
            <a:off x="966821" y="4114800"/>
            <a:ext cx="8126379"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595959"/>
              </a:buClr>
              <a:buSzPts val="3000"/>
              <a:buFont typeface="Arial"/>
              <a:buNone/>
            </a:pPr>
            <a:r>
              <a:rPr lang="en-US" sz="3000" b="0" i="0" u="none" strike="noStrike" cap="none">
                <a:solidFill>
                  <a:srgbClr val="004379"/>
                </a:solidFill>
                <a:latin typeface="Century Gothic"/>
                <a:ea typeface="Century Gothic"/>
                <a:cs typeface="Century Gothic"/>
                <a:sym typeface="Century Gothic"/>
              </a:rPr>
              <a:t>Aplicación a </a:t>
            </a:r>
            <a:r>
              <a:rPr lang="en-US">
                <a:solidFill>
                  <a:srgbClr val="004379"/>
                </a:solidFill>
                <a:latin typeface="Century Gothic"/>
                <a:ea typeface="Century Gothic"/>
                <a:cs typeface="Century Gothic"/>
                <a:sym typeface="Century Gothic"/>
              </a:rPr>
              <a:t>Encuestas NPS 2017</a:t>
            </a:r>
            <a:endParaRPr sz="3000" b="0" i="0" u="none" strike="noStrike" cap="none">
              <a:solidFill>
                <a:srgbClr val="004379"/>
              </a:solidFill>
              <a:latin typeface="Arial"/>
              <a:ea typeface="Arial"/>
              <a:cs typeface="Arial"/>
              <a:sym typeface="Arial"/>
            </a:endParaRPr>
          </a:p>
        </p:txBody>
      </p:sp>
      <p:sp>
        <p:nvSpPr>
          <p:cNvPr id="90" name="Shape 90"/>
          <p:cNvSpPr txBox="1">
            <a:spLocks noGrp="1"/>
          </p:cNvSpPr>
          <p:nvPr>
            <p:ph type="ctrTitle"/>
          </p:nvPr>
        </p:nvSpPr>
        <p:spPr>
          <a:xfrm>
            <a:off x="966820" y="2819400"/>
            <a:ext cx="7669179" cy="1066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595959"/>
              </a:buClr>
              <a:buSzPts val="4000"/>
              <a:buFont typeface="Century Gothic"/>
              <a:buNone/>
            </a:pPr>
            <a:r>
              <a:rPr lang="en-US" sz="4000" b="1" i="0" u="none" strike="noStrike" cap="none">
                <a:solidFill>
                  <a:srgbClr val="004379"/>
                </a:solidFill>
                <a:latin typeface="Century Gothic"/>
                <a:ea typeface="Century Gothic"/>
                <a:cs typeface="Century Gothic"/>
                <a:sym typeface="Century Gothic"/>
              </a:rPr>
              <a:t>PRUEBA DE CONCEPTO SOBRE MINERÍA DE TEXTOS</a:t>
            </a:r>
            <a:endParaRPr sz="4000" b="1" i="0" u="none" strike="noStrike" cap="none">
              <a:solidFill>
                <a:srgbClr val="004379"/>
              </a:solidFill>
              <a:latin typeface="Arial"/>
              <a:ea typeface="Arial"/>
              <a:cs typeface="Arial"/>
              <a:sym typeface="Arial"/>
            </a:endParaRPr>
          </a:p>
        </p:txBody>
      </p:sp>
      <p:pic>
        <p:nvPicPr>
          <p:cNvPr id="91" name="Shape 91"/>
          <p:cNvPicPr preferRelativeResize="0"/>
          <p:nvPr/>
        </p:nvPicPr>
        <p:blipFill rotWithShape="1">
          <a:blip r:embed="rId3">
            <a:alphaModFix/>
          </a:blip>
          <a:srcRect/>
          <a:stretch/>
        </p:blipFill>
        <p:spPr>
          <a:xfrm>
            <a:off x="177800" y="304800"/>
            <a:ext cx="2653733" cy="590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
        <p:nvSpPr>
          <p:cNvPr id="215" name="Shape 215"/>
          <p:cNvSpPr txBox="1">
            <a:spLocks noGrp="1"/>
          </p:cNvSpPr>
          <p:nvPr>
            <p:ph type="subTitle" idx="2"/>
          </p:nvPr>
        </p:nvSpPr>
        <p:spPr>
          <a:xfrm>
            <a:off x="863600" y="337821"/>
            <a:ext cx="118110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i="1"/>
              <a:t>Road Map</a:t>
            </a:r>
            <a:endParaRPr i="1"/>
          </a:p>
        </p:txBody>
      </p:sp>
      <p:sp>
        <p:nvSpPr>
          <p:cNvPr id="216" name="Shape 21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Desarrollo del Proyecto</a:t>
            </a:r>
            <a:endParaRPr/>
          </a:p>
        </p:txBody>
      </p:sp>
      <p:grpSp>
        <p:nvGrpSpPr>
          <p:cNvPr id="217" name="Shape 217"/>
          <p:cNvGrpSpPr/>
          <p:nvPr/>
        </p:nvGrpSpPr>
        <p:grpSpPr>
          <a:xfrm>
            <a:off x="733338" y="3092661"/>
            <a:ext cx="11694441" cy="718114"/>
            <a:chOff x="4621548" y="6924357"/>
            <a:chExt cx="15050760" cy="915728"/>
          </a:xfrm>
        </p:grpSpPr>
        <p:grpSp>
          <p:nvGrpSpPr>
            <p:cNvPr id="218" name="Shape 218"/>
            <p:cNvGrpSpPr/>
            <p:nvPr/>
          </p:nvGrpSpPr>
          <p:grpSpPr>
            <a:xfrm>
              <a:off x="4621548" y="7220767"/>
              <a:ext cx="2472000" cy="598087"/>
              <a:chOff x="4621548" y="7220767"/>
              <a:chExt cx="2472000" cy="598087"/>
            </a:xfrm>
          </p:grpSpPr>
          <p:sp>
            <p:nvSpPr>
              <p:cNvPr id="219" name="Shape 219"/>
              <p:cNvSpPr/>
              <p:nvPr/>
            </p:nvSpPr>
            <p:spPr>
              <a:xfrm rot="-5400000" flipH="1">
                <a:off x="5696598" y="6145717"/>
                <a:ext cx="321900" cy="2472000"/>
              </a:xfrm>
              <a:prstGeom prst="round2SameRect">
                <a:avLst>
                  <a:gd name="adj1" fmla="val 50000"/>
                  <a:gd name="adj2" fmla="val 0"/>
                </a:avLst>
              </a:prstGeom>
              <a:solidFill>
                <a:srgbClr val="9D9FA0"/>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i="0" u="none" strike="noStrike" cap="none">
                  <a:solidFill>
                    <a:srgbClr val="FFFFFF"/>
                  </a:solidFill>
                  <a:latin typeface="Roboto"/>
                  <a:ea typeface="Roboto"/>
                  <a:cs typeface="Roboto"/>
                  <a:sym typeface="Roboto"/>
                </a:endParaRPr>
              </a:p>
            </p:txBody>
          </p:sp>
          <p:sp>
            <p:nvSpPr>
              <p:cNvPr id="220" name="Shape 220"/>
              <p:cNvSpPr/>
              <p:nvPr/>
            </p:nvSpPr>
            <p:spPr>
              <a:xfrm rot="5400000">
                <a:off x="5745997" y="7418804"/>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9D9F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nvGrpSpPr>
            <p:cNvPr id="221" name="Shape 221"/>
            <p:cNvGrpSpPr/>
            <p:nvPr/>
          </p:nvGrpSpPr>
          <p:grpSpPr>
            <a:xfrm>
              <a:off x="9653094" y="7220771"/>
              <a:ext cx="2472000" cy="619314"/>
              <a:chOff x="9653094" y="7220771"/>
              <a:chExt cx="2472000" cy="619314"/>
            </a:xfrm>
          </p:grpSpPr>
          <p:sp>
            <p:nvSpPr>
              <p:cNvPr id="222" name="Shape 222"/>
              <p:cNvSpPr/>
              <p:nvPr/>
            </p:nvSpPr>
            <p:spPr>
              <a:xfrm>
                <a:off x="9653094" y="7220771"/>
                <a:ext cx="2472000" cy="321900"/>
              </a:xfrm>
              <a:prstGeom prst="rect">
                <a:avLst/>
              </a:prstGeom>
              <a:solidFill>
                <a:srgbClr val="FF9900"/>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23" name="Shape 223"/>
              <p:cNvSpPr/>
              <p:nvPr/>
            </p:nvSpPr>
            <p:spPr>
              <a:xfrm rot="5400000">
                <a:off x="10755029" y="7440035"/>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FF9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nvGrpSpPr>
            <p:cNvPr id="224" name="Shape 224"/>
            <p:cNvGrpSpPr/>
            <p:nvPr/>
          </p:nvGrpSpPr>
          <p:grpSpPr>
            <a:xfrm>
              <a:off x="14684641" y="7220769"/>
              <a:ext cx="2472000" cy="604084"/>
              <a:chOff x="14684641" y="7220769"/>
              <a:chExt cx="2472000" cy="604084"/>
            </a:xfrm>
          </p:grpSpPr>
          <p:sp>
            <p:nvSpPr>
              <p:cNvPr id="225" name="Shape 225"/>
              <p:cNvSpPr/>
              <p:nvPr/>
            </p:nvSpPr>
            <p:spPr>
              <a:xfrm>
                <a:off x="14684641" y="7220769"/>
                <a:ext cx="2472000" cy="321900"/>
              </a:xfrm>
              <a:prstGeom prst="rect">
                <a:avLst/>
              </a:prstGeom>
              <a:solidFill>
                <a:srgbClr val="00ADEA"/>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26" name="Shape 226"/>
              <p:cNvSpPr/>
              <p:nvPr/>
            </p:nvSpPr>
            <p:spPr>
              <a:xfrm rot="5400000">
                <a:off x="15834922" y="7424803"/>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AD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nvGrpSpPr>
            <p:cNvPr id="227" name="Shape 227"/>
            <p:cNvGrpSpPr/>
            <p:nvPr/>
          </p:nvGrpSpPr>
          <p:grpSpPr>
            <a:xfrm>
              <a:off x="17200308" y="6945588"/>
              <a:ext cx="2472000" cy="597074"/>
              <a:chOff x="17200308" y="6945588"/>
              <a:chExt cx="2472000" cy="597074"/>
            </a:xfrm>
          </p:grpSpPr>
          <p:sp>
            <p:nvSpPr>
              <p:cNvPr id="228" name="Shape 228"/>
              <p:cNvSpPr/>
              <p:nvPr/>
            </p:nvSpPr>
            <p:spPr>
              <a:xfrm rot="5400000">
                <a:off x="18275358" y="6145713"/>
                <a:ext cx="321900" cy="2472000"/>
              </a:xfrm>
              <a:prstGeom prst="round2SameRect">
                <a:avLst>
                  <a:gd name="adj1" fmla="val 50000"/>
                  <a:gd name="adj2" fmla="val 0"/>
                </a:avLst>
              </a:prstGeom>
              <a:solidFill>
                <a:srgbClr val="004379"/>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29" name="Shape 229"/>
              <p:cNvSpPr/>
              <p:nvPr/>
            </p:nvSpPr>
            <p:spPr>
              <a:xfrm rot="-5400000">
                <a:off x="18271111" y="6887538"/>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43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nvGrpSpPr>
            <p:cNvPr id="230" name="Shape 230"/>
            <p:cNvGrpSpPr/>
            <p:nvPr/>
          </p:nvGrpSpPr>
          <p:grpSpPr>
            <a:xfrm>
              <a:off x="12168868" y="6924357"/>
              <a:ext cx="2472000" cy="618312"/>
              <a:chOff x="12168868" y="6924357"/>
              <a:chExt cx="2472000" cy="618312"/>
            </a:xfrm>
          </p:grpSpPr>
          <p:sp>
            <p:nvSpPr>
              <p:cNvPr id="231" name="Shape 231"/>
              <p:cNvSpPr/>
              <p:nvPr/>
            </p:nvSpPr>
            <p:spPr>
              <a:xfrm>
                <a:off x="12168868" y="7220769"/>
                <a:ext cx="2472000" cy="321900"/>
              </a:xfrm>
              <a:prstGeom prst="rect">
                <a:avLst/>
              </a:prstGeom>
              <a:solidFill>
                <a:srgbClr val="BFBFBF"/>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32" name="Shape 232"/>
              <p:cNvSpPr/>
              <p:nvPr/>
            </p:nvSpPr>
            <p:spPr>
              <a:xfrm rot="-5400000">
                <a:off x="13262080" y="6866307"/>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nvGrpSpPr>
            <p:cNvPr id="233" name="Shape 233"/>
            <p:cNvGrpSpPr/>
            <p:nvPr/>
          </p:nvGrpSpPr>
          <p:grpSpPr>
            <a:xfrm>
              <a:off x="7137321" y="6939589"/>
              <a:ext cx="2472000" cy="603085"/>
              <a:chOff x="7137321" y="6939589"/>
              <a:chExt cx="2472000" cy="603085"/>
            </a:xfrm>
          </p:grpSpPr>
          <p:sp>
            <p:nvSpPr>
              <p:cNvPr id="234" name="Shape 234"/>
              <p:cNvSpPr/>
              <p:nvPr/>
            </p:nvSpPr>
            <p:spPr>
              <a:xfrm>
                <a:off x="7137321" y="7220774"/>
                <a:ext cx="2472000" cy="321900"/>
              </a:xfrm>
              <a:prstGeom prst="rect">
                <a:avLst/>
              </a:prstGeom>
              <a:solidFill>
                <a:srgbClr val="FFD300"/>
              </a:solidFill>
              <a:ln>
                <a:noFill/>
              </a:ln>
            </p:spPr>
            <p:txBody>
              <a:bodyPr spcFirstLastPara="1" wrap="square" lIns="219400" tIns="109700" rIns="219400" bIns="109700"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35" name="Shape 235"/>
              <p:cNvSpPr/>
              <p:nvPr/>
            </p:nvSpPr>
            <p:spPr>
              <a:xfrm rot="-5400000">
                <a:off x="8182186" y="6881539"/>
                <a:ext cx="342000" cy="458100"/>
              </a:xfrm>
              <a:custGeom>
                <a:avLst/>
                <a:gdLst/>
                <a:ahLst/>
                <a:cxnLst/>
                <a:rect l="0" t="0" r="0" b="0"/>
                <a:pathLst>
                  <a:path w="120000" h="120000" extrusionOk="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FFD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b="1">
                  <a:solidFill>
                    <a:srgbClr val="445469"/>
                  </a:solidFill>
                  <a:latin typeface="Roboto"/>
                  <a:ea typeface="Roboto"/>
                  <a:cs typeface="Roboto"/>
                  <a:sym typeface="Roboto"/>
                </a:endParaRPr>
              </a:p>
            </p:txBody>
          </p:sp>
        </p:grpSp>
      </p:grpSp>
      <p:sp>
        <p:nvSpPr>
          <p:cNvPr id="236" name="Shape 236"/>
          <p:cNvSpPr/>
          <p:nvPr/>
        </p:nvSpPr>
        <p:spPr>
          <a:xfrm>
            <a:off x="1361963" y="1680675"/>
            <a:ext cx="790800" cy="812400"/>
          </a:xfrm>
          <a:prstGeom prst="ellipse">
            <a:avLst/>
          </a:prstGeom>
          <a:solidFill>
            <a:srgbClr val="9D9FA0"/>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37" name="Shape 237"/>
          <p:cNvSpPr/>
          <p:nvPr/>
        </p:nvSpPr>
        <p:spPr>
          <a:xfrm>
            <a:off x="3221174" y="4409054"/>
            <a:ext cx="790800" cy="812400"/>
          </a:xfrm>
          <a:prstGeom prst="ellipse">
            <a:avLst/>
          </a:prstGeom>
          <a:solidFill>
            <a:srgbClr val="FFD300"/>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cxnSp>
        <p:nvCxnSpPr>
          <p:cNvPr id="238" name="Shape 238"/>
          <p:cNvCxnSpPr/>
          <p:nvPr/>
        </p:nvCxnSpPr>
        <p:spPr>
          <a:xfrm rot="10800000">
            <a:off x="1757300" y="2631418"/>
            <a:ext cx="0" cy="513000"/>
          </a:xfrm>
          <a:prstGeom prst="straightConnector1">
            <a:avLst/>
          </a:prstGeom>
          <a:noFill/>
          <a:ln w="9525" cap="flat" cmpd="sng">
            <a:solidFill>
              <a:srgbClr val="BFBFBF"/>
            </a:solidFill>
            <a:prstDash val="solid"/>
            <a:miter lim="800000"/>
            <a:headEnd type="none" w="med" len="med"/>
            <a:tailEnd type="none" w="med" len="med"/>
          </a:ln>
        </p:spPr>
      </p:cxnSp>
      <p:cxnSp>
        <p:nvCxnSpPr>
          <p:cNvPr id="239" name="Shape 239"/>
          <p:cNvCxnSpPr/>
          <p:nvPr/>
        </p:nvCxnSpPr>
        <p:spPr>
          <a:xfrm rot="10800000">
            <a:off x="3616511" y="3757999"/>
            <a:ext cx="0" cy="513000"/>
          </a:xfrm>
          <a:prstGeom prst="straightConnector1">
            <a:avLst/>
          </a:prstGeom>
          <a:noFill/>
          <a:ln w="9525" cap="flat" cmpd="sng">
            <a:solidFill>
              <a:srgbClr val="BFBFBF"/>
            </a:solidFill>
            <a:prstDash val="solid"/>
            <a:miter lim="800000"/>
            <a:headEnd type="none" w="med" len="med"/>
            <a:tailEnd type="none" w="med" len="med"/>
          </a:ln>
        </p:spPr>
      </p:cxnSp>
      <p:sp>
        <p:nvSpPr>
          <p:cNvPr id="240" name="Shape 240"/>
          <p:cNvSpPr/>
          <p:nvPr/>
        </p:nvSpPr>
        <p:spPr>
          <a:xfrm>
            <a:off x="5205800" y="1680675"/>
            <a:ext cx="790800" cy="812400"/>
          </a:xfrm>
          <a:prstGeom prst="ellipse">
            <a:avLst/>
          </a:prstGeom>
          <a:solidFill>
            <a:srgbClr val="FF9900"/>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41" name="Shape 241"/>
          <p:cNvSpPr/>
          <p:nvPr/>
        </p:nvSpPr>
        <p:spPr>
          <a:xfrm>
            <a:off x="7238784" y="4409054"/>
            <a:ext cx="790800" cy="812400"/>
          </a:xfrm>
          <a:prstGeom prst="ellipse">
            <a:avLst/>
          </a:prstGeom>
          <a:solidFill>
            <a:srgbClr val="BFBFBF"/>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cxnSp>
        <p:nvCxnSpPr>
          <p:cNvPr id="242" name="Shape 242"/>
          <p:cNvCxnSpPr/>
          <p:nvPr/>
        </p:nvCxnSpPr>
        <p:spPr>
          <a:xfrm rot="10800000">
            <a:off x="5601137" y="2631418"/>
            <a:ext cx="0" cy="513000"/>
          </a:xfrm>
          <a:prstGeom prst="straightConnector1">
            <a:avLst/>
          </a:prstGeom>
          <a:noFill/>
          <a:ln w="9525" cap="flat" cmpd="sng">
            <a:solidFill>
              <a:srgbClr val="BFBFBF"/>
            </a:solidFill>
            <a:prstDash val="solid"/>
            <a:miter lim="800000"/>
            <a:headEnd type="none" w="med" len="med"/>
            <a:tailEnd type="none" w="med" len="med"/>
          </a:ln>
        </p:spPr>
      </p:cxnSp>
      <p:cxnSp>
        <p:nvCxnSpPr>
          <p:cNvPr id="243" name="Shape 243"/>
          <p:cNvCxnSpPr/>
          <p:nvPr/>
        </p:nvCxnSpPr>
        <p:spPr>
          <a:xfrm rot="10800000">
            <a:off x="7634120" y="3757999"/>
            <a:ext cx="0" cy="513000"/>
          </a:xfrm>
          <a:prstGeom prst="straightConnector1">
            <a:avLst/>
          </a:prstGeom>
          <a:noFill/>
          <a:ln w="9525" cap="flat" cmpd="sng">
            <a:solidFill>
              <a:srgbClr val="BFBFBF"/>
            </a:solidFill>
            <a:prstDash val="solid"/>
            <a:miter lim="800000"/>
            <a:headEnd type="none" w="med" len="med"/>
            <a:tailEnd type="none" w="med" len="med"/>
          </a:ln>
        </p:spPr>
      </p:cxnSp>
      <p:sp>
        <p:nvSpPr>
          <p:cNvPr id="244" name="Shape 244"/>
          <p:cNvSpPr/>
          <p:nvPr/>
        </p:nvSpPr>
        <p:spPr>
          <a:xfrm>
            <a:off x="9177880" y="1680675"/>
            <a:ext cx="790800" cy="812400"/>
          </a:xfrm>
          <a:prstGeom prst="ellipse">
            <a:avLst/>
          </a:prstGeom>
          <a:solidFill>
            <a:srgbClr val="00ADEA"/>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sp>
        <p:nvSpPr>
          <p:cNvPr id="245" name="Shape 245"/>
          <p:cNvSpPr/>
          <p:nvPr/>
        </p:nvSpPr>
        <p:spPr>
          <a:xfrm>
            <a:off x="11037091" y="4409054"/>
            <a:ext cx="790800" cy="812400"/>
          </a:xfrm>
          <a:prstGeom prst="ellipse">
            <a:avLst/>
          </a:prstGeom>
          <a:solidFill>
            <a:srgbClr val="004379"/>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1">
              <a:solidFill>
                <a:srgbClr val="FFFFFF"/>
              </a:solidFill>
              <a:latin typeface="Roboto"/>
              <a:ea typeface="Roboto"/>
              <a:cs typeface="Roboto"/>
              <a:sym typeface="Roboto"/>
            </a:endParaRPr>
          </a:p>
        </p:txBody>
      </p:sp>
      <p:cxnSp>
        <p:nvCxnSpPr>
          <p:cNvPr id="246" name="Shape 246"/>
          <p:cNvCxnSpPr/>
          <p:nvPr/>
        </p:nvCxnSpPr>
        <p:spPr>
          <a:xfrm rot="10800000">
            <a:off x="9573217" y="2631418"/>
            <a:ext cx="0" cy="513000"/>
          </a:xfrm>
          <a:prstGeom prst="straightConnector1">
            <a:avLst/>
          </a:prstGeom>
          <a:noFill/>
          <a:ln w="9525" cap="flat" cmpd="sng">
            <a:solidFill>
              <a:srgbClr val="BFBFBF"/>
            </a:solidFill>
            <a:prstDash val="solid"/>
            <a:miter lim="800000"/>
            <a:headEnd type="none" w="med" len="med"/>
            <a:tailEnd type="none" w="med" len="med"/>
          </a:ln>
        </p:spPr>
      </p:cxnSp>
      <p:cxnSp>
        <p:nvCxnSpPr>
          <p:cNvPr id="247" name="Shape 247"/>
          <p:cNvCxnSpPr/>
          <p:nvPr/>
        </p:nvCxnSpPr>
        <p:spPr>
          <a:xfrm rot="10800000">
            <a:off x="11432428" y="3757999"/>
            <a:ext cx="0" cy="513000"/>
          </a:xfrm>
          <a:prstGeom prst="straightConnector1">
            <a:avLst/>
          </a:prstGeom>
          <a:noFill/>
          <a:ln w="9525" cap="flat" cmpd="sng">
            <a:solidFill>
              <a:srgbClr val="BFBFBF"/>
            </a:solidFill>
            <a:prstDash val="solid"/>
            <a:miter lim="800000"/>
            <a:headEnd type="none" w="med" len="med"/>
            <a:tailEnd type="none" w="med" len="med"/>
          </a:ln>
        </p:spPr>
      </p:cxnSp>
      <p:sp>
        <p:nvSpPr>
          <p:cNvPr id="248" name="Shape 248"/>
          <p:cNvSpPr/>
          <p:nvPr/>
        </p:nvSpPr>
        <p:spPr>
          <a:xfrm>
            <a:off x="1651057" y="1903083"/>
            <a:ext cx="309600" cy="381600"/>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sp>
        <p:nvSpPr>
          <p:cNvPr id="249" name="Shape 249"/>
          <p:cNvSpPr/>
          <p:nvPr/>
        </p:nvSpPr>
        <p:spPr>
          <a:xfrm>
            <a:off x="11219191" y="4599854"/>
            <a:ext cx="426600" cy="43080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sp>
        <p:nvSpPr>
          <p:cNvPr id="250" name="Shape 250"/>
          <p:cNvSpPr/>
          <p:nvPr/>
        </p:nvSpPr>
        <p:spPr>
          <a:xfrm>
            <a:off x="7420721" y="4598297"/>
            <a:ext cx="426900" cy="391800"/>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sp>
        <p:nvSpPr>
          <p:cNvPr id="251" name="Shape 251"/>
          <p:cNvSpPr/>
          <p:nvPr/>
        </p:nvSpPr>
        <p:spPr>
          <a:xfrm>
            <a:off x="14409695" y="4728358"/>
            <a:ext cx="426900" cy="430800"/>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sp>
        <p:nvSpPr>
          <p:cNvPr id="252" name="Shape 252"/>
          <p:cNvSpPr/>
          <p:nvPr/>
        </p:nvSpPr>
        <p:spPr>
          <a:xfrm>
            <a:off x="13804458" y="735268"/>
            <a:ext cx="315900" cy="390000"/>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sp>
        <p:nvSpPr>
          <p:cNvPr id="253" name="Shape 253"/>
          <p:cNvSpPr txBox="1"/>
          <p:nvPr/>
        </p:nvSpPr>
        <p:spPr>
          <a:xfrm>
            <a:off x="8361297" y="4758259"/>
            <a:ext cx="2423400" cy="706500"/>
          </a:xfrm>
          <a:prstGeom prst="rect">
            <a:avLst/>
          </a:prstGeom>
          <a:noFill/>
          <a:ln>
            <a:noFill/>
          </a:ln>
        </p:spPr>
        <p:txBody>
          <a:bodyPr spcFirstLastPara="1" wrap="square" lIns="217475" tIns="108725" rIns="217475" bIns="108725" anchor="t" anchorCtr="0">
            <a:noAutofit/>
          </a:bodyPr>
          <a:lstStyle/>
          <a:p>
            <a:pPr marL="0" lvl="0" indent="0" algn="ctr" rtl="0">
              <a:spcBef>
                <a:spcPts val="0"/>
              </a:spcBef>
              <a:spcAft>
                <a:spcPts val="0"/>
              </a:spcAft>
              <a:buClr>
                <a:schemeClr val="dk1"/>
              </a:buClr>
              <a:buFont typeface="Arial"/>
              <a:buNone/>
            </a:pPr>
            <a:r>
              <a:rPr lang="en-US">
                <a:solidFill>
                  <a:srgbClr val="445469"/>
                </a:solidFill>
                <a:latin typeface="Century Gothic"/>
                <a:ea typeface="Century Gothic"/>
                <a:cs typeface="Century Gothic"/>
                <a:sym typeface="Century Gothic"/>
              </a:rPr>
              <a:t>Destinatarios, Citypaq y Competencia</a:t>
            </a:r>
            <a:endParaRPr>
              <a:solidFill>
                <a:srgbClr val="445469"/>
              </a:solidFill>
              <a:latin typeface="Century Gothic"/>
              <a:ea typeface="Century Gothic"/>
              <a:cs typeface="Century Gothic"/>
              <a:sym typeface="Century Gothic"/>
            </a:endParaRPr>
          </a:p>
          <a:p>
            <a:pPr marL="0" marR="0" lvl="0" indent="0" algn="ctr" rtl="0">
              <a:lnSpc>
                <a:spcPct val="168333"/>
              </a:lnSpc>
              <a:spcBef>
                <a:spcPts val="100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23.Ene.2018</a:t>
            </a:r>
            <a:endParaRPr>
              <a:solidFill>
                <a:srgbClr val="445469"/>
              </a:solidFill>
              <a:latin typeface="Century Gothic"/>
              <a:ea typeface="Century Gothic"/>
              <a:cs typeface="Century Gothic"/>
              <a:sym typeface="Century Gothic"/>
            </a:endParaRPr>
          </a:p>
        </p:txBody>
      </p:sp>
      <p:sp>
        <p:nvSpPr>
          <p:cNvPr id="254" name="Shape 254"/>
          <p:cNvSpPr txBox="1"/>
          <p:nvPr/>
        </p:nvSpPr>
        <p:spPr>
          <a:xfrm>
            <a:off x="8503000" y="4028825"/>
            <a:ext cx="2082300" cy="348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004379"/>
                </a:solidFill>
                <a:latin typeface="Century Gothic"/>
                <a:ea typeface="Century Gothic"/>
                <a:cs typeface="Century Gothic"/>
                <a:sym typeface="Century Gothic"/>
              </a:rPr>
              <a:t>TEMAS POR PERFIL II </a:t>
            </a:r>
            <a:endParaRPr sz="1600" b="1">
              <a:solidFill>
                <a:srgbClr val="004379"/>
              </a:solidFill>
              <a:latin typeface="Century Gothic"/>
              <a:ea typeface="Century Gothic"/>
              <a:cs typeface="Century Gothic"/>
              <a:sym typeface="Century Gothic"/>
            </a:endParaRPr>
          </a:p>
        </p:txBody>
      </p:sp>
      <p:sp>
        <p:nvSpPr>
          <p:cNvPr id="255" name="Shape 255"/>
          <p:cNvSpPr txBox="1"/>
          <p:nvPr/>
        </p:nvSpPr>
        <p:spPr>
          <a:xfrm>
            <a:off x="529475" y="4758259"/>
            <a:ext cx="2423400" cy="706500"/>
          </a:xfrm>
          <a:prstGeom prst="rect">
            <a:avLst/>
          </a:prstGeom>
          <a:noFill/>
          <a:ln>
            <a:noFill/>
          </a:ln>
        </p:spPr>
        <p:txBody>
          <a:bodyPr spcFirstLastPara="1" wrap="square" lIns="217475" tIns="108725" rIns="217475" bIns="108725" anchor="t" anchorCtr="0">
            <a:noAutofit/>
          </a:bodyPr>
          <a:lstStyle/>
          <a:p>
            <a:pPr marL="0" marR="0" lvl="0" indent="0" algn="ctr" rtl="0">
              <a:lnSpc>
                <a:spcPct val="168333"/>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Reunión de Kick-Off 26.Dic.2017</a:t>
            </a:r>
            <a:endParaRPr>
              <a:latin typeface="Century Gothic"/>
              <a:ea typeface="Century Gothic"/>
              <a:cs typeface="Century Gothic"/>
              <a:sym typeface="Century Gothic"/>
            </a:endParaRPr>
          </a:p>
        </p:txBody>
      </p:sp>
      <p:sp>
        <p:nvSpPr>
          <p:cNvPr id="256" name="Shape 256"/>
          <p:cNvSpPr txBox="1"/>
          <p:nvPr/>
        </p:nvSpPr>
        <p:spPr>
          <a:xfrm>
            <a:off x="1185075" y="4028824"/>
            <a:ext cx="1071300" cy="348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004379"/>
                </a:solidFill>
                <a:latin typeface="Century Gothic"/>
                <a:ea typeface="Century Gothic"/>
                <a:cs typeface="Century Gothic"/>
                <a:sym typeface="Century Gothic"/>
              </a:rPr>
              <a:t>INICIO</a:t>
            </a:r>
            <a:endParaRPr sz="1600" b="1">
              <a:solidFill>
                <a:srgbClr val="004379"/>
              </a:solidFill>
              <a:latin typeface="Century Gothic"/>
              <a:ea typeface="Century Gothic"/>
              <a:cs typeface="Century Gothic"/>
              <a:sym typeface="Century Gothic"/>
            </a:endParaRPr>
          </a:p>
        </p:txBody>
      </p:sp>
      <p:sp>
        <p:nvSpPr>
          <p:cNvPr id="257" name="Shape 257"/>
          <p:cNvSpPr txBox="1"/>
          <p:nvPr/>
        </p:nvSpPr>
        <p:spPr>
          <a:xfrm>
            <a:off x="4421742" y="4758259"/>
            <a:ext cx="2423400" cy="706500"/>
          </a:xfrm>
          <a:prstGeom prst="rect">
            <a:avLst/>
          </a:prstGeom>
          <a:noFill/>
          <a:ln>
            <a:noFill/>
          </a:ln>
        </p:spPr>
        <p:txBody>
          <a:bodyPr spcFirstLastPara="1" wrap="square" lIns="217475" tIns="108725" rIns="217475" bIns="108725" anchor="t" anchorCtr="0">
            <a:noAutofit/>
          </a:bodyPr>
          <a:lstStyle/>
          <a:p>
            <a:pPr marL="0" marR="0" lvl="0" indent="0" algn="ctr" rtl="0">
              <a:lnSpc>
                <a:spcPct val="168333"/>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11.Ene.2018</a:t>
            </a:r>
            <a:endParaRPr>
              <a:latin typeface="Century Gothic"/>
              <a:ea typeface="Century Gothic"/>
              <a:cs typeface="Century Gothic"/>
              <a:sym typeface="Century Gothic"/>
            </a:endParaRPr>
          </a:p>
        </p:txBody>
      </p:sp>
      <p:sp>
        <p:nvSpPr>
          <p:cNvPr id="258" name="Shape 258"/>
          <p:cNvSpPr txBox="1"/>
          <p:nvPr/>
        </p:nvSpPr>
        <p:spPr>
          <a:xfrm>
            <a:off x="4608375" y="4028825"/>
            <a:ext cx="2014500" cy="348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004379"/>
                </a:solidFill>
                <a:latin typeface="Century Gothic"/>
                <a:ea typeface="Century Gothic"/>
                <a:cs typeface="Century Gothic"/>
                <a:sym typeface="Century Gothic"/>
              </a:rPr>
              <a:t>TEMAS GENERALES</a:t>
            </a:r>
            <a:endParaRPr sz="1600" b="1">
              <a:solidFill>
                <a:srgbClr val="004379"/>
              </a:solidFill>
              <a:latin typeface="Century Gothic"/>
              <a:ea typeface="Century Gothic"/>
              <a:cs typeface="Century Gothic"/>
              <a:sym typeface="Century Gothic"/>
            </a:endParaRPr>
          </a:p>
        </p:txBody>
      </p:sp>
      <p:sp>
        <p:nvSpPr>
          <p:cNvPr id="259" name="Shape 259"/>
          <p:cNvSpPr txBox="1"/>
          <p:nvPr/>
        </p:nvSpPr>
        <p:spPr>
          <a:xfrm>
            <a:off x="10269625" y="2208725"/>
            <a:ext cx="2423400" cy="457200"/>
          </a:xfrm>
          <a:prstGeom prst="rect">
            <a:avLst/>
          </a:prstGeom>
          <a:noFill/>
          <a:ln>
            <a:noFill/>
          </a:ln>
        </p:spPr>
        <p:txBody>
          <a:bodyPr spcFirstLastPara="1" wrap="square" lIns="217475" tIns="108725" rIns="217475" bIns="108725" anchor="t" anchorCtr="0">
            <a:noAutofit/>
          </a:bodyPr>
          <a:lstStyle/>
          <a:p>
            <a:pPr marL="0" marR="0" lvl="0" indent="0" algn="ctr" rtl="0">
              <a:lnSpc>
                <a:spcPct val="168333"/>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Entrega Resultados</a:t>
            </a:r>
            <a:endParaRPr>
              <a:solidFill>
                <a:srgbClr val="445469"/>
              </a:solidFill>
              <a:latin typeface="Century Gothic"/>
              <a:ea typeface="Century Gothic"/>
              <a:cs typeface="Century Gothic"/>
              <a:sym typeface="Century Gothic"/>
            </a:endParaRPr>
          </a:p>
          <a:p>
            <a:pPr marL="0" marR="0" lvl="0" indent="0" algn="ctr" rtl="0">
              <a:lnSpc>
                <a:spcPct val="168333"/>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05.Feb.2018</a:t>
            </a:r>
            <a:endParaRPr>
              <a:latin typeface="Century Gothic"/>
              <a:ea typeface="Century Gothic"/>
              <a:cs typeface="Century Gothic"/>
              <a:sym typeface="Century Gothic"/>
            </a:endParaRPr>
          </a:p>
        </p:txBody>
      </p:sp>
      <p:sp>
        <p:nvSpPr>
          <p:cNvPr id="260" name="Shape 260"/>
          <p:cNvSpPr txBox="1"/>
          <p:nvPr/>
        </p:nvSpPr>
        <p:spPr>
          <a:xfrm>
            <a:off x="10541625" y="1763375"/>
            <a:ext cx="2082300" cy="564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a:solidFill>
                  <a:srgbClr val="004379"/>
                </a:solidFill>
                <a:latin typeface="Century Gothic"/>
                <a:ea typeface="Century Gothic"/>
                <a:cs typeface="Century Gothic"/>
                <a:sym typeface="Century Gothic"/>
              </a:rPr>
              <a:t>INFORME TÉCNICO</a:t>
            </a:r>
            <a:endParaRPr sz="1600" b="1">
              <a:solidFill>
                <a:srgbClr val="004379"/>
              </a:solidFill>
              <a:latin typeface="Century Gothic"/>
              <a:ea typeface="Century Gothic"/>
              <a:cs typeface="Century Gothic"/>
              <a:sym typeface="Century Gothic"/>
            </a:endParaRPr>
          </a:p>
        </p:txBody>
      </p:sp>
      <p:sp>
        <p:nvSpPr>
          <p:cNvPr id="261" name="Shape 261"/>
          <p:cNvSpPr txBox="1"/>
          <p:nvPr/>
        </p:nvSpPr>
        <p:spPr>
          <a:xfrm>
            <a:off x="2437800" y="2208725"/>
            <a:ext cx="2423400" cy="457200"/>
          </a:xfrm>
          <a:prstGeom prst="rect">
            <a:avLst/>
          </a:prstGeom>
          <a:noFill/>
          <a:ln>
            <a:noFill/>
          </a:ln>
        </p:spPr>
        <p:txBody>
          <a:bodyPr spcFirstLastPara="1" wrap="square" lIns="217475" tIns="108725" rIns="217475" bIns="108725" anchor="t" anchorCtr="0">
            <a:noAutofit/>
          </a:bodyPr>
          <a:lstStyle/>
          <a:p>
            <a:pPr marL="0" marR="0" lvl="0" indent="0" algn="ctr" rtl="0">
              <a:lnSpc>
                <a:spcPct val="100000"/>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Análisis automático vs manual</a:t>
            </a:r>
            <a:endParaRPr>
              <a:solidFill>
                <a:srgbClr val="445469"/>
              </a:solidFill>
              <a:latin typeface="Century Gothic"/>
              <a:ea typeface="Century Gothic"/>
              <a:cs typeface="Century Gothic"/>
              <a:sym typeface="Century Gothic"/>
            </a:endParaRPr>
          </a:p>
          <a:p>
            <a:pPr marL="0" marR="0" lvl="0" indent="0" algn="ctr" rtl="0">
              <a:lnSpc>
                <a:spcPct val="100000"/>
              </a:lnSpc>
              <a:spcBef>
                <a:spcPts val="100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04.Ene.2018</a:t>
            </a:r>
            <a:endParaRPr>
              <a:latin typeface="Century Gothic"/>
              <a:ea typeface="Century Gothic"/>
              <a:cs typeface="Century Gothic"/>
              <a:sym typeface="Century Gothic"/>
            </a:endParaRPr>
          </a:p>
        </p:txBody>
      </p:sp>
      <p:sp>
        <p:nvSpPr>
          <p:cNvPr id="262" name="Shape 262"/>
          <p:cNvSpPr txBox="1"/>
          <p:nvPr/>
        </p:nvSpPr>
        <p:spPr>
          <a:xfrm>
            <a:off x="2570775" y="1687175"/>
            <a:ext cx="21552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004379"/>
                </a:solidFill>
                <a:latin typeface="Century Gothic"/>
                <a:ea typeface="Century Gothic"/>
                <a:cs typeface="Century Gothic"/>
                <a:sym typeface="Century Gothic"/>
              </a:rPr>
              <a:t>AUDITORÍA SENTIMIENTOS</a:t>
            </a:r>
            <a:endParaRPr sz="1600" b="1">
              <a:solidFill>
                <a:srgbClr val="004379"/>
              </a:solidFill>
              <a:latin typeface="Century Gothic"/>
              <a:ea typeface="Century Gothic"/>
              <a:cs typeface="Century Gothic"/>
              <a:sym typeface="Century Gothic"/>
            </a:endParaRPr>
          </a:p>
        </p:txBody>
      </p:sp>
      <p:sp>
        <p:nvSpPr>
          <p:cNvPr id="263" name="Shape 263"/>
          <p:cNvSpPr txBox="1"/>
          <p:nvPr/>
        </p:nvSpPr>
        <p:spPr>
          <a:xfrm>
            <a:off x="6330068" y="2208725"/>
            <a:ext cx="2423400" cy="457200"/>
          </a:xfrm>
          <a:prstGeom prst="rect">
            <a:avLst/>
          </a:prstGeom>
          <a:noFill/>
          <a:ln>
            <a:noFill/>
          </a:ln>
        </p:spPr>
        <p:txBody>
          <a:bodyPr spcFirstLastPara="1" wrap="square" lIns="217475" tIns="108725" rIns="217475" bIns="108725" anchor="t" anchorCtr="0">
            <a:noAutofit/>
          </a:bodyPr>
          <a:lstStyle/>
          <a:p>
            <a:pPr marL="0" marR="0" lvl="0" indent="0" algn="ctr" rtl="0">
              <a:lnSpc>
                <a:spcPct val="100000"/>
              </a:lnSpc>
              <a:spcBef>
                <a:spcPts val="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Clientes con Contrato y Clientes sin Contrato</a:t>
            </a:r>
            <a:endParaRPr>
              <a:solidFill>
                <a:srgbClr val="445469"/>
              </a:solidFill>
              <a:latin typeface="Century Gothic"/>
              <a:ea typeface="Century Gothic"/>
              <a:cs typeface="Century Gothic"/>
              <a:sym typeface="Century Gothic"/>
            </a:endParaRPr>
          </a:p>
          <a:p>
            <a:pPr marL="0" marR="0" lvl="0" indent="0" algn="ctr" rtl="0">
              <a:lnSpc>
                <a:spcPct val="100000"/>
              </a:lnSpc>
              <a:spcBef>
                <a:spcPts val="1000"/>
              </a:spcBef>
              <a:spcAft>
                <a:spcPts val="0"/>
              </a:spcAft>
              <a:buClr>
                <a:srgbClr val="445469"/>
              </a:buClr>
              <a:buSzPts val="2400"/>
              <a:buFont typeface="Arial"/>
              <a:buNone/>
            </a:pPr>
            <a:r>
              <a:rPr lang="en-US">
                <a:solidFill>
                  <a:srgbClr val="445469"/>
                </a:solidFill>
                <a:latin typeface="Century Gothic"/>
                <a:ea typeface="Century Gothic"/>
                <a:cs typeface="Century Gothic"/>
                <a:sym typeface="Century Gothic"/>
              </a:rPr>
              <a:t>16.Ene.2018</a:t>
            </a:r>
            <a:endParaRPr>
              <a:latin typeface="Century Gothic"/>
              <a:ea typeface="Century Gothic"/>
              <a:cs typeface="Century Gothic"/>
              <a:sym typeface="Century Gothic"/>
            </a:endParaRPr>
          </a:p>
        </p:txBody>
      </p:sp>
      <p:sp>
        <p:nvSpPr>
          <p:cNvPr id="264" name="Shape 264"/>
          <p:cNvSpPr txBox="1"/>
          <p:nvPr/>
        </p:nvSpPr>
        <p:spPr>
          <a:xfrm>
            <a:off x="6543300" y="1687175"/>
            <a:ext cx="20823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004379"/>
                </a:solidFill>
                <a:latin typeface="Century Gothic"/>
                <a:ea typeface="Century Gothic"/>
                <a:cs typeface="Century Gothic"/>
                <a:sym typeface="Century Gothic"/>
              </a:rPr>
              <a:t>TEMAS POR PERFIL I</a:t>
            </a:r>
            <a:endParaRPr sz="1600" b="1">
              <a:solidFill>
                <a:srgbClr val="004379"/>
              </a:solidFill>
              <a:latin typeface="Century Gothic"/>
              <a:ea typeface="Century Gothic"/>
              <a:cs typeface="Century Gothic"/>
              <a:sym typeface="Century Gothic"/>
            </a:endParaRPr>
          </a:p>
        </p:txBody>
      </p:sp>
      <p:sp>
        <p:nvSpPr>
          <p:cNvPr id="265" name="Shape 265"/>
          <p:cNvSpPr/>
          <p:nvPr/>
        </p:nvSpPr>
        <p:spPr>
          <a:xfrm>
            <a:off x="-1133416" y="2493079"/>
            <a:ext cx="426900" cy="391800"/>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445469"/>
              </a:solidFill>
              <a:latin typeface="Lato"/>
              <a:ea typeface="Lato"/>
              <a:cs typeface="Lato"/>
              <a:sym typeface="Lato"/>
            </a:endParaRPr>
          </a:p>
        </p:txBody>
      </p:sp>
      <p:pic>
        <p:nvPicPr>
          <p:cNvPr id="266" name="Shape 266"/>
          <p:cNvPicPr preferRelativeResize="0"/>
          <p:nvPr/>
        </p:nvPicPr>
        <p:blipFill>
          <a:blip r:embed="rId3">
            <a:alphaModFix/>
          </a:blip>
          <a:stretch>
            <a:fillRect/>
          </a:stretch>
        </p:blipFill>
        <p:spPr>
          <a:xfrm>
            <a:off x="3337052" y="4598301"/>
            <a:ext cx="558900" cy="433909"/>
          </a:xfrm>
          <a:prstGeom prst="rect">
            <a:avLst/>
          </a:prstGeom>
          <a:noFill/>
          <a:ln>
            <a:noFill/>
          </a:ln>
        </p:spPr>
      </p:pic>
      <p:pic>
        <p:nvPicPr>
          <p:cNvPr id="267" name="Shape 267"/>
          <p:cNvPicPr preferRelativeResize="0"/>
          <p:nvPr/>
        </p:nvPicPr>
        <p:blipFill rotWithShape="1">
          <a:blip r:embed="rId4">
            <a:alphaModFix/>
          </a:blip>
          <a:srcRect/>
          <a:stretch/>
        </p:blipFill>
        <p:spPr>
          <a:xfrm>
            <a:off x="5344709" y="1830375"/>
            <a:ext cx="512982" cy="513000"/>
          </a:xfrm>
          <a:prstGeom prst="rect">
            <a:avLst/>
          </a:prstGeom>
          <a:noFill/>
          <a:ln>
            <a:noFill/>
          </a:ln>
        </p:spPr>
      </p:pic>
      <p:pic>
        <p:nvPicPr>
          <p:cNvPr id="268" name="Shape 268"/>
          <p:cNvPicPr preferRelativeResize="0"/>
          <p:nvPr/>
        </p:nvPicPr>
        <p:blipFill rotWithShape="1">
          <a:blip r:embed="rId5">
            <a:alphaModFix/>
          </a:blip>
          <a:srcRect/>
          <a:stretch/>
        </p:blipFill>
        <p:spPr>
          <a:xfrm>
            <a:off x="9347526" y="1850774"/>
            <a:ext cx="426900" cy="426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pic>
        <p:nvPicPr>
          <p:cNvPr id="1637" name="Shape 1637"/>
          <p:cNvPicPr preferRelativeResize="0"/>
          <p:nvPr/>
        </p:nvPicPr>
        <p:blipFill>
          <a:blip r:embed="rId3">
            <a:alphaModFix/>
          </a:blip>
          <a:stretch>
            <a:fillRect/>
          </a:stretch>
        </p:blipFill>
        <p:spPr>
          <a:xfrm>
            <a:off x="1295400" y="2855025"/>
            <a:ext cx="10633324" cy="3518825"/>
          </a:xfrm>
          <a:prstGeom prst="rect">
            <a:avLst/>
          </a:prstGeom>
          <a:noFill/>
          <a:ln>
            <a:noFill/>
          </a:ln>
        </p:spPr>
      </p:pic>
      <p:sp>
        <p:nvSpPr>
          <p:cNvPr id="1638" name="Shape 1638"/>
          <p:cNvSpPr txBox="1">
            <a:spLocks noGrp="1"/>
          </p:cNvSpPr>
          <p:nvPr>
            <p:ph type="title"/>
          </p:nvPr>
        </p:nvSpPr>
        <p:spPr>
          <a:xfrm>
            <a:off x="863600" y="901702"/>
            <a:ext cx="11811000" cy="2743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Inclusión de la herramienta de Reporting para la generación de cuadros de mando automáticos</a:t>
            </a:r>
            <a:endParaRPr/>
          </a:p>
        </p:txBody>
      </p:sp>
      <p:sp>
        <p:nvSpPr>
          <p:cNvPr id="1639" name="Shape 1639"/>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Cuadros de Mando</a:t>
            </a:r>
            <a:endParaRPr/>
          </a:p>
        </p:txBody>
      </p:sp>
      <p:sp>
        <p:nvSpPr>
          <p:cNvPr id="1640" name="Shape 1640"/>
          <p:cNvSpPr txBox="1"/>
          <p:nvPr/>
        </p:nvSpPr>
        <p:spPr>
          <a:xfrm>
            <a:off x="863600" y="1346626"/>
            <a:ext cx="11729700" cy="2118000"/>
          </a:xfrm>
          <a:prstGeom prst="rect">
            <a:avLst/>
          </a:prstGeom>
          <a:noFill/>
          <a:ln>
            <a:noFill/>
          </a:ln>
        </p:spPr>
        <p:txBody>
          <a:bodyPr spcFirstLastPara="1" wrap="square" lIns="96000" tIns="48000" rIns="96000" bIns="48000" anchor="t" anchorCtr="0">
            <a:noAutofit/>
          </a:bodyPr>
          <a:lstStyle/>
          <a:p>
            <a:pPr marL="720" marR="0" lvl="0" indent="0" algn="just" rtl="0">
              <a:spcBef>
                <a:spcPts val="0"/>
              </a:spcBef>
              <a:spcAft>
                <a:spcPts val="0"/>
              </a:spcAft>
              <a:buClr>
                <a:schemeClr val="accent2"/>
              </a:buClr>
              <a:buSzPts val="2100"/>
              <a:buFont typeface="Calibri"/>
              <a:buNone/>
            </a:pPr>
            <a:r>
              <a:rPr lang="en-US" sz="1600" strike="noStrike">
                <a:solidFill>
                  <a:srgbClr val="002060"/>
                </a:solidFill>
                <a:latin typeface="Century Gothic"/>
                <a:ea typeface="Century Gothic"/>
                <a:cs typeface="Century Gothic"/>
                <a:sym typeface="Century Gothic"/>
              </a:rPr>
              <a:t>Mediante la inclusión de una herramienta de Reporting para la generación de cuadros de mando a partir de los resultados del análisis, Correos podría disponer de un punto único sobre el que consultar de manera consolidada los resultados </a:t>
            </a:r>
            <a:r>
              <a:rPr lang="en-US" sz="1600">
                <a:solidFill>
                  <a:srgbClr val="002060"/>
                </a:solidFill>
                <a:latin typeface="Century Gothic"/>
                <a:ea typeface="Century Gothic"/>
                <a:cs typeface="Century Gothic"/>
                <a:sym typeface="Century Gothic"/>
              </a:rPr>
              <a:t>sobre los análisis de encuestas y otras posibles fuentes de datos relacionadas (como puede ser twitter).</a:t>
            </a:r>
            <a:endParaRPr sz="1600">
              <a:solidFill>
                <a:srgbClr val="002060"/>
              </a:solidFill>
              <a:latin typeface="Century Gothic"/>
              <a:ea typeface="Century Gothic"/>
              <a:cs typeface="Century Gothic"/>
              <a:sym typeface="Century Gothic"/>
            </a:endParaRPr>
          </a:p>
          <a:p>
            <a:pPr marL="720" marR="0" lvl="0" indent="0" algn="just" rtl="0">
              <a:spcBef>
                <a:spcPts val="0"/>
              </a:spcBef>
              <a:spcAft>
                <a:spcPts val="0"/>
              </a:spcAft>
              <a:buClr>
                <a:schemeClr val="accent2"/>
              </a:buClr>
              <a:buSzPts val="2100"/>
              <a:buFont typeface="Calibri"/>
              <a:buNone/>
            </a:pPr>
            <a:r>
              <a:rPr lang="en-US" sz="1600">
                <a:solidFill>
                  <a:srgbClr val="002060"/>
                </a:solidFill>
                <a:latin typeface="Century Gothic"/>
                <a:ea typeface="Century Gothic"/>
                <a:cs typeface="Century Gothic"/>
                <a:sym typeface="Century Gothic"/>
              </a:rPr>
              <a:t>Con</a:t>
            </a:r>
            <a:r>
              <a:rPr lang="en-US" sz="1600" strike="noStrike">
                <a:solidFill>
                  <a:srgbClr val="002060"/>
                </a:solidFill>
                <a:latin typeface="Century Gothic"/>
                <a:ea typeface="Century Gothic"/>
                <a:cs typeface="Century Gothic"/>
                <a:sym typeface="Century Gothic"/>
              </a:rPr>
              <a:t> el uso de esta herramienta sería asimismo posible realizar un análisis </a:t>
            </a:r>
            <a:r>
              <a:rPr lang="en-US" sz="1600">
                <a:solidFill>
                  <a:srgbClr val="002060"/>
                </a:solidFill>
                <a:latin typeface="Century Gothic"/>
                <a:ea typeface="Century Gothic"/>
                <a:cs typeface="Century Gothic"/>
                <a:sym typeface="Century Gothic"/>
              </a:rPr>
              <a:t>de</a:t>
            </a:r>
            <a:r>
              <a:rPr lang="en-US" sz="1600" strike="noStrike">
                <a:solidFill>
                  <a:srgbClr val="002060"/>
                </a:solidFill>
                <a:latin typeface="Century Gothic"/>
                <a:ea typeface="Century Gothic"/>
                <a:cs typeface="Century Gothic"/>
                <a:sym typeface="Century Gothic"/>
              </a:rPr>
              <a:t> impacto </a:t>
            </a:r>
            <a:r>
              <a:rPr lang="en-US" sz="1600">
                <a:solidFill>
                  <a:srgbClr val="002060"/>
                </a:solidFill>
                <a:latin typeface="Century Gothic"/>
                <a:ea typeface="Century Gothic"/>
                <a:cs typeface="Century Gothic"/>
                <a:sym typeface="Century Gothic"/>
              </a:rPr>
              <a:t>con respecto a acciones realizadas, como por ejemplo ver cómo varían opiniones de twitter tras una campaña.</a:t>
            </a:r>
            <a:endParaRPr sz="1600">
              <a:latin typeface="Century Gothic"/>
              <a:ea typeface="Century Gothic"/>
              <a:cs typeface="Century Gothic"/>
              <a:sym typeface="Century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p:nvPr/>
        </p:nvSpPr>
        <p:spPr>
          <a:xfrm rot="5400000">
            <a:off x="-1856959" y="3945655"/>
            <a:ext cx="4885985" cy="481507"/>
          </a:xfrm>
          <a:prstGeom prst="rect">
            <a:avLst/>
          </a:prstGeom>
          <a:solidFill>
            <a:srgbClr val="00437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sp>
        <p:nvSpPr>
          <p:cNvPr id="1646" name="Shape 1646"/>
          <p:cNvSpPr/>
          <p:nvPr/>
        </p:nvSpPr>
        <p:spPr>
          <a:xfrm>
            <a:off x="6971558" y="2580357"/>
            <a:ext cx="3806613" cy="59605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dk1"/>
              </a:solidFill>
              <a:latin typeface="Verdana"/>
              <a:ea typeface="Verdana"/>
              <a:cs typeface="Verdana"/>
              <a:sym typeface="Verdana"/>
            </a:endParaRPr>
          </a:p>
        </p:txBody>
      </p:sp>
      <p:cxnSp>
        <p:nvCxnSpPr>
          <p:cNvPr id="1647" name="Shape 1647"/>
          <p:cNvCxnSpPr/>
          <p:nvPr/>
        </p:nvCxnSpPr>
        <p:spPr>
          <a:xfrm>
            <a:off x="368976" y="1749968"/>
            <a:ext cx="12454565" cy="0"/>
          </a:xfrm>
          <a:prstGeom prst="straightConnector1">
            <a:avLst/>
          </a:prstGeom>
          <a:solidFill>
            <a:schemeClr val="accent1"/>
          </a:solidFill>
          <a:ln w="9525" cap="flat" cmpd="sng">
            <a:solidFill>
              <a:srgbClr val="004379"/>
            </a:solidFill>
            <a:prstDash val="solid"/>
            <a:round/>
            <a:headEnd type="none" w="med" len="med"/>
            <a:tailEnd type="none" w="med" len="med"/>
          </a:ln>
        </p:spPr>
      </p:cxnSp>
      <p:sp>
        <p:nvSpPr>
          <p:cNvPr id="1648" name="Shape 1648"/>
          <p:cNvSpPr txBox="1"/>
          <p:nvPr/>
        </p:nvSpPr>
        <p:spPr>
          <a:xfrm>
            <a:off x="406400" y="2461525"/>
            <a:ext cx="361200" cy="3480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92" b="1">
                <a:solidFill>
                  <a:schemeClr val="lt1"/>
                </a:solidFill>
                <a:latin typeface="Century Gothic"/>
                <a:ea typeface="Century Gothic"/>
                <a:cs typeface="Century Gothic"/>
                <a:sym typeface="Century Gothic"/>
              </a:rPr>
              <a:t>Información</a:t>
            </a:r>
            <a:endParaRPr/>
          </a:p>
        </p:txBody>
      </p:sp>
      <p:sp>
        <p:nvSpPr>
          <p:cNvPr id="1649" name="Shape 1649"/>
          <p:cNvSpPr/>
          <p:nvPr/>
        </p:nvSpPr>
        <p:spPr>
          <a:xfrm>
            <a:off x="10434189" y="1758825"/>
            <a:ext cx="2398297" cy="537600"/>
          </a:xfrm>
          <a:prstGeom prst="rect">
            <a:avLst/>
          </a:prstGeom>
          <a:solidFill>
            <a:srgbClr val="00437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920" b="1">
                <a:solidFill>
                  <a:srgbClr val="FFFFFF"/>
                </a:solidFill>
                <a:latin typeface="Century Gothic"/>
                <a:ea typeface="Century Gothic"/>
                <a:cs typeface="Century Gothic"/>
                <a:sym typeface="Century Gothic"/>
              </a:rPr>
              <a:t>Contacto</a:t>
            </a:r>
            <a:endParaRPr/>
          </a:p>
        </p:txBody>
      </p:sp>
      <p:sp>
        <p:nvSpPr>
          <p:cNvPr id="1650" name="Shape 1650"/>
          <p:cNvSpPr/>
          <p:nvPr/>
        </p:nvSpPr>
        <p:spPr>
          <a:xfrm>
            <a:off x="9218957" y="875437"/>
            <a:ext cx="685366" cy="685366"/>
          </a:xfrm>
          <a:prstGeom prst="rect">
            <a:avLst/>
          </a:prstGeom>
          <a:solidFill>
            <a:srgbClr val="0043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sp>
        <p:nvSpPr>
          <p:cNvPr id="1651" name="Shape 1651"/>
          <p:cNvSpPr/>
          <p:nvPr/>
        </p:nvSpPr>
        <p:spPr>
          <a:xfrm>
            <a:off x="9935045" y="875437"/>
            <a:ext cx="685366" cy="685366"/>
          </a:xfrm>
          <a:prstGeom prst="rect">
            <a:avLst/>
          </a:prstGeom>
          <a:solidFill>
            <a:srgbClr val="0043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sp>
        <p:nvSpPr>
          <p:cNvPr id="1652" name="Shape 1652"/>
          <p:cNvSpPr/>
          <p:nvPr/>
        </p:nvSpPr>
        <p:spPr>
          <a:xfrm>
            <a:off x="10651132" y="875437"/>
            <a:ext cx="685366" cy="685366"/>
          </a:xfrm>
          <a:prstGeom prst="rect">
            <a:avLst/>
          </a:prstGeom>
          <a:solidFill>
            <a:srgbClr val="0043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sp>
        <p:nvSpPr>
          <p:cNvPr id="1653" name="Shape 1653"/>
          <p:cNvSpPr/>
          <p:nvPr/>
        </p:nvSpPr>
        <p:spPr>
          <a:xfrm>
            <a:off x="11367219" y="875437"/>
            <a:ext cx="685366" cy="685366"/>
          </a:xfrm>
          <a:prstGeom prst="rect">
            <a:avLst/>
          </a:prstGeom>
          <a:solidFill>
            <a:srgbClr val="0043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sp>
        <p:nvSpPr>
          <p:cNvPr id="1654" name="Shape 1654"/>
          <p:cNvSpPr/>
          <p:nvPr/>
        </p:nvSpPr>
        <p:spPr>
          <a:xfrm>
            <a:off x="12083306" y="875437"/>
            <a:ext cx="685366" cy="685366"/>
          </a:xfrm>
          <a:prstGeom prst="rect">
            <a:avLst/>
          </a:prstGeom>
          <a:solidFill>
            <a:srgbClr val="0043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1">
              <a:solidFill>
                <a:srgbClr val="FFFFFF"/>
              </a:solidFill>
              <a:latin typeface="Century Gothic"/>
              <a:ea typeface="Century Gothic"/>
              <a:cs typeface="Century Gothic"/>
              <a:sym typeface="Century Gothic"/>
            </a:endParaRPr>
          </a:p>
        </p:txBody>
      </p:sp>
      <p:pic>
        <p:nvPicPr>
          <p:cNvPr id="1655" name="Shape 1655" descr="Imagen que contiene invertebrado, molusco, animal  Descripción generada con confianza muy alta"/>
          <p:cNvPicPr preferRelativeResize="0"/>
          <p:nvPr/>
        </p:nvPicPr>
        <p:blipFill rotWithShape="1">
          <a:blip r:embed="rId3">
            <a:alphaModFix/>
          </a:blip>
          <a:srcRect/>
          <a:stretch/>
        </p:blipFill>
        <p:spPr>
          <a:xfrm>
            <a:off x="9344884" y="1023795"/>
            <a:ext cx="388652" cy="388652"/>
          </a:xfrm>
          <a:prstGeom prst="rect">
            <a:avLst/>
          </a:prstGeom>
          <a:noFill/>
          <a:ln>
            <a:noFill/>
          </a:ln>
        </p:spPr>
      </p:pic>
      <p:pic>
        <p:nvPicPr>
          <p:cNvPr id="1656" name="Shape 1656"/>
          <p:cNvPicPr preferRelativeResize="0"/>
          <p:nvPr/>
        </p:nvPicPr>
        <p:blipFill rotWithShape="1">
          <a:blip r:embed="rId4">
            <a:alphaModFix/>
          </a:blip>
          <a:srcRect/>
          <a:stretch/>
        </p:blipFill>
        <p:spPr>
          <a:xfrm>
            <a:off x="10073105" y="1037577"/>
            <a:ext cx="361087" cy="361087"/>
          </a:xfrm>
          <a:prstGeom prst="rect">
            <a:avLst/>
          </a:prstGeom>
          <a:noFill/>
          <a:ln>
            <a:noFill/>
          </a:ln>
        </p:spPr>
      </p:pic>
      <p:pic>
        <p:nvPicPr>
          <p:cNvPr id="1657" name="Shape 1657"/>
          <p:cNvPicPr preferRelativeResize="0"/>
          <p:nvPr/>
        </p:nvPicPr>
        <p:blipFill rotWithShape="1">
          <a:blip r:embed="rId5">
            <a:alphaModFix/>
          </a:blip>
          <a:srcRect l="30354" t="38076" r="31671" b="38228"/>
          <a:stretch/>
        </p:blipFill>
        <p:spPr>
          <a:xfrm>
            <a:off x="10651622" y="1027773"/>
            <a:ext cx="623148" cy="388846"/>
          </a:xfrm>
          <a:prstGeom prst="rect">
            <a:avLst/>
          </a:prstGeom>
          <a:noFill/>
          <a:ln>
            <a:noFill/>
          </a:ln>
        </p:spPr>
      </p:pic>
      <p:pic>
        <p:nvPicPr>
          <p:cNvPr id="1658" name="Shape 1658"/>
          <p:cNvPicPr preferRelativeResize="0"/>
          <p:nvPr/>
        </p:nvPicPr>
        <p:blipFill rotWithShape="1">
          <a:blip r:embed="rId6">
            <a:alphaModFix/>
          </a:blip>
          <a:srcRect/>
          <a:stretch/>
        </p:blipFill>
        <p:spPr>
          <a:xfrm>
            <a:off x="11425756" y="971121"/>
            <a:ext cx="540411" cy="540411"/>
          </a:xfrm>
          <a:prstGeom prst="rect">
            <a:avLst/>
          </a:prstGeom>
          <a:noFill/>
          <a:ln>
            <a:noFill/>
          </a:ln>
        </p:spPr>
      </p:pic>
      <p:pic>
        <p:nvPicPr>
          <p:cNvPr id="1659" name="Shape 1659"/>
          <p:cNvPicPr preferRelativeResize="0"/>
          <p:nvPr/>
        </p:nvPicPr>
        <p:blipFill rotWithShape="1">
          <a:blip r:embed="rId7">
            <a:alphaModFix/>
          </a:blip>
          <a:srcRect/>
          <a:stretch/>
        </p:blipFill>
        <p:spPr>
          <a:xfrm>
            <a:off x="12091426" y="920449"/>
            <a:ext cx="669018" cy="669018"/>
          </a:xfrm>
          <a:prstGeom prst="rect">
            <a:avLst/>
          </a:prstGeom>
          <a:noFill/>
          <a:ln>
            <a:noFill/>
          </a:ln>
        </p:spPr>
      </p:pic>
      <p:pic>
        <p:nvPicPr>
          <p:cNvPr id="1660" name="Shape 1660"/>
          <p:cNvPicPr preferRelativeResize="0"/>
          <p:nvPr/>
        </p:nvPicPr>
        <p:blipFill rotWithShape="1">
          <a:blip r:embed="rId8">
            <a:alphaModFix/>
          </a:blip>
          <a:srcRect/>
          <a:stretch/>
        </p:blipFill>
        <p:spPr>
          <a:xfrm>
            <a:off x="454737" y="838200"/>
            <a:ext cx="2653733" cy="590898"/>
          </a:xfrm>
          <a:prstGeom prst="rect">
            <a:avLst/>
          </a:prstGeom>
          <a:noFill/>
          <a:ln>
            <a:noFill/>
          </a:ln>
        </p:spPr>
      </p:pic>
      <p:pic>
        <p:nvPicPr>
          <p:cNvPr id="1661" name="Shape 1661"/>
          <p:cNvPicPr preferRelativeResize="0"/>
          <p:nvPr/>
        </p:nvPicPr>
        <p:blipFill rotWithShape="1">
          <a:blip r:embed="rId6">
            <a:alphaModFix/>
          </a:blip>
          <a:srcRect/>
          <a:stretch/>
        </p:blipFill>
        <p:spPr>
          <a:xfrm>
            <a:off x="1459604" y="1720994"/>
            <a:ext cx="540411" cy="540411"/>
          </a:xfrm>
          <a:prstGeom prst="rect">
            <a:avLst/>
          </a:prstGeom>
          <a:noFill/>
          <a:ln>
            <a:noFill/>
          </a:ln>
        </p:spPr>
      </p:pic>
      <p:sp>
        <p:nvSpPr>
          <p:cNvPr id="1662" name="Shape 1662"/>
          <p:cNvSpPr/>
          <p:nvPr/>
        </p:nvSpPr>
        <p:spPr>
          <a:xfrm>
            <a:off x="3076836" y="1058718"/>
            <a:ext cx="5564519" cy="3988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92">
                <a:solidFill>
                  <a:srgbClr val="004790"/>
                </a:solidFill>
                <a:latin typeface="Century Gothic"/>
                <a:ea typeface="Century Gothic"/>
                <a:cs typeface="Century Gothic"/>
                <a:sym typeface="Century Gothic"/>
              </a:rPr>
              <a:t>…Dando forma a las ideas</a:t>
            </a:r>
            <a:endParaRPr/>
          </a:p>
        </p:txBody>
      </p:sp>
      <p:sp>
        <p:nvSpPr>
          <p:cNvPr id="1663" name="Shape 1663"/>
          <p:cNvSpPr/>
          <p:nvPr/>
        </p:nvSpPr>
        <p:spPr>
          <a:xfrm>
            <a:off x="5256828" y="2461515"/>
            <a:ext cx="6592539" cy="1881885"/>
          </a:xfrm>
          <a:prstGeom prst="rect">
            <a:avLst/>
          </a:prstGeom>
          <a:noFill/>
          <a:ln w="9525" cap="flat" cmpd="sng">
            <a:solidFill>
              <a:srgbClr val="010066">
                <a:alpha val="36862"/>
              </a:srgb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707">
              <a:solidFill>
                <a:srgbClr val="808080"/>
              </a:solidFill>
              <a:latin typeface="Calibri"/>
              <a:ea typeface="Calibri"/>
              <a:cs typeface="Calibri"/>
              <a:sym typeface="Calibri"/>
            </a:endParaRPr>
          </a:p>
        </p:txBody>
      </p:sp>
      <p:pic>
        <p:nvPicPr>
          <p:cNvPr id="1664" name="Shape 1664"/>
          <p:cNvPicPr preferRelativeResize="0"/>
          <p:nvPr/>
        </p:nvPicPr>
        <p:blipFill rotWithShape="1">
          <a:blip r:embed="rId9">
            <a:alphaModFix/>
          </a:blip>
          <a:srcRect/>
          <a:stretch/>
        </p:blipFill>
        <p:spPr>
          <a:xfrm>
            <a:off x="826788" y="1793769"/>
            <a:ext cx="3429338" cy="4835630"/>
          </a:xfrm>
          <a:prstGeom prst="rect">
            <a:avLst/>
          </a:prstGeom>
          <a:noFill/>
          <a:ln>
            <a:noFill/>
          </a:ln>
        </p:spPr>
      </p:pic>
      <p:sp>
        <p:nvSpPr>
          <p:cNvPr id="1665" name="Shape 1665"/>
          <p:cNvSpPr/>
          <p:nvPr/>
        </p:nvSpPr>
        <p:spPr>
          <a:xfrm>
            <a:off x="5442928" y="2662676"/>
            <a:ext cx="4196571" cy="758093"/>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1800" b="1">
                <a:solidFill>
                  <a:srgbClr val="001074"/>
                </a:solidFill>
                <a:latin typeface="Century Gothic"/>
                <a:ea typeface="Century Gothic"/>
                <a:cs typeface="Century Gothic"/>
                <a:sym typeface="Century Gothic"/>
              </a:rPr>
              <a:t>José Manuel Martínez López</a:t>
            </a:r>
            <a:endParaRPr/>
          </a:p>
          <a:p>
            <a:pPr marL="0" marR="0" lvl="0" indent="0" algn="l" rtl="0">
              <a:lnSpc>
                <a:spcPct val="110000"/>
              </a:lnSpc>
              <a:spcBef>
                <a:spcPts val="0"/>
              </a:spcBef>
              <a:spcAft>
                <a:spcPts val="0"/>
              </a:spcAft>
              <a:buNone/>
            </a:pPr>
            <a:endParaRPr sz="853" b="1">
              <a:solidFill>
                <a:srgbClr val="001074"/>
              </a:solidFill>
              <a:latin typeface="Century Gothic"/>
              <a:ea typeface="Century Gothic"/>
              <a:cs typeface="Century Gothic"/>
              <a:sym typeface="Century Gothic"/>
            </a:endParaRPr>
          </a:p>
          <a:p>
            <a:pPr marL="0" marR="0" lvl="0" indent="0" algn="l" rtl="0">
              <a:lnSpc>
                <a:spcPct val="110000"/>
              </a:lnSpc>
              <a:spcBef>
                <a:spcPts val="0"/>
              </a:spcBef>
              <a:spcAft>
                <a:spcPts val="0"/>
              </a:spcAft>
              <a:buNone/>
            </a:pPr>
            <a:r>
              <a:rPr lang="en-US" sz="1280" b="1">
                <a:solidFill>
                  <a:srgbClr val="001074"/>
                </a:solidFill>
                <a:latin typeface="Century Gothic"/>
                <a:ea typeface="Century Gothic"/>
                <a:cs typeface="Century Gothic"/>
                <a:sym typeface="Century Gothic"/>
              </a:rPr>
              <a:t>Dirección comercial</a:t>
            </a:r>
            <a:endParaRPr/>
          </a:p>
        </p:txBody>
      </p:sp>
      <p:sp>
        <p:nvSpPr>
          <p:cNvPr id="1666" name="Shape 1666"/>
          <p:cNvSpPr txBox="1"/>
          <p:nvPr/>
        </p:nvSpPr>
        <p:spPr>
          <a:xfrm>
            <a:off x="5457170" y="3443501"/>
            <a:ext cx="3239118" cy="41293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280">
                <a:solidFill>
                  <a:srgbClr val="7F7F7F"/>
                </a:solidFill>
                <a:latin typeface="Century Gothic"/>
                <a:ea typeface="Century Gothic"/>
                <a:cs typeface="Century Gothic"/>
                <a:sym typeface="Century Gothic"/>
              </a:rPr>
              <a:t>Teléfono:</a:t>
            </a:r>
            <a:r>
              <a:rPr lang="en-US" sz="1920">
                <a:solidFill>
                  <a:srgbClr val="7F7F7F"/>
                </a:solidFill>
                <a:latin typeface="Century Gothic"/>
                <a:ea typeface="Century Gothic"/>
                <a:cs typeface="Century Gothic"/>
                <a:sym typeface="Century Gothic"/>
              </a:rPr>
              <a:t> </a:t>
            </a:r>
            <a:r>
              <a:rPr lang="en-US" sz="1280" b="1">
                <a:solidFill>
                  <a:srgbClr val="004379"/>
                </a:solidFill>
                <a:latin typeface="Century Gothic"/>
                <a:ea typeface="Century Gothic"/>
                <a:cs typeface="Century Gothic"/>
                <a:sym typeface="Century Gothic"/>
              </a:rPr>
              <a:t>+34 685 187 685 </a:t>
            </a:r>
            <a:endParaRPr/>
          </a:p>
        </p:txBody>
      </p:sp>
      <p:sp>
        <p:nvSpPr>
          <p:cNvPr id="1667" name="Shape 1667"/>
          <p:cNvSpPr txBox="1"/>
          <p:nvPr/>
        </p:nvSpPr>
        <p:spPr>
          <a:xfrm>
            <a:off x="5452196" y="3888481"/>
            <a:ext cx="4437593" cy="30591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280">
                <a:solidFill>
                  <a:srgbClr val="7F7F7F"/>
                </a:solidFill>
                <a:latin typeface="Century Gothic"/>
                <a:ea typeface="Century Gothic"/>
                <a:cs typeface="Century Gothic"/>
                <a:sym typeface="Century Gothic"/>
              </a:rPr>
              <a:t>E-mail: </a:t>
            </a:r>
            <a:r>
              <a:rPr lang="en-US" sz="1280" b="1">
                <a:solidFill>
                  <a:srgbClr val="001074"/>
                </a:solidFill>
                <a:latin typeface="Century Gothic"/>
                <a:ea typeface="Century Gothic"/>
                <a:cs typeface="Century Gothic"/>
                <a:sym typeface="Century Gothic"/>
              </a:rPr>
              <a:t>josemanuel.martinez@innova-tsn.com</a:t>
            </a:r>
            <a:endParaRPr/>
          </a:p>
        </p:txBody>
      </p:sp>
      <p:pic>
        <p:nvPicPr>
          <p:cNvPr id="1668" name="Shape 1668"/>
          <p:cNvPicPr preferRelativeResize="0"/>
          <p:nvPr/>
        </p:nvPicPr>
        <p:blipFill rotWithShape="1">
          <a:blip r:embed="rId10">
            <a:alphaModFix/>
          </a:blip>
          <a:srcRect/>
          <a:stretch/>
        </p:blipFill>
        <p:spPr>
          <a:xfrm>
            <a:off x="9567816" y="2587817"/>
            <a:ext cx="1968725" cy="349708"/>
          </a:xfrm>
          <a:prstGeom prst="rect">
            <a:avLst/>
          </a:prstGeom>
          <a:noFill/>
          <a:ln>
            <a:noFill/>
          </a:ln>
        </p:spPr>
      </p:pic>
      <p:sp>
        <p:nvSpPr>
          <p:cNvPr id="1669" name="Shape 1669"/>
          <p:cNvSpPr/>
          <p:nvPr/>
        </p:nvSpPr>
        <p:spPr>
          <a:xfrm>
            <a:off x="5251226" y="4495800"/>
            <a:ext cx="6592539" cy="2060894"/>
          </a:xfrm>
          <a:prstGeom prst="rect">
            <a:avLst/>
          </a:prstGeom>
          <a:noFill/>
          <a:ln w="9525" cap="flat" cmpd="sng">
            <a:solidFill>
              <a:srgbClr val="010066">
                <a:alpha val="36862"/>
              </a:srgb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280">
              <a:solidFill>
                <a:srgbClr val="808080"/>
              </a:solidFill>
              <a:latin typeface="Calibri"/>
              <a:ea typeface="Calibri"/>
              <a:cs typeface="Calibri"/>
              <a:sym typeface="Calibri"/>
            </a:endParaRPr>
          </a:p>
        </p:txBody>
      </p:sp>
      <p:sp>
        <p:nvSpPr>
          <p:cNvPr id="1670" name="Shape 1670"/>
          <p:cNvSpPr/>
          <p:nvPr/>
        </p:nvSpPr>
        <p:spPr>
          <a:xfrm>
            <a:off x="5437324" y="4726551"/>
            <a:ext cx="4196571" cy="778418"/>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1800" b="1">
                <a:solidFill>
                  <a:srgbClr val="001074"/>
                </a:solidFill>
                <a:latin typeface="Century Gothic"/>
                <a:ea typeface="Century Gothic"/>
                <a:cs typeface="Century Gothic"/>
                <a:sym typeface="Century Gothic"/>
              </a:rPr>
              <a:t>Remedios López Pajares</a:t>
            </a:r>
            <a:endParaRPr/>
          </a:p>
          <a:p>
            <a:pPr marL="0" marR="0" lvl="0" indent="0" algn="l" rtl="0">
              <a:lnSpc>
                <a:spcPct val="110000"/>
              </a:lnSpc>
              <a:spcBef>
                <a:spcPts val="0"/>
              </a:spcBef>
              <a:spcAft>
                <a:spcPts val="0"/>
              </a:spcAft>
              <a:buNone/>
            </a:pPr>
            <a:endParaRPr sz="853" b="1">
              <a:solidFill>
                <a:srgbClr val="001074"/>
              </a:solidFill>
              <a:latin typeface="Century Gothic"/>
              <a:ea typeface="Century Gothic"/>
              <a:cs typeface="Century Gothic"/>
              <a:sym typeface="Century Gothic"/>
            </a:endParaRPr>
          </a:p>
          <a:p>
            <a:pPr marL="0" marR="0" lvl="0" indent="0" algn="l" rtl="0">
              <a:lnSpc>
                <a:spcPct val="110000"/>
              </a:lnSpc>
              <a:spcBef>
                <a:spcPts val="0"/>
              </a:spcBef>
              <a:spcAft>
                <a:spcPts val="0"/>
              </a:spcAft>
              <a:buNone/>
            </a:pPr>
            <a:r>
              <a:rPr lang="en-US" sz="1280" b="1">
                <a:solidFill>
                  <a:srgbClr val="001074"/>
                </a:solidFill>
                <a:latin typeface="Century Gothic"/>
                <a:ea typeface="Century Gothic"/>
                <a:cs typeface="Century Gothic"/>
                <a:sym typeface="Century Gothic"/>
              </a:rPr>
              <a:t>Gerente</a:t>
            </a:r>
            <a:endParaRPr/>
          </a:p>
        </p:txBody>
      </p:sp>
      <p:sp>
        <p:nvSpPr>
          <p:cNvPr id="1671" name="Shape 1671"/>
          <p:cNvSpPr txBox="1"/>
          <p:nvPr/>
        </p:nvSpPr>
        <p:spPr>
          <a:xfrm>
            <a:off x="5406724" y="5498192"/>
            <a:ext cx="2772075" cy="44691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280">
                <a:solidFill>
                  <a:srgbClr val="7F7F7F"/>
                </a:solidFill>
                <a:latin typeface="Century Gothic"/>
                <a:ea typeface="Century Gothic"/>
                <a:cs typeface="Century Gothic"/>
                <a:sym typeface="Century Gothic"/>
              </a:rPr>
              <a:t>Teléfono:</a:t>
            </a:r>
            <a:r>
              <a:rPr lang="en-US" sz="1920">
                <a:solidFill>
                  <a:srgbClr val="7F7F7F"/>
                </a:solidFill>
                <a:latin typeface="Century Gothic"/>
                <a:ea typeface="Century Gothic"/>
                <a:cs typeface="Century Gothic"/>
                <a:sym typeface="Century Gothic"/>
              </a:rPr>
              <a:t> </a:t>
            </a:r>
            <a:r>
              <a:rPr lang="en-US" sz="1280" b="1">
                <a:solidFill>
                  <a:srgbClr val="001074"/>
                </a:solidFill>
                <a:latin typeface="Century Gothic"/>
                <a:ea typeface="Century Gothic"/>
                <a:cs typeface="Century Gothic"/>
                <a:sym typeface="Century Gothic"/>
              </a:rPr>
              <a:t>+34 690 88 29 61</a:t>
            </a:r>
            <a:endParaRPr/>
          </a:p>
        </p:txBody>
      </p:sp>
      <p:sp>
        <p:nvSpPr>
          <p:cNvPr id="1672" name="Shape 1672"/>
          <p:cNvSpPr txBox="1"/>
          <p:nvPr/>
        </p:nvSpPr>
        <p:spPr>
          <a:xfrm>
            <a:off x="5446592" y="6098376"/>
            <a:ext cx="4437593" cy="30591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280">
                <a:solidFill>
                  <a:srgbClr val="7F7F7F"/>
                </a:solidFill>
                <a:latin typeface="Century Gothic"/>
                <a:ea typeface="Century Gothic"/>
                <a:cs typeface="Century Gothic"/>
                <a:sym typeface="Century Gothic"/>
              </a:rPr>
              <a:t>E-mail: </a:t>
            </a:r>
            <a:r>
              <a:rPr lang="en-US" sz="1280" b="1">
                <a:solidFill>
                  <a:srgbClr val="001074"/>
                </a:solidFill>
                <a:latin typeface="Century Gothic"/>
                <a:ea typeface="Century Gothic"/>
                <a:cs typeface="Century Gothic"/>
                <a:sym typeface="Century Gothic"/>
              </a:rPr>
              <a:t>remedios.lopez@innova-tsn.com</a:t>
            </a:r>
            <a:endParaRPr/>
          </a:p>
        </p:txBody>
      </p:sp>
      <p:pic>
        <p:nvPicPr>
          <p:cNvPr id="1673" name="Shape 1673"/>
          <p:cNvPicPr preferRelativeResize="0"/>
          <p:nvPr/>
        </p:nvPicPr>
        <p:blipFill rotWithShape="1">
          <a:blip r:embed="rId10">
            <a:alphaModFix/>
          </a:blip>
          <a:srcRect/>
          <a:stretch/>
        </p:blipFill>
        <p:spPr>
          <a:xfrm>
            <a:off x="9562213" y="4651694"/>
            <a:ext cx="1968725" cy="349708"/>
          </a:xfrm>
          <a:prstGeom prst="rect">
            <a:avLst/>
          </a:prstGeom>
          <a:noFill/>
          <a:ln>
            <a:noFill/>
          </a:ln>
        </p:spPr>
      </p:pic>
      <p:pic>
        <p:nvPicPr>
          <p:cNvPr id="1674" name="Shape 1674"/>
          <p:cNvPicPr preferRelativeResize="0"/>
          <p:nvPr/>
        </p:nvPicPr>
        <p:blipFill rotWithShape="1">
          <a:blip r:embed="rId11">
            <a:alphaModFix/>
          </a:blip>
          <a:srcRect/>
          <a:stretch/>
        </p:blipFill>
        <p:spPr>
          <a:xfrm>
            <a:off x="10582927" y="1828954"/>
            <a:ext cx="396295" cy="386134"/>
          </a:xfrm>
          <a:prstGeom prst="rect">
            <a:avLst/>
          </a:prstGeom>
          <a:noFill/>
          <a:ln>
            <a:noFill/>
          </a:ln>
        </p:spPr>
      </p:pic>
      <p:sp>
        <p:nvSpPr>
          <p:cNvPr id="1675" name="Shape 1675"/>
          <p:cNvSpPr txBox="1"/>
          <p:nvPr/>
        </p:nvSpPr>
        <p:spPr>
          <a:xfrm>
            <a:off x="10986561" y="1742658"/>
            <a:ext cx="347542" cy="5520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987" b="1">
                <a:solidFill>
                  <a:schemeClr val="lt1"/>
                </a:solidFill>
                <a:latin typeface="Century Gothic"/>
                <a:ea typeface="Century Gothic"/>
                <a:cs typeface="Century Gothic"/>
                <a:sym typeface="Century Gothic"/>
              </a:rPr>
              <a:t>@</a:t>
            </a:r>
            <a:endParaRPr/>
          </a:p>
        </p:txBody>
      </p:sp>
      <p:sp>
        <p:nvSpPr>
          <p:cNvPr id="1676" name="Shape 1676"/>
          <p:cNvSpPr/>
          <p:nvPr/>
        </p:nvSpPr>
        <p:spPr>
          <a:xfrm>
            <a:off x="942666" y="1809560"/>
            <a:ext cx="3071236" cy="11426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75" b="1" i="1">
                <a:solidFill>
                  <a:srgbClr val="001074"/>
                </a:solidFill>
                <a:latin typeface="Century Gothic"/>
                <a:ea typeface="Century Gothic"/>
                <a:cs typeface="Century Gothic"/>
                <a:sym typeface="Century Gothic"/>
              </a:rPr>
              <a:t>Para cualquier consulta, </a:t>
            </a:r>
            <a:endParaRPr/>
          </a:p>
          <a:p>
            <a:pPr marL="0" marR="0" lvl="0" indent="0" algn="l" rtl="0">
              <a:spcBef>
                <a:spcPts val="0"/>
              </a:spcBef>
              <a:spcAft>
                <a:spcPts val="0"/>
              </a:spcAft>
              <a:buNone/>
            </a:pPr>
            <a:r>
              <a:rPr lang="en-US" sz="2275" b="1" i="1">
                <a:solidFill>
                  <a:srgbClr val="001074"/>
                </a:solidFill>
                <a:latin typeface="Century Gothic"/>
                <a:ea typeface="Century Gothic"/>
                <a:cs typeface="Century Gothic"/>
                <a:sym typeface="Century Gothic"/>
              </a:rPr>
              <a:t>pueden dirigirse a</a:t>
            </a:r>
            <a:r>
              <a:rPr lang="en-US" sz="2275" i="1">
                <a:solidFill>
                  <a:srgbClr val="001074"/>
                </a:solidFill>
                <a:latin typeface="Century Gothic"/>
                <a:ea typeface="Century Gothic"/>
                <a:cs typeface="Century Gothic"/>
                <a:sym typeface="Century Gothic"/>
              </a:rPr>
              <a:t>:</a:t>
            </a:r>
            <a:endParaRPr/>
          </a:p>
        </p:txBody>
      </p:sp>
      <p:sp>
        <p:nvSpPr>
          <p:cNvPr id="1677" name="Shape 1677"/>
          <p:cNvSpPr txBox="1"/>
          <p:nvPr/>
        </p:nvSpPr>
        <p:spPr>
          <a:xfrm>
            <a:off x="401424" y="228600"/>
            <a:ext cx="7390261" cy="503484"/>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3129" b="1">
                <a:solidFill>
                  <a:srgbClr val="004379"/>
                </a:solidFill>
                <a:latin typeface="Century Gothic"/>
                <a:ea typeface="Century Gothic"/>
                <a:cs typeface="Century Gothic"/>
                <a:sym typeface="Century Gothic"/>
              </a:rPr>
              <a:t>Innova-TSN: Información de contacto</a:t>
            </a:r>
            <a:endParaRPr sz="3129" b="1">
              <a:solidFill>
                <a:srgbClr val="004379"/>
              </a:solidFill>
              <a:latin typeface="Century Gothic"/>
              <a:ea typeface="Century Gothic"/>
              <a:cs typeface="Century Gothic"/>
              <a:sym typeface="Century Gothic"/>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Shape 1682"/>
          <p:cNvSpPr txBox="1">
            <a:spLocks noGrp="1"/>
          </p:cNvSpPr>
          <p:nvPr>
            <p:ph type="ctrTitle"/>
          </p:nvPr>
        </p:nvSpPr>
        <p:spPr>
          <a:xfrm>
            <a:off x="0" y="2590800"/>
            <a:ext cx="13004800" cy="6096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Gracias</a:t>
            </a:r>
            <a:endParaRPr sz="4000" b="1" i="0" u="none" strike="noStrike" cap="none">
              <a:solidFill>
                <a:srgbClr val="00457D"/>
              </a:solidFill>
              <a:latin typeface="Arial"/>
              <a:ea typeface="Arial"/>
              <a:cs typeface="Arial"/>
              <a:sym typeface="Arial"/>
            </a:endParaRPr>
          </a:p>
        </p:txBody>
      </p:sp>
      <p:pic>
        <p:nvPicPr>
          <p:cNvPr id="1683" name="Shape 1683"/>
          <p:cNvPicPr preferRelativeResize="0"/>
          <p:nvPr/>
        </p:nvPicPr>
        <p:blipFill rotWithShape="1">
          <a:blip r:embed="rId3">
            <a:alphaModFix/>
          </a:blip>
          <a:srcRect/>
          <a:stretch/>
        </p:blipFill>
        <p:spPr>
          <a:xfrm>
            <a:off x="177800" y="228600"/>
            <a:ext cx="2653733" cy="5908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Shape 1688"/>
          <p:cNvSpPr txBox="1">
            <a:spLocks noGrp="1"/>
          </p:cNvSpPr>
          <p:nvPr>
            <p:ph type="ctrTitle"/>
          </p:nvPr>
        </p:nvSpPr>
        <p:spPr>
          <a:xfrm>
            <a:off x="765075" y="2971800"/>
            <a:ext cx="1288800" cy="147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a:t>
            </a:r>
            <a:endParaRPr sz="9600" b="1" i="0" u="none" strike="noStrike" cap="none">
              <a:solidFill>
                <a:srgbClr val="FFD300"/>
              </a:solidFill>
              <a:latin typeface="Arial"/>
              <a:ea typeface="Arial"/>
              <a:cs typeface="Arial"/>
              <a:sym typeface="Arial"/>
            </a:endParaRPr>
          </a:p>
        </p:txBody>
      </p:sp>
      <p:sp>
        <p:nvSpPr>
          <p:cNvPr id="1689" name="Shape 1689"/>
          <p:cNvSpPr txBox="1">
            <a:spLocks noGrp="1"/>
          </p:cNvSpPr>
          <p:nvPr>
            <p:ph type="subTitle" idx="1"/>
          </p:nvPr>
        </p:nvSpPr>
        <p:spPr>
          <a:xfrm>
            <a:off x="2664472" y="3124200"/>
            <a:ext cx="8178800" cy="100464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900"/>
              <a:buFont typeface="Arial"/>
              <a:buNone/>
            </a:pPr>
            <a:r>
              <a:rPr lang="en-US" sz="3900" b="1" i="0" u="none" strike="noStrike" cap="none">
                <a:solidFill>
                  <a:srgbClr val="00457D"/>
                </a:solidFill>
                <a:latin typeface="Arial"/>
                <a:ea typeface="Arial"/>
                <a:cs typeface="Arial"/>
                <a:sym typeface="Arial"/>
              </a:rPr>
              <a:t>Anexos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ctrTitle"/>
          </p:nvPr>
        </p:nvSpPr>
        <p:spPr>
          <a:xfrm>
            <a:off x="0" y="5334000"/>
            <a:ext cx="13004798" cy="60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457D"/>
              </a:buClr>
              <a:buSzPts val="4000"/>
              <a:buFont typeface="Arial"/>
              <a:buNone/>
            </a:pPr>
            <a:r>
              <a:rPr lang="en-US" sz="4000" b="1" i="0" u="none" strike="noStrike" cap="none">
                <a:solidFill>
                  <a:srgbClr val="00457D"/>
                </a:solidFill>
                <a:latin typeface="Arial"/>
                <a:ea typeface="Arial"/>
                <a:cs typeface="Arial"/>
                <a:sym typeface="Arial"/>
              </a:rPr>
              <a:t>ANEXO I. ANÁLISIS GLOBAL DE ASOCIACIÓN DE PALABRAS A TÓPICOS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Shape 1699"/>
          <p:cNvPicPr preferRelativeResize="0"/>
          <p:nvPr/>
        </p:nvPicPr>
        <p:blipFill rotWithShape="1">
          <a:blip r:embed="rId3">
            <a:alphaModFix/>
          </a:blip>
          <a:srcRect/>
          <a:stretch/>
        </p:blipFill>
        <p:spPr>
          <a:xfrm>
            <a:off x="761066" y="1524000"/>
            <a:ext cx="11593493" cy="4454896"/>
          </a:xfrm>
          <a:prstGeom prst="rect">
            <a:avLst/>
          </a:prstGeom>
          <a:noFill/>
          <a:ln>
            <a:noFill/>
          </a:ln>
        </p:spPr>
      </p:pic>
      <p:sp>
        <p:nvSpPr>
          <p:cNvPr id="1700" name="Shape 1700"/>
          <p:cNvSpPr txBox="1">
            <a:spLocks noGrp="1"/>
          </p:cNvSpPr>
          <p:nvPr>
            <p:ph type="subTitle" idx="2"/>
          </p:nvPr>
        </p:nvSpPr>
        <p:spPr>
          <a:xfrm>
            <a:off x="863600" y="2616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I. Asociación de palabras a Tópicos</a:t>
            </a:r>
            <a:endParaRPr/>
          </a:p>
        </p:txBody>
      </p:sp>
      <p:sp>
        <p:nvSpPr>
          <p:cNvPr id="1701" name="Shape 1701"/>
          <p:cNvSpPr txBox="1">
            <a:spLocks noGrp="1"/>
          </p:cNvSpPr>
          <p:nvPr>
            <p:ph type="title"/>
          </p:nvPr>
        </p:nvSpPr>
        <p:spPr>
          <a:xfrm>
            <a:off x="863600" y="901702"/>
            <a:ext cx="118110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En un primer análisis se ha realizado una asociación de palabras con tópicos, identificando 15 Tópicos sobre los que se va a pasar a ilustrar un primer análisis sobre los datos de las encuestas.</a:t>
            </a:r>
            <a:endParaRPr sz="1800" b="1" i="0" u="none" strike="noStrike" cap="none">
              <a:solidFill>
                <a:srgbClr val="00457D"/>
              </a:solidFill>
              <a:latin typeface="Arial"/>
              <a:ea typeface="Arial"/>
              <a:cs typeface="Arial"/>
              <a:sym typeface="Arial"/>
            </a:endParaRPr>
          </a:p>
        </p:txBody>
      </p:sp>
      <p:sp>
        <p:nvSpPr>
          <p:cNvPr id="1702" name="Shape 1702"/>
          <p:cNvSpPr txBox="1"/>
          <p:nvPr/>
        </p:nvSpPr>
        <p:spPr>
          <a:xfrm>
            <a:off x="650240" y="6019800"/>
            <a:ext cx="4460800" cy="48768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280" i="1">
                <a:solidFill>
                  <a:srgbClr val="9D9FA0"/>
                </a:solidFill>
                <a:latin typeface="Roboto Condensed"/>
                <a:ea typeface="Roboto Condensed"/>
                <a:cs typeface="Roboto Condensed"/>
                <a:sym typeface="Roboto Condensed"/>
              </a:rPr>
              <a:t>Sets </a:t>
            </a:r>
            <a:r>
              <a:rPr lang="en-US" sz="1280">
                <a:solidFill>
                  <a:srgbClr val="9D9FA0"/>
                </a:solidFill>
                <a:latin typeface="Roboto Condensed"/>
                <a:ea typeface="Roboto Condensed"/>
                <a:cs typeface="Roboto Condensed"/>
                <a:sym typeface="Roboto Condensed"/>
              </a:rPr>
              <a:t>de palabras que aparecen juntas</a:t>
            </a:r>
            <a:endParaRPr sz="1280">
              <a:solidFill>
                <a:srgbClr val="9D9FA0"/>
              </a:solidFill>
              <a:latin typeface="Roboto Condensed"/>
              <a:ea typeface="Roboto Condensed"/>
              <a:cs typeface="Roboto Condensed"/>
              <a:sym typeface="Roboto Condensed"/>
            </a:endParaRPr>
          </a:p>
        </p:txBody>
      </p:sp>
      <p:sp>
        <p:nvSpPr>
          <p:cNvPr id="1703" name="Shape 1703"/>
          <p:cNvSpPr txBox="1"/>
          <p:nvPr/>
        </p:nvSpPr>
        <p:spPr>
          <a:xfrm>
            <a:off x="5445760" y="6019800"/>
            <a:ext cx="2498560" cy="48768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280" i="1">
                <a:solidFill>
                  <a:srgbClr val="9D9FA0"/>
                </a:solidFill>
                <a:latin typeface="Roboto Condensed"/>
                <a:ea typeface="Roboto Condensed"/>
                <a:cs typeface="Roboto Condensed"/>
                <a:sym typeface="Roboto Condensed"/>
              </a:rPr>
              <a:t>Label </a:t>
            </a:r>
            <a:r>
              <a:rPr lang="en-US" sz="1280">
                <a:solidFill>
                  <a:srgbClr val="9D9FA0"/>
                </a:solidFill>
                <a:latin typeface="Roboto Condensed"/>
                <a:ea typeface="Roboto Condensed"/>
                <a:cs typeface="Roboto Condensed"/>
                <a:sym typeface="Roboto Condensed"/>
              </a:rPr>
              <a:t>creado por ITSN</a:t>
            </a:r>
            <a:endParaRPr sz="1280">
              <a:solidFill>
                <a:srgbClr val="9D9FA0"/>
              </a:solidFill>
              <a:latin typeface="Roboto Condensed"/>
              <a:ea typeface="Roboto Condensed"/>
              <a:cs typeface="Roboto Condensed"/>
              <a:sym typeface="Roboto Condensed"/>
            </a:endParaRPr>
          </a:p>
        </p:txBody>
      </p:sp>
      <p:sp>
        <p:nvSpPr>
          <p:cNvPr id="1704" name="Shape 1704"/>
          <p:cNvSpPr txBox="1"/>
          <p:nvPr/>
        </p:nvSpPr>
        <p:spPr>
          <a:xfrm>
            <a:off x="8167547" y="6019800"/>
            <a:ext cx="1992000" cy="48768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280">
                <a:solidFill>
                  <a:srgbClr val="9D9FA0"/>
                </a:solidFill>
                <a:latin typeface="Roboto Condensed"/>
                <a:ea typeface="Roboto Condensed"/>
                <a:cs typeface="Roboto Condensed"/>
                <a:sym typeface="Roboto Condensed"/>
              </a:rPr>
              <a:t>Total de palabras en el set</a:t>
            </a:r>
            <a:endParaRPr sz="1280">
              <a:solidFill>
                <a:srgbClr val="9D9FA0"/>
              </a:solidFill>
              <a:latin typeface="Roboto Condensed"/>
              <a:ea typeface="Roboto Condensed"/>
              <a:cs typeface="Roboto Condensed"/>
              <a:sym typeface="Roboto Condensed"/>
            </a:endParaRPr>
          </a:p>
        </p:txBody>
      </p:sp>
      <p:sp>
        <p:nvSpPr>
          <p:cNvPr id="1705" name="Shape 1705"/>
          <p:cNvSpPr txBox="1"/>
          <p:nvPr/>
        </p:nvSpPr>
        <p:spPr>
          <a:xfrm>
            <a:off x="10280827" y="6019800"/>
            <a:ext cx="1992000" cy="48768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280">
                <a:solidFill>
                  <a:srgbClr val="9D9FA0"/>
                </a:solidFill>
                <a:latin typeface="Roboto Condensed"/>
                <a:ea typeface="Roboto Condensed"/>
                <a:cs typeface="Roboto Condensed"/>
                <a:sym typeface="Roboto Condensed"/>
              </a:rPr>
              <a:t>Total de encuestas donde se encuentra el tópico</a:t>
            </a:r>
            <a:endParaRPr sz="1280">
              <a:solidFill>
                <a:srgbClr val="9D9FA0"/>
              </a:solidFill>
              <a:latin typeface="Roboto Condensed"/>
              <a:ea typeface="Roboto Condensed"/>
              <a:cs typeface="Roboto Condensed"/>
              <a:sym typeface="Roboto Condense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Shape 1710"/>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11" name="Shape 1711"/>
          <p:cNvSpPr/>
          <p:nvPr/>
        </p:nvSpPr>
        <p:spPr>
          <a:xfrm>
            <a:off x="8128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12" name="Shape 1712"/>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13" name="Shape 1713"/>
          <p:cNvSpPr/>
          <p:nvPr/>
        </p:nvSpPr>
        <p:spPr>
          <a:xfrm>
            <a:off x="6630658"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14" name="Shape 1714"/>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2800"/>
              <a:buFont typeface="Arial"/>
              <a:buNone/>
            </a:pPr>
            <a:r>
              <a:rPr lang="en-US" sz="2800" b="1" i="0" u="none" strike="noStrike" cap="none">
                <a:solidFill>
                  <a:srgbClr val="00457D"/>
                </a:solidFill>
                <a:latin typeface="Arial"/>
                <a:ea typeface="Arial"/>
                <a:cs typeface="Arial"/>
                <a:sym typeface="Arial"/>
              </a:rPr>
              <a:t>Tópicos por </a:t>
            </a:r>
            <a:r>
              <a:rPr lang="en-US" sz="2800" b="1" i="0" u="none" strike="noStrike" cap="none">
                <a:solidFill>
                  <a:srgbClr val="004379"/>
                </a:solidFill>
                <a:latin typeface="Arial"/>
                <a:ea typeface="Arial"/>
                <a:cs typeface="Arial"/>
                <a:sym typeface="Arial"/>
              </a:rPr>
              <a:t>Origen</a:t>
            </a:r>
            <a:r>
              <a:rPr lang="en-US" sz="2800" b="1" i="0" u="none" strike="noStrike" cap="none">
                <a:solidFill>
                  <a:srgbClr val="00457D"/>
                </a:solidFill>
                <a:latin typeface="Arial"/>
                <a:ea typeface="Arial"/>
                <a:cs typeface="Arial"/>
                <a:sym typeface="Arial"/>
              </a:rPr>
              <a:t>: Citypaq, Destinatarios, Oficinas con/sin contrato</a:t>
            </a:r>
            <a:endParaRPr/>
          </a:p>
        </p:txBody>
      </p:sp>
      <p:sp>
        <p:nvSpPr>
          <p:cNvPr id="1715" name="Shape 1715"/>
          <p:cNvSpPr/>
          <p:nvPr/>
        </p:nvSpPr>
        <p:spPr>
          <a:xfrm>
            <a:off x="10252453" y="941213"/>
            <a:ext cx="2752320" cy="148192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Los temas más frecuentes en CityPaq son: Paquetería y Horarios. </a:t>
            </a:r>
            <a:endParaRPr sz="1280">
              <a:solidFill>
                <a:srgbClr val="9D9FA0"/>
              </a:solidFill>
              <a:latin typeface="Century Gothic"/>
              <a:ea typeface="Century Gothic"/>
              <a:cs typeface="Century Gothic"/>
              <a:sym typeface="Century Gothic"/>
            </a:endParaRPr>
          </a:p>
          <a:p>
            <a:pPr marL="0" marR="0" lvl="0" indent="0" algn="l" rtl="0">
              <a:spcBef>
                <a:spcPts val="0"/>
              </a:spcBef>
              <a:spcAft>
                <a:spcPts val="0"/>
              </a:spcAft>
              <a:buNone/>
            </a:pPr>
            <a:endParaRPr sz="1280">
              <a:solidFill>
                <a:srgbClr val="9D9FA0"/>
              </a:solidFill>
              <a:latin typeface="Century Gothic"/>
              <a:ea typeface="Century Gothic"/>
              <a:cs typeface="Century Gothic"/>
              <a:sym typeface="Century Gothic"/>
            </a:endParaRPr>
          </a:p>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Además es en citypaq donde más se menciona este tópic.</a:t>
            </a:r>
            <a:endParaRPr sz="1280">
              <a:solidFill>
                <a:srgbClr val="9D9FA0"/>
              </a:solidFill>
              <a:latin typeface="Century Gothic"/>
              <a:ea typeface="Century Gothic"/>
              <a:cs typeface="Century Gothic"/>
              <a:sym typeface="Century Gothic"/>
            </a:endParaRPr>
          </a:p>
        </p:txBody>
      </p:sp>
      <p:sp>
        <p:nvSpPr>
          <p:cNvPr id="1716" name="Shape 1716"/>
          <p:cNvSpPr txBox="1"/>
          <p:nvPr/>
        </p:nvSpPr>
        <p:spPr>
          <a:xfrm>
            <a:off x="482600" y="6809800"/>
            <a:ext cx="4495800" cy="27679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717" name="Shape 1717"/>
          <p:cNvSpPr txBox="1"/>
          <p:nvPr/>
        </p:nvSpPr>
        <p:spPr>
          <a:xfrm>
            <a:off x="5791200" y="6809800"/>
            <a:ext cx="4433934" cy="276789"/>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718" name="Shape 1718"/>
          <p:cNvSpPr/>
          <p:nvPr/>
        </p:nvSpPr>
        <p:spPr>
          <a:xfrm>
            <a:off x="10252587" y="3951826"/>
            <a:ext cx="2752320" cy="84096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Los usuarios de oficina suelen hablar sobre los tiempos de espera y sobre el personal</a:t>
            </a:r>
            <a:endParaRPr sz="1280">
              <a:solidFill>
                <a:srgbClr val="9D9FA0"/>
              </a:solidFill>
              <a:latin typeface="Century Gothic"/>
              <a:ea typeface="Century Gothic"/>
              <a:cs typeface="Century Gothic"/>
              <a:sym typeface="Century Gothic"/>
            </a:endParaRPr>
          </a:p>
        </p:txBody>
      </p:sp>
      <p:pic>
        <p:nvPicPr>
          <p:cNvPr id="1719" name="Shape 1719"/>
          <p:cNvPicPr preferRelativeResize="0"/>
          <p:nvPr/>
        </p:nvPicPr>
        <p:blipFill rotWithShape="1">
          <a:blip r:embed="rId3">
            <a:alphaModFix/>
          </a:blip>
          <a:srcRect/>
          <a:stretch/>
        </p:blipFill>
        <p:spPr>
          <a:xfrm>
            <a:off x="556320" y="838200"/>
            <a:ext cx="9614907" cy="5816212"/>
          </a:xfrm>
          <a:prstGeom prst="rect">
            <a:avLst/>
          </a:prstGeom>
          <a:noFill/>
          <a:ln>
            <a:noFill/>
          </a:ln>
        </p:spPr>
      </p:pic>
      <p:cxnSp>
        <p:nvCxnSpPr>
          <p:cNvPr id="1720" name="Shape 1720"/>
          <p:cNvCxnSpPr>
            <a:endCxn id="1718" idx="1"/>
          </p:cNvCxnSpPr>
          <p:nvPr/>
        </p:nvCxnSpPr>
        <p:spPr>
          <a:xfrm rot="10800000" flipH="1">
            <a:off x="8785587" y="4372306"/>
            <a:ext cx="1467000" cy="162900"/>
          </a:xfrm>
          <a:prstGeom prst="straightConnector1">
            <a:avLst/>
          </a:prstGeom>
          <a:noFill/>
          <a:ln w="9525" cap="flat" cmpd="sng">
            <a:solidFill>
              <a:srgbClr val="9D9FA0"/>
            </a:solidFill>
            <a:prstDash val="dash"/>
            <a:round/>
            <a:headEnd type="oval" w="lg" len="lg"/>
            <a:tailEnd type="none" w="med" len="med"/>
          </a:ln>
        </p:spPr>
      </p:cxnSp>
      <p:cxnSp>
        <p:nvCxnSpPr>
          <p:cNvPr id="1721" name="Shape 1721"/>
          <p:cNvCxnSpPr>
            <a:endCxn id="1718" idx="1"/>
          </p:cNvCxnSpPr>
          <p:nvPr/>
        </p:nvCxnSpPr>
        <p:spPr>
          <a:xfrm rot="10800000" flipH="1">
            <a:off x="7102887" y="4372306"/>
            <a:ext cx="3149700" cy="25500"/>
          </a:xfrm>
          <a:prstGeom prst="straightConnector1">
            <a:avLst/>
          </a:prstGeom>
          <a:noFill/>
          <a:ln w="9525" cap="flat" cmpd="sng">
            <a:solidFill>
              <a:srgbClr val="9D9FA0"/>
            </a:solidFill>
            <a:prstDash val="dash"/>
            <a:round/>
            <a:headEnd type="oval" w="lg" len="lg"/>
            <a:tailEnd type="none" w="med" len="med"/>
          </a:ln>
        </p:spPr>
      </p:cxnSp>
      <p:cxnSp>
        <p:nvCxnSpPr>
          <p:cNvPr id="1722" name="Shape 1722"/>
          <p:cNvCxnSpPr/>
          <p:nvPr/>
        </p:nvCxnSpPr>
        <p:spPr>
          <a:xfrm>
            <a:off x="8648347" y="1203906"/>
            <a:ext cx="1523200" cy="493120"/>
          </a:xfrm>
          <a:prstGeom prst="straightConnector1">
            <a:avLst/>
          </a:prstGeom>
          <a:noFill/>
          <a:ln w="9525" cap="flat" cmpd="sng">
            <a:solidFill>
              <a:srgbClr val="9D9FA0"/>
            </a:solidFill>
            <a:prstDash val="dash"/>
            <a:round/>
            <a:headEnd type="oval" w="lg" len="lg"/>
            <a:tailEnd type="none" w="med" len="med"/>
          </a:ln>
        </p:spPr>
      </p:cxnSp>
      <p:cxnSp>
        <p:nvCxnSpPr>
          <p:cNvPr id="1723" name="Shape 1723"/>
          <p:cNvCxnSpPr>
            <a:endCxn id="1715" idx="1"/>
          </p:cNvCxnSpPr>
          <p:nvPr/>
        </p:nvCxnSpPr>
        <p:spPr>
          <a:xfrm>
            <a:off x="8116153" y="1512973"/>
            <a:ext cx="2136300" cy="169200"/>
          </a:xfrm>
          <a:prstGeom prst="straightConnector1">
            <a:avLst/>
          </a:prstGeom>
          <a:noFill/>
          <a:ln w="9525" cap="flat" cmpd="sng">
            <a:solidFill>
              <a:srgbClr val="9D9FA0"/>
            </a:solidFill>
            <a:prstDash val="dash"/>
            <a:round/>
            <a:headEnd type="oval" w="lg" len="lg"/>
            <a:tailEnd type="non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29" name="Shape 1729"/>
          <p:cNvSpPr/>
          <p:nvPr/>
        </p:nvSpPr>
        <p:spPr>
          <a:xfrm>
            <a:off x="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30" name="Shape 1730"/>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31" name="Shape 1731"/>
          <p:cNvSpPr txBox="1"/>
          <p:nvPr/>
        </p:nvSpPr>
        <p:spPr>
          <a:xfrm>
            <a:off x="428773"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732" name="Shape 1732"/>
          <p:cNvSpPr txBox="1"/>
          <p:nvPr/>
        </p:nvSpPr>
        <p:spPr>
          <a:xfrm>
            <a:off x="5337387"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733" name="Shape 1733"/>
          <p:cNvSpPr/>
          <p:nvPr/>
        </p:nvSpPr>
        <p:spPr>
          <a:xfrm>
            <a:off x="10252453" y="3665067"/>
            <a:ext cx="2752320" cy="988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Los</a:t>
            </a:r>
            <a:r>
              <a:rPr lang="en-US" sz="1920">
                <a:solidFill>
                  <a:schemeClr val="dk1"/>
                </a:solidFill>
                <a:latin typeface="Calibri"/>
                <a:ea typeface="Calibri"/>
                <a:cs typeface="Calibri"/>
                <a:sym typeface="Calibri"/>
              </a:rPr>
              <a:t> </a:t>
            </a:r>
            <a:r>
              <a:rPr lang="en-US" sz="1280">
                <a:solidFill>
                  <a:srgbClr val="9D9FA0"/>
                </a:solidFill>
                <a:latin typeface="Century Gothic"/>
                <a:ea typeface="Century Gothic"/>
                <a:cs typeface="Century Gothic"/>
                <a:sym typeface="Century Gothic"/>
              </a:rPr>
              <a:t>usuarios de las Islas Canarias no suelen hablar del servicio de recogida ni sobre el gestor comercial</a:t>
            </a:r>
            <a:endParaRPr sz="1280">
              <a:solidFill>
                <a:srgbClr val="9D9FA0"/>
              </a:solidFill>
              <a:latin typeface="Century Gothic"/>
              <a:ea typeface="Century Gothic"/>
              <a:cs typeface="Century Gothic"/>
              <a:sym typeface="Century Gothic"/>
            </a:endParaRPr>
          </a:p>
        </p:txBody>
      </p:sp>
      <p:sp>
        <p:nvSpPr>
          <p:cNvPr id="1734" name="Shape 1734"/>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Tópicos por </a:t>
            </a:r>
            <a:r>
              <a:rPr lang="en-US" sz="3000" b="1" i="0" u="none" strike="noStrike" cap="none">
                <a:solidFill>
                  <a:srgbClr val="004379"/>
                </a:solidFill>
                <a:latin typeface="Arial"/>
                <a:ea typeface="Arial"/>
                <a:cs typeface="Arial"/>
                <a:sym typeface="Arial"/>
              </a:rPr>
              <a:t>Zona</a:t>
            </a:r>
            <a:r>
              <a:rPr lang="en-US" sz="3000" b="1" i="0" u="none" strike="noStrike" cap="none">
                <a:solidFill>
                  <a:srgbClr val="00457D"/>
                </a:solidFill>
                <a:latin typeface="Arial"/>
                <a:ea typeface="Arial"/>
                <a:cs typeface="Arial"/>
                <a:sym typeface="Arial"/>
              </a:rPr>
              <a:t>:  Zona 1 a Zona 7</a:t>
            </a:r>
            <a:endParaRPr/>
          </a:p>
        </p:txBody>
      </p:sp>
      <p:pic>
        <p:nvPicPr>
          <p:cNvPr id="1735" name="Shape 1735"/>
          <p:cNvPicPr preferRelativeResize="0"/>
          <p:nvPr/>
        </p:nvPicPr>
        <p:blipFill rotWithShape="1">
          <a:blip r:embed="rId3">
            <a:alphaModFix/>
          </a:blip>
          <a:srcRect/>
          <a:stretch/>
        </p:blipFill>
        <p:spPr>
          <a:xfrm>
            <a:off x="618067" y="1029888"/>
            <a:ext cx="9313333" cy="5589879"/>
          </a:xfrm>
          <a:prstGeom prst="rect">
            <a:avLst/>
          </a:prstGeom>
          <a:noFill/>
          <a:ln>
            <a:noFill/>
          </a:ln>
        </p:spPr>
      </p:pic>
      <p:sp>
        <p:nvSpPr>
          <p:cNvPr id="1736" name="Shape 1736"/>
          <p:cNvSpPr/>
          <p:nvPr/>
        </p:nvSpPr>
        <p:spPr>
          <a:xfrm>
            <a:off x="9717853" y="1062133"/>
            <a:ext cx="3109147" cy="1865920"/>
          </a:xfrm>
          <a:prstGeom prst="rect">
            <a:avLst/>
          </a:prstGeom>
          <a:solidFill>
            <a:srgbClr val="FFFFFF"/>
          </a:solidFill>
          <a:ln>
            <a:noFill/>
          </a:ln>
        </p:spPr>
        <p:txBody>
          <a:bodyPr spcFirstLastPara="1" wrap="square" lIns="97500" tIns="48725" rIns="97500" bIns="48725" anchor="t" anchorCtr="0">
            <a:noAutofit/>
          </a:bodyPr>
          <a:lstStyle/>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1: Galicia, Asturias, Castilla y León excepto Soria</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2: País Vasco, Navarra, La Rioja, Cantabria, Aragón y Soria</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3: Cataluña</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4: Madrid, Castilla-La Mancha y Extremadura</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5: Comunidad Valenciana, Murcia y Baleares</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6: Andalucía, Ceuta y Melilla</a:t>
            </a:r>
            <a:endParaRPr sz="1300">
              <a:solidFill>
                <a:schemeClr val="dk1"/>
              </a:solidFill>
              <a:latin typeface="Roboto Condensed"/>
              <a:ea typeface="Roboto Condensed"/>
              <a:cs typeface="Roboto Condensed"/>
              <a:sym typeface="Roboto Condensed"/>
            </a:endParaRPr>
          </a:p>
          <a:p>
            <a:pPr marL="487695" marR="0" lvl="0" indent="-291262" algn="just" rtl="0">
              <a:spcBef>
                <a:spcPts val="0"/>
              </a:spcBef>
              <a:spcAft>
                <a:spcPts val="0"/>
              </a:spcAft>
              <a:buClr>
                <a:schemeClr val="dk1"/>
              </a:buClr>
              <a:buSzPts val="700"/>
              <a:buFont typeface="Roboto Condensed"/>
              <a:buChar char="➔"/>
            </a:pPr>
            <a:r>
              <a:rPr lang="en-US" sz="1300">
                <a:solidFill>
                  <a:schemeClr val="dk1"/>
                </a:solidFill>
                <a:latin typeface="Roboto Condensed"/>
                <a:ea typeface="Roboto Condensed"/>
                <a:cs typeface="Roboto Condensed"/>
                <a:sym typeface="Roboto Condensed"/>
              </a:rPr>
              <a:t>Zona 7: Islas Canarias</a:t>
            </a:r>
            <a:endParaRPr sz="1300">
              <a:solidFill>
                <a:schemeClr val="dk1"/>
              </a:solidFill>
              <a:latin typeface="Roboto Condensed"/>
              <a:ea typeface="Roboto Condensed"/>
              <a:cs typeface="Roboto Condensed"/>
              <a:sym typeface="Roboto Condense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Shape 1741"/>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42" name="Shape 1742"/>
          <p:cNvSpPr/>
          <p:nvPr/>
        </p:nvSpPr>
        <p:spPr>
          <a:xfrm>
            <a:off x="510050" y="40640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43" name="Shape 1743"/>
          <p:cNvSpPr/>
          <p:nvPr/>
        </p:nvSpPr>
        <p:spPr>
          <a:xfrm>
            <a:off x="6845417" y="47164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44" name="Shape 1744"/>
          <p:cNvSpPr/>
          <p:nvPr/>
        </p:nvSpPr>
        <p:spPr>
          <a:xfrm>
            <a:off x="20581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45" name="Shape 1745"/>
          <p:cNvSpPr/>
          <p:nvPr/>
        </p:nvSpPr>
        <p:spPr>
          <a:xfrm>
            <a:off x="7489692" y="58181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46" name="Shape 1746"/>
          <p:cNvSpPr txBox="1"/>
          <p:nvPr/>
        </p:nvSpPr>
        <p:spPr>
          <a:xfrm>
            <a:off x="428773"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747" name="Shape 1747"/>
          <p:cNvSpPr txBox="1"/>
          <p:nvPr/>
        </p:nvSpPr>
        <p:spPr>
          <a:xfrm>
            <a:off x="5337387"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748" name="Shape 1748"/>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Tópicos por </a:t>
            </a:r>
            <a:r>
              <a:rPr lang="en-US" sz="3000" b="1" i="0" u="none" strike="noStrike" cap="none">
                <a:solidFill>
                  <a:srgbClr val="004379"/>
                </a:solidFill>
                <a:latin typeface="Arial"/>
                <a:ea typeface="Arial"/>
                <a:cs typeface="Arial"/>
                <a:sym typeface="Arial"/>
              </a:rPr>
              <a:t>Momentos</a:t>
            </a:r>
            <a:r>
              <a:rPr lang="en-US" sz="3000" b="1" i="0" u="none" strike="noStrike" cap="none">
                <a:solidFill>
                  <a:srgbClr val="00457D"/>
                </a:solidFill>
                <a:latin typeface="Arial"/>
                <a:ea typeface="Arial"/>
                <a:cs typeface="Arial"/>
                <a:sym typeface="Arial"/>
              </a:rPr>
              <a:t>:  Clientes con Contrato</a:t>
            </a:r>
            <a:endParaRPr/>
          </a:p>
        </p:txBody>
      </p:sp>
      <p:sp>
        <p:nvSpPr>
          <p:cNvPr id="1749" name="Shape 1749"/>
          <p:cNvSpPr/>
          <p:nvPr/>
        </p:nvSpPr>
        <p:spPr>
          <a:xfrm>
            <a:off x="10171200" y="2894240"/>
            <a:ext cx="2833600" cy="83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Los topics Recogida y Facturación son los más hablados en sus respectivos momentos.</a:t>
            </a:r>
            <a:endParaRPr sz="1920">
              <a:solidFill>
                <a:schemeClr val="dk1"/>
              </a:solidFill>
              <a:latin typeface="Calibri"/>
              <a:ea typeface="Calibri"/>
              <a:cs typeface="Calibri"/>
              <a:sym typeface="Calibri"/>
            </a:endParaRPr>
          </a:p>
        </p:txBody>
      </p:sp>
      <p:sp>
        <p:nvSpPr>
          <p:cNvPr id="1750" name="Shape 1750"/>
          <p:cNvSpPr/>
          <p:nvPr/>
        </p:nvSpPr>
        <p:spPr>
          <a:xfrm>
            <a:off x="10171200" y="1394480"/>
            <a:ext cx="2833600" cy="83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El</a:t>
            </a:r>
            <a:r>
              <a:rPr lang="en-US" sz="1920">
                <a:solidFill>
                  <a:schemeClr val="dk1"/>
                </a:solidFill>
                <a:latin typeface="Calibri"/>
                <a:ea typeface="Calibri"/>
                <a:cs typeface="Calibri"/>
                <a:sym typeface="Calibri"/>
              </a:rPr>
              <a:t> </a:t>
            </a:r>
            <a:r>
              <a:rPr lang="en-US" sz="1280">
                <a:solidFill>
                  <a:srgbClr val="9D9FA0"/>
                </a:solidFill>
                <a:latin typeface="Century Gothic"/>
                <a:ea typeface="Century Gothic"/>
                <a:cs typeface="Century Gothic"/>
                <a:sym typeface="Century Gothic"/>
              </a:rPr>
              <a:t>topic más frecuente en el momento “Atención Comercial” es Gestor Comercial.</a:t>
            </a:r>
            <a:endParaRPr sz="1920">
              <a:solidFill>
                <a:schemeClr val="dk1"/>
              </a:solidFill>
              <a:latin typeface="Calibri"/>
              <a:ea typeface="Calibri"/>
              <a:cs typeface="Calibri"/>
              <a:sym typeface="Calibri"/>
            </a:endParaRPr>
          </a:p>
        </p:txBody>
      </p:sp>
      <p:pic>
        <p:nvPicPr>
          <p:cNvPr id="1751" name="Shape 1751"/>
          <p:cNvPicPr preferRelativeResize="0"/>
          <p:nvPr/>
        </p:nvPicPr>
        <p:blipFill rotWithShape="1">
          <a:blip r:embed="rId3">
            <a:alphaModFix/>
          </a:blip>
          <a:srcRect/>
          <a:stretch/>
        </p:blipFill>
        <p:spPr>
          <a:xfrm>
            <a:off x="733573" y="860268"/>
            <a:ext cx="9197827" cy="5769132"/>
          </a:xfrm>
          <a:prstGeom prst="rect">
            <a:avLst/>
          </a:prstGeom>
          <a:noFill/>
          <a:ln>
            <a:noFill/>
          </a:ln>
        </p:spPr>
      </p:pic>
      <p:cxnSp>
        <p:nvCxnSpPr>
          <p:cNvPr id="1752" name="Shape 1752"/>
          <p:cNvCxnSpPr>
            <a:endCxn id="1750" idx="1"/>
          </p:cNvCxnSpPr>
          <p:nvPr/>
        </p:nvCxnSpPr>
        <p:spPr>
          <a:xfrm>
            <a:off x="6998400" y="1167580"/>
            <a:ext cx="3172800" cy="645300"/>
          </a:xfrm>
          <a:prstGeom prst="straightConnector1">
            <a:avLst/>
          </a:prstGeom>
          <a:noFill/>
          <a:ln w="9525" cap="flat" cmpd="sng">
            <a:solidFill>
              <a:srgbClr val="9D9FA0"/>
            </a:solidFill>
            <a:prstDash val="dash"/>
            <a:round/>
            <a:headEnd type="oval" w="lg" len="lg"/>
            <a:tailEnd type="non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1757" name="Shape 1757"/>
          <p:cNvPicPr preferRelativeResize="0"/>
          <p:nvPr/>
        </p:nvPicPr>
        <p:blipFill rotWithShape="1">
          <a:blip r:embed="rId3">
            <a:alphaModFix/>
          </a:blip>
          <a:srcRect/>
          <a:stretch/>
        </p:blipFill>
        <p:spPr>
          <a:xfrm>
            <a:off x="892493" y="914400"/>
            <a:ext cx="8734107" cy="5744995"/>
          </a:xfrm>
          <a:prstGeom prst="rect">
            <a:avLst/>
          </a:prstGeom>
          <a:noFill/>
          <a:ln>
            <a:noFill/>
          </a:ln>
        </p:spPr>
      </p:pic>
      <p:sp>
        <p:nvSpPr>
          <p:cNvPr id="1758" name="Shape 1758"/>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59" name="Shape 1759"/>
          <p:cNvSpPr/>
          <p:nvPr/>
        </p:nvSpPr>
        <p:spPr>
          <a:xfrm>
            <a:off x="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0" name="Shape 1760"/>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1" name="Shape 1761"/>
          <p:cNvSpPr/>
          <p:nvPr/>
        </p:nvSpPr>
        <p:spPr>
          <a:xfrm>
            <a:off x="6630658"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2" name="Shape 1762"/>
          <p:cNvSpPr/>
          <p:nvPr/>
        </p:nvSpPr>
        <p:spPr>
          <a:xfrm>
            <a:off x="510050" y="40640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3" name="Shape 1763"/>
          <p:cNvSpPr/>
          <p:nvPr/>
        </p:nvSpPr>
        <p:spPr>
          <a:xfrm>
            <a:off x="6845417" y="47164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4" name="Shape 1764"/>
          <p:cNvSpPr/>
          <p:nvPr/>
        </p:nvSpPr>
        <p:spPr>
          <a:xfrm>
            <a:off x="20581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5" name="Shape 1765"/>
          <p:cNvSpPr/>
          <p:nvPr/>
        </p:nvSpPr>
        <p:spPr>
          <a:xfrm>
            <a:off x="7489692" y="58181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6" name="Shape 1766"/>
          <p:cNvSpPr/>
          <p:nvPr/>
        </p:nvSpPr>
        <p:spPr>
          <a:xfrm>
            <a:off x="393724" y="615823"/>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7" name="Shape 1767"/>
          <p:cNvSpPr/>
          <p:nvPr/>
        </p:nvSpPr>
        <p:spPr>
          <a:xfrm>
            <a:off x="7431115" y="57063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68" name="Shape 1768"/>
          <p:cNvSpPr txBox="1"/>
          <p:nvPr/>
        </p:nvSpPr>
        <p:spPr>
          <a:xfrm>
            <a:off x="428773"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769" name="Shape 1769"/>
          <p:cNvSpPr txBox="1"/>
          <p:nvPr/>
        </p:nvSpPr>
        <p:spPr>
          <a:xfrm>
            <a:off x="5337387" y="6809800"/>
            <a:ext cx="4833920" cy="27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770" name="Shape 1770"/>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Tópicos por </a:t>
            </a:r>
            <a:r>
              <a:rPr lang="en-US" sz="3000" b="1" i="0" u="none" strike="noStrike" cap="none">
                <a:solidFill>
                  <a:srgbClr val="004379"/>
                </a:solidFill>
                <a:latin typeface="Arial"/>
                <a:ea typeface="Arial"/>
                <a:cs typeface="Arial"/>
                <a:sym typeface="Arial"/>
              </a:rPr>
              <a:t>Momentos</a:t>
            </a:r>
            <a:r>
              <a:rPr lang="en-US" sz="3000" b="1" i="0" u="none" strike="noStrike" cap="none">
                <a:solidFill>
                  <a:srgbClr val="00457D"/>
                </a:solidFill>
                <a:latin typeface="Arial"/>
                <a:ea typeface="Arial"/>
                <a:cs typeface="Arial"/>
                <a:sym typeface="Arial"/>
              </a:rPr>
              <a:t>:  Clientes sin Contrato</a:t>
            </a:r>
            <a:endParaRPr/>
          </a:p>
        </p:txBody>
      </p:sp>
      <p:sp>
        <p:nvSpPr>
          <p:cNvPr id="1771" name="Shape 1771"/>
          <p:cNvSpPr/>
          <p:nvPr/>
        </p:nvSpPr>
        <p:spPr>
          <a:xfrm>
            <a:off x="10171200" y="1394480"/>
            <a:ext cx="2833600" cy="122016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El topico “Personal” aparece con mayor frecuencia en los momentos 2 y 3.</a:t>
            </a:r>
            <a:endParaRPr sz="1280">
              <a:solidFill>
                <a:srgbClr val="9D9FA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ctrTitle"/>
          </p:nvPr>
        </p:nvSpPr>
        <p:spPr>
          <a:xfrm>
            <a:off x="973468" y="293605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sz="9600" b="1" i="0" u="none" strike="noStrike" cap="none">
                <a:solidFill>
                  <a:srgbClr val="FFD300"/>
                </a:solidFill>
                <a:latin typeface="Arial"/>
                <a:ea typeface="Arial"/>
                <a:cs typeface="Arial"/>
                <a:sym typeface="Arial"/>
              </a:rPr>
              <a:t>2</a:t>
            </a:r>
            <a:endParaRPr/>
          </a:p>
        </p:txBody>
      </p:sp>
      <p:sp>
        <p:nvSpPr>
          <p:cNvPr id="274" name="Shape 274"/>
          <p:cNvSpPr txBox="1">
            <a:spLocks noGrp="1"/>
          </p:cNvSpPr>
          <p:nvPr>
            <p:ph type="subTitle" idx="1"/>
          </p:nvPr>
        </p:nvSpPr>
        <p:spPr>
          <a:xfrm>
            <a:off x="2664472" y="3168726"/>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Metodología de Analítica de Texto</a:t>
            </a:r>
            <a:endParaRPr/>
          </a:p>
          <a:p>
            <a:pPr marL="0" marR="0" lvl="0" indent="0" algn="l" rtl="0">
              <a:lnSpc>
                <a:spcPct val="90000"/>
              </a:lnSpc>
              <a:spcBef>
                <a:spcPts val="0"/>
              </a:spcBef>
              <a:spcAft>
                <a:spcPts val="0"/>
              </a:spcAft>
              <a:buClr>
                <a:srgbClr val="00457D"/>
              </a:buClr>
              <a:buSzPts val="3900"/>
              <a:buFont typeface="Arial"/>
              <a:buNone/>
            </a:pPr>
            <a:r>
              <a:rPr lang="en-US" sz="1800"/>
              <a:t>Resumen</a:t>
            </a: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776" name="Shape 1776"/>
          <p:cNvPicPr preferRelativeResize="0"/>
          <p:nvPr/>
        </p:nvPicPr>
        <p:blipFill rotWithShape="1">
          <a:blip r:embed="rId3">
            <a:alphaModFix/>
          </a:blip>
          <a:srcRect/>
          <a:stretch/>
        </p:blipFill>
        <p:spPr>
          <a:xfrm>
            <a:off x="510050" y="950475"/>
            <a:ext cx="9343075" cy="5660538"/>
          </a:xfrm>
          <a:prstGeom prst="rect">
            <a:avLst/>
          </a:prstGeom>
          <a:noFill/>
          <a:ln>
            <a:noFill/>
          </a:ln>
        </p:spPr>
      </p:pic>
      <p:sp>
        <p:nvSpPr>
          <p:cNvPr id="1777" name="Shape 1777"/>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78" name="Shape 1778"/>
          <p:cNvSpPr/>
          <p:nvPr/>
        </p:nvSpPr>
        <p:spPr>
          <a:xfrm>
            <a:off x="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79" name="Shape 1779"/>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0" name="Shape 1780"/>
          <p:cNvSpPr/>
          <p:nvPr/>
        </p:nvSpPr>
        <p:spPr>
          <a:xfrm>
            <a:off x="6630658"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1" name="Shape 1781"/>
          <p:cNvSpPr/>
          <p:nvPr/>
        </p:nvSpPr>
        <p:spPr>
          <a:xfrm>
            <a:off x="510050" y="40640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2" name="Shape 1782"/>
          <p:cNvSpPr/>
          <p:nvPr/>
        </p:nvSpPr>
        <p:spPr>
          <a:xfrm>
            <a:off x="6845417" y="47164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3" name="Shape 1783"/>
          <p:cNvSpPr/>
          <p:nvPr/>
        </p:nvSpPr>
        <p:spPr>
          <a:xfrm>
            <a:off x="20581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4" name="Shape 1784"/>
          <p:cNvSpPr/>
          <p:nvPr/>
        </p:nvSpPr>
        <p:spPr>
          <a:xfrm>
            <a:off x="7489692" y="58181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5" name="Shape 1785"/>
          <p:cNvSpPr/>
          <p:nvPr/>
        </p:nvSpPr>
        <p:spPr>
          <a:xfrm>
            <a:off x="393724" y="615823"/>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6" name="Shape 1786"/>
          <p:cNvSpPr/>
          <p:nvPr/>
        </p:nvSpPr>
        <p:spPr>
          <a:xfrm>
            <a:off x="7431115" y="57063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7" name="Shape 1787"/>
          <p:cNvSpPr/>
          <p:nvPr/>
        </p:nvSpPr>
        <p:spPr>
          <a:xfrm>
            <a:off x="434653" y="78790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88" name="Shape 1788"/>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Tópicos por Momentos: Destinatarios</a:t>
            </a:r>
            <a:endParaRPr sz="3000" b="1" i="0" u="none" strike="noStrike" cap="none">
              <a:solidFill>
                <a:srgbClr val="00457D"/>
              </a:solidFill>
              <a:latin typeface="Arial"/>
              <a:ea typeface="Arial"/>
              <a:cs typeface="Arial"/>
              <a:sym typeface="Arial"/>
            </a:endParaRPr>
          </a:p>
        </p:txBody>
      </p:sp>
      <p:sp>
        <p:nvSpPr>
          <p:cNvPr id="1789" name="Shape 1789"/>
          <p:cNvSpPr txBox="1"/>
          <p:nvPr/>
        </p:nvSpPr>
        <p:spPr>
          <a:xfrm>
            <a:off x="428773" y="6802347"/>
            <a:ext cx="48339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790" name="Shape 1790"/>
          <p:cNvSpPr txBox="1"/>
          <p:nvPr/>
        </p:nvSpPr>
        <p:spPr>
          <a:xfrm>
            <a:off x="5337387" y="6802347"/>
            <a:ext cx="48339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791" name="Shape 1791"/>
          <p:cNvSpPr/>
          <p:nvPr/>
        </p:nvSpPr>
        <p:spPr>
          <a:xfrm>
            <a:off x="10171200" y="1394480"/>
            <a:ext cx="2833600" cy="83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Se habla más sobre el precio</a:t>
            </a:r>
            <a:endParaRPr sz="1280">
              <a:solidFill>
                <a:srgbClr val="9D9FA0"/>
              </a:solidFill>
              <a:latin typeface="Century Gothic"/>
              <a:ea typeface="Century Gothic"/>
              <a:cs typeface="Century Gothic"/>
              <a:sym typeface="Century Gothic"/>
            </a:endParaRPr>
          </a:p>
        </p:txBody>
      </p:sp>
      <p:cxnSp>
        <p:nvCxnSpPr>
          <p:cNvPr id="1792" name="Shape 1792"/>
          <p:cNvCxnSpPr>
            <a:endCxn id="1791" idx="1"/>
          </p:cNvCxnSpPr>
          <p:nvPr/>
        </p:nvCxnSpPr>
        <p:spPr>
          <a:xfrm>
            <a:off x="7698600" y="1385380"/>
            <a:ext cx="2472600" cy="427500"/>
          </a:xfrm>
          <a:prstGeom prst="straightConnector1">
            <a:avLst/>
          </a:prstGeom>
          <a:noFill/>
          <a:ln w="9525" cap="flat" cmpd="sng">
            <a:solidFill>
              <a:srgbClr val="9D9FA0"/>
            </a:solidFill>
            <a:prstDash val="dash"/>
            <a:round/>
            <a:headEnd type="oval" w="lg" len="lg"/>
            <a:tailEnd type="non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pic>
        <p:nvPicPr>
          <p:cNvPr id="1797" name="Shape 1797"/>
          <p:cNvPicPr preferRelativeResize="0"/>
          <p:nvPr/>
        </p:nvPicPr>
        <p:blipFill rotWithShape="1">
          <a:blip r:embed="rId3">
            <a:alphaModFix/>
          </a:blip>
          <a:srcRect/>
          <a:stretch/>
        </p:blipFill>
        <p:spPr>
          <a:xfrm>
            <a:off x="510050" y="1110150"/>
            <a:ext cx="9205250" cy="5527213"/>
          </a:xfrm>
          <a:prstGeom prst="rect">
            <a:avLst/>
          </a:prstGeom>
          <a:noFill/>
          <a:ln>
            <a:noFill/>
          </a:ln>
        </p:spPr>
      </p:pic>
      <p:sp>
        <p:nvSpPr>
          <p:cNvPr id="1798" name="Shape 1798"/>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799" name="Shape 1799"/>
          <p:cNvSpPr/>
          <p:nvPr/>
        </p:nvSpPr>
        <p:spPr>
          <a:xfrm>
            <a:off x="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0" name="Shape 1800"/>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1" name="Shape 1801"/>
          <p:cNvSpPr/>
          <p:nvPr/>
        </p:nvSpPr>
        <p:spPr>
          <a:xfrm>
            <a:off x="6630658"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2" name="Shape 1802"/>
          <p:cNvSpPr/>
          <p:nvPr/>
        </p:nvSpPr>
        <p:spPr>
          <a:xfrm>
            <a:off x="510050" y="40640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3" name="Shape 1803"/>
          <p:cNvSpPr/>
          <p:nvPr/>
        </p:nvSpPr>
        <p:spPr>
          <a:xfrm>
            <a:off x="20581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4" name="Shape 1804"/>
          <p:cNvSpPr/>
          <p:nvPr/>
        </p:nvSpPr>
        <p:spPr>
          <a:xfrm>
            <a:off x="7489692" y="58181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5" name="Shape 1805"/>
          <p:cNvSpPr/>
          <p:nvPr/>
        </p:nvSpPr>
        <p:spPr>
          <a:xfrm>
            <a:off x="393724" y="615823"/>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6" name="Shape 1806"/>
          <p:cNvSpPr/>
          <p:nvPr/>
        </p:nvSpPr>
        <p:spPr>
          <a:xfrm>
            <a:off x="7431115" y="57063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7" name="Shape 1807"/>
          <p:cNvSpPr/>
          <p:nvPr/>
        </p:nvSpPr>
        <p:spPr>
          <a:xfrm>
            <a:off x="434653" y="78790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8" name="Shape 1808"/>
          <p:cNvSpPr/>
          <p:nvPr/>
        </p:nvSpPr>
        <p:spPr>
          <a:xfrm>
            <a:off x="-149691" y="19697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09" name="Shape 1809"/>
          <p:cNvSpPr/>
          <p:nvPr/>
        </p:nvSpPr>
        <p:spPr>
          <a:xfrm>
            <a:off x="637648" y="65617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10" name="Shape 1810"/>
          <p:cNvSpPr/>
          <p:nvPr/>
        </p:nvSpPr>
        <p:spPr>
          <a:xfrm>
            <a:off x="7389025" y="62115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11" name="Shape 1811"/>
          <p:cNvSpPr txBox="1"/>
          <p:nvPr/>
        </p:nvSpPr>
        <p:spPr>
          <a:xfrm>
            <a:off x="428773" y="6802347"/>
            <a:ext cx="48339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812" name="Shape 1812"/>
          <p:cNvSpPr txBox="1"/>
          <p:nvPr/>
        </p:nvSpPr>
        <p:spPr>
          <a:xfrm>
            <a:off x="5337387" y="6802347"/>
            <a:ext cx="48339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813" name="Shape 1813"/>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Tópicos por Momentos: Citypaq</a:t>
            </a:r>
            <a:endParaRPr sz="3000" b="1" i="0" u="none" strike="noStrike" cap="none">
              <a:solidFill>
                <a:srgbClr val="00457D"/>
              </a:solidFill>
              <a:latin typeface="Arial"/>
              <a:ea typeface="Arial"/>
              <a:cs typeface="Arial"/>
              <a:sym typeface="Arial"/>
            </a:endParaRPr>
          </a:p>
        </p:txBody>
      </p:sp>
      <p:sp>
        <p:nvSpPr>
          <p:cNvPr id="1814" name="Shape 1814"/>
          <p:cNvSpPr/>
          <p:nvPr/>
        </p:nvSpPr>
        <p:spPr>
          <a:xfrm>
            <a:off x="10171200" y="2451120"/>
            <a:ext cx="2833600" cy="83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Avisos es el tópico más comentado en el momento “Recibo un aviso”</a:t>
            </a:r>
            <a:endParaRPr sz="1280">
              <a:solidFill>
                <a:srgbClr val="9D9FA0"/>
              </a:solidFill>
              <a:latin typeface="Century Gothic"/>
              <a:ea typeface="Century Gothic"/>
              <a:cs typeface="Century Gothic"/>
              <a:sym typeface="Century Gothic"/>
            </a:endParaRPr>
          </a:p>
        </p:txBody>
      </p:sp>
      <p:sp>
        <p:nvSpPr>
          <p:cNvPr id="1815" name="Shape 1815"/>
          <p:cNvSpPr/>
          <p:nvPr/>
        </p:nvSpPr>
        <p:spPr>
          <a:xfrm>
            <a:off x="10171200" y="1394480"/>
            <a:ext cx="2833600" cy="8368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280">
                <a:solidFill>
                  <a:srgbClr val="9D9FA0"/>
                </a:solidFill>
                <a:latin typeface="Century Gothic"/>
                <a:ea typeface="Century Gothic"/>
                <a:cs typeface="Century Gothic"/>
                <a:sym typeface="Century Gothic"/>
              </a:rPr>
              <a:t>El tópico que más aparece - más comentado -  es paquetería</a:t>
            </a:r>
            <a:endParaRPr sz="1280">
              <a:solidFill>
                <a:srgbClr val="9D9FA0"/>
              </a:solidFill>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Shape 1820"/>
          <p:cNvSpPr/>
          <p:nvPr/>
        </p:nvSpPr>
        <p:spPr>
          <a:xfrm>
            <a:off x="51005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1" name="Shape 1821"/>
          <p:cNvSpPr/>
          <p:nvPr/>
        </p:nvSpPr>
        <p:spPr>
          <a:xfrm>
            <a:off x="0"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2" name="Shape 1822"/>
          <p:cNvSpPr/>
          <p:nvPr/>
        </p:nvSpPr>
        <p:spPr>
          <a:xfrm>
            <a:off x="287162" y="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3" name="Shape 1823"/>
          <p:cNvSpPr/>
          <p:nvPr/>
        </p:nvSpPr>
        <p:spPr>
          <a:xfrm>
            <a:off x="6630658" y="32213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4" name="Shape 1824"/>
          <p:cNvSpPr/>
          <p:nvPr/>
        </p:nvSpPr>
        <p:spPr>
          <a:xfrm>
            <a:off x="510050" y="40640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5" name="Shape 1825"/>
          <p:cNvSpPr/>
          <p:nvPr/>
        </p:nvSpPr>
        <p:spPr>
          <a:xfrm>
            <a:off x="205810" y="57268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6" name="Shape 1826"/>
          <p:cNvSpPr/>
          <p:nvPr/>
        </p:nvSpPr>
        <p:spPr>
          <a:xfrm>
            <a:off x="7489692" y="581810"/>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7" name="Shape 1827"/>
          <p:cNvSpPr/>
          <p:nvPr/>
        </p:nvSpPr>
        <p:spPr>
          <a:xfrm>
            <a:off x="393724" y="615823"/>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8" name="Shape 1828"/>
          <p:cNvSpPr/>
          <p:nvPr/>
        </p:nvSpPr>
        <p:spPr>
          <a:xfrm>
            <a:off x="7431115" y="57063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29" name="Shape 1829"/>
          <p:cNvSpPr/>
          <p:nvPr/>
        </p:nvSpPr>
        <p:spPr>
          <a:xfrm>
            <a:off x="434653" y="787908"/>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30" name="Shape 1830"/>
          <p:cNvSpPr/>
          <p:nvPr/>
        </p:nvSpPr>
        <p:spPr>
          <a:xfrm>
            <a:off x="-149691" y="19697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31" name="Shape 1831"/>
          <p:cNvSpPr/>
          <p:nvPr/>
        </p:nvSpPr>
        <p:spPr>
          <a:xfrm>
            <a:off x="637648" y="656177"/>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32" name="Shape 1832"/>
          <p:cNvSpPr/>
          <p:nvPr/>
        </p:nvSpPr>
        <p:spPr>
          <a:xfrm>
            <a:off x="7389025" y="621159"/>
            <a:ext cx="13004800" cy="0"/>
          </a:xfrm>
          <a:prstGeom prst="rect">
            <a:avLst/>
          </a:prstGeom>
          <a:solidFill>
            <a:srgbClr val="FAFBFE"/>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br>
              <a:rPr lang="en-US" sz="1920">
                <a:solidFill>
                  <a:srgbClr val="000000"/>
                </a:solidFill>
                <a:latin typeface="Arial"/>
                <a:ea typeface="Arial"/>
                <a:cs typeface="Arial"/>
                <a:sym typeface="Arial"/>
              </a:rPr>
            </a:br>
            <a:endParaRPr sz="1920">
              <a:solidFill>
                <a:schemeClr val="dk1"/>
              </a:solidFill>
              <a:latin typeface="Arial"/>
              <a:ea typeface="Arial"/>
              <a:cs typeface="Arial"/>
              <a:sym typeface="Arial"/>
            </a:endParaRPr>
          </a:p>
        </p:txBody>
      </p:sp>
      <p:sp>
        <p:nvSpPr>
          <p:cNvPr id="1833" name="Shape 1833"/>
          <p:cNvSpPr txBox="1">
            <a:spLocks noGrp="1"/>
          </p:cNvSpPr>
          <p:nvPr>
            <p:ph type="subTitle" idx="1"/>
          </p:nvPr>
        </p:nvSpPr>
        <p:spPr>
          <a:xfrm>
            <a:off x="863600" y="2616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Tópicos por Tipo de Cliente: Clientes con Contrato</a:t>
            </a:r>
            <a:endParaRPr/>
          </a:p>
        </p:txBody>
      </p:sp>
      <p:pic>
        <p:nvPicPr>
          <p:cNvPr id="1834" name="Shape 1834"/>
          <p:cNvPicPr preferRelativeResize="0"/>
          <p:nvPr/>
        </p:nvPicPr>
        <p:blipFill rotWithShape="1">
          <a:blip r:embed="rId3">
            <a:alphaModFix/>
          </a:blip>
          <a:srcRect/>
          <a:stretch/>
        </p:blipFill>
        <p:spPr>
          <a:xfrm>
            <a:off x="10547602" y="1378854"/>
            <a:ext cx="2180880" cy="1764080"/>
          </a:xfrm>
          <a:prstGeom prst="rect">
            <a:avLst/>
          </a:prstGeom>
          <a:noFill/>
          <a:ln>
            <a:noFill/>
          </a:ln>
        </p:spPr>
      </p:pic>
      <p:pic>
        <p:nvPicPr>
          <p:cNvPr id="1835" name="Shape 1835"/>
          <p:cNvPicPr preferRelativeResize="0"/>
          <p:nvPr/>
        </p:nvPicPr>
        <p:blipFill rotWithShape="1">
          <a:blip r:embed="rId4">
            <a:alphaModFix/>
          </a:blip>
          <a:srcRect/>
          <a:stretch/>
        </p:blipFill>
        <p:spPr>
          <a:xfrm>
            <a:off x="460575" y="1022225"/>
            <a:ext cx="9168401" cy="5598899"/>
          </a:xfrm>
          <a:prstGeom prst="rect">
            <a:avLst/>
          </a:prstGeom>
          <a:noFill/>
          <a:ln>
            <a:noFill/>
          </a:ln>
        </p:spPr>
      </p:pic>
      <p:sp>
        <p:nvSpPr>
          <p:cNvPr id="1836" name="Shape 1836"/>
          <p:cNvSpPr txBox="1"/>
          <p:nvPr/>
        </p:nvSpPr>
        <p:spPr>
          <a:xfrm>
            <a:off x="510050" y="6837375"/>
            <a:ext cx="46653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Número de Encuestas</a:t>
            </a:r>
            <a:endParaRPr sz="1920" b="1">
              <a:solidFill>
                <a:srgbClr val="9D9FA0"/>
              </a:solidFill>
              <a:latin typeface="Century Gothic"/>
              <a:ea typeface="Century Gothic"/>
              <a:cs typeface="Century Gothic"/>
              <a:sym typeface="Century Gothic"/>
            </a:endParaRPr>
          </a:p>
        </p:txBody>
      </p:sp>
      <p:sp>
        <p:nvSpPr>
          <p:cNvPr id="1837" name="Shape 1837"/>
          <p:cNvSpPr txBox="1"/>
          <p:nvPr/>
        </p:nvSpPr>
        <p:spPr>
          <a:xfrm>
            <a:off x="5266267" y="6837387"/>
            <a:ext cx="4833900" cy="276900"/>
          </a:xfrm>
          <a:prstGeom prst="rect">
            <a:avLst/>
          </a:prstGeom>
          <a:solidFill>
            <a:srgbClr val="F3F3F3"/>
          </a:solidFill>
          <a:ln>
            <a:noFill/>
          </a:ln>
        </p:spPr>
        <p:txBody>
          <a:bodyPr spcFirstLastPara="1" wrap="square" lIns="97500" tIns="97500" rIns="97500" bIns="97500" anchor="ctr" anchorCtr="0">
            <a:noAutofit/>
          </a:bodyPr>
          <a:lstStyle/>
          <a:p>
            <a:pPr marL="0" marR="0" lvl="0" indent="0" algn="ctr" rtl="0">
              <a:spcBef>
                <a:spcPts val="0"/>
              </a:spcBef>
              <a:spcAft>
                <a:spcPts val="0"/>
              </a:spcAft>
              <a:buNone/>
            </a:pPr>
            <a:r>
              <a:rPr lang="en-US" sz="1920" b="1">
                <a:solidFill>
                  <a:srgbClr val="9D9FA0"/>
                </a:solidFill>
                <a:latin typeface="Century Gothic"/>
                <a:ea typeface="Century Gothic"/>
                <a:cs typeface="Century Gothic"/>
                <a:sym typeface="Century Gothic"/>
              </a:rPr>
              <a:t>Porcentaje de Encuestas</a:t>
            </a:r>
            <a:endParaRPr sz="1920" b="1">
              <a:solidFill>
                <a:srgbClr val="9D9FA0"/>
              </a:solidFill>
              <a:latin typeface="Century Gothic"/>
              <a:ea typeface="Century Gothic"/>
              <a:cs typeface="Century Gothic"/>
              <a:sym typeface="Century Gothic"/>
            </a:endParaRPr>
          </a:p>
        </p:txBody>
      </p:sp>
      <p:sp>
        <p:nvSpPr>
          <p:cNvPr id="1838" name="Shape 1838"/>
          <p:cNvSpPr/>
          <p:nvPr/>
        </p:nvSpPr>
        <p:spPr>
          <a:xfrm>
            <a:off x="10609173" y="2536987"/>
            <a:ext cx="2246080" cy="420160"/>
          </a:xfrm>
          <a:prstGeom prst="rect">
            <a:avLst/>
          </a:prstGeom>
          <a:noFill/>
          <a:ln w="952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pic>
        <p:nvPicPr>
          <p:cNvPr id="1843" name="Shape 1843"/>
          <p:cNvPicPr preferRelativeResize="0"/>
          <p:nvPr/>
        </p:nvPicPr>
        <p:blipFill rotWithShape="1">
          <a:blip r:embed="rId3">
            <a:alphaModFix/>
          </a:blip>
          <a:srcRect/>
          <a:stretch/>
        </p:blipFill>
        <p:spPr>
          <a:xfrm>
            <a:off x="4812320" y="914400"/>
            <a:ext cx="3380160" cy="752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INTRODUCCIÓN A LA MINERÍA O ANALÍTICA DE TEXTOS</a:t>
            </a:r>
            <a:endParaRPr/>
          </a:p>
        </p:txBody>
      </p:sp>
      <p:sp>
        <p:nvSpPr>
          <p:cNvPr id="281" name="Shape 281"/>
          <p:cNvSpPr txBox="1"/>
          <p:nvPr/>
        </p:nvSpPr>
        <p:spPr>
          <a:xfrm>
            <a:off x="635000" y="957100"/>
            <a:ext cx="11887200" cy="55626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a:solidFill>
                  <a:srgbClr val="002060"/>
                </a:solidFill>
                <a:latin typeface="Century Gothic"/>
                <a:ea typeface="Century Gothic"/>
                <a:cs typeface="Century Gothic"/>
                <a:sym typeface="Century Gothic"/>
              </a:rPr>
              <a:t>En ocasiones, la información que queremos tratar no se encuentra estructurada, sino contenida en textos (se estima que más del 80% de la información almacenada es textual).</a:t>
            </a:r>
            <a:endParaRPr sz="1800">
              <a:latin typeface="Century Gothic"/>
              <a:ea typeface="Century Gothic"/>
              <a:cs typeface="Century Gothic"/>
              <a:sym typeface="Century Gothic"/>
            </a:endParaRPr>
          </a:p>
          <a:p>
            <a:pPr marL="0" marR="0" lvl="0" indent="0" algn="just" rtl="0">
              <a:lnSpc>
                <a:spcPct val="90000"/>
              </a:lnSpc>
              <a:spcBef>
                <a:spcPts val="1200"/>
              </a:spcBef>
              <a:spcAft>
                <a:spcPts val="0"/>
              </a:spcAft>
              <a:buClr>
                <a:srgbClr val="002060"/>
              </a:buClr>
              <a:buSzPts val="2100"/>
              <a:buFont typeface="Arial"/>
              <a:buNone/>
            </a:pPr>
            <a:r>
              <a:rPr lang="en-US" sz="1800">
                <a:solidFill>
                  <a:srgbClr val="002060"/>
                </a:solidFill>
                <a:latin typeface="Century Gothic"/>
                <a:ea typeface="Century Gothic"/>
                <a:cs typeface="Century Gothic"/>
                <a:sym typeface="Century Gothic"/>
              </a:rPr>
              <a:t>La minería de textos (</a:t>
            </a:r>
            <a:r>
              <a:rPr lang="en-US" sz="1800" b="1">
                <a:solidFill>
                  <a:srgbClr val="002060"/>
                </a:solidFill>
                <a:latin typeface="Century Gothic"/>
                <a:ea typeface="Century Gothic"/>
                <a:cs typeface="Century Gothic"/>
                <a:sym typeface="Century Gothic"/>
              </a:rPr>
              <a:t>Text Mining</a:t>
            </a:r>
            <a:r>
              <a:rPr lang="en-US" sz="1800">
                <a:solidFill>
                  <a:srgbClr val="002060"/>
                </a:solidFill>
                <a:latin typeface="Century Gothic"/>
                <a:ea typeface="Century Gothic"/>
                <a:cs typeface="Century Gothic"/>
                <a:sym typeface="Century Gothic"/>
              </a:rPr>
              <a:t>) es un área multidisciplinar cuyo objetivo es la extracción de información de valor (</a:t>
            </a:r>
            <a:r>
              <a:rPr lang="en-US" sz="1800" b="1">
                <a:solidFill>
                  <a:srgbClr val="002060"/>
                </a:solidFill>
                <a:latin typeface="Century Gothic"/>
                <a:ea typeface="Century Gothic"/>
                <a:cs typeface="Century Gothic"/>
                <a:sym typeface="Century Gothic"/>
              </a:rPr>
              <a:t>information retrieval</a:t>
            </a:r>
            <a:r>
              <a:rPr lang="en-US" sz="1800">
                <a:solidFill>
                  <a:srgbClr val="002060"/>
                </a:solidFill>
                <a:latin typeface="Century Gothic"/>
                <a:ea typeface="Century Gothic"/>
                <a:cs typeface="Century Gothic"/>
                <a:sym typeface="Century Gothic"/>
              </a:rPr>
              <a:t>) a partir de dichos textos, con diferentes finalidades:</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b="1">
                <a:solidFill>
                  <a:srgbClr val="002060"/>
                </a:solidFill>
                <a:latin typeface="Century Gothic"/>
                <a:ea typeface="Century Gothic"/>
                <a:cs typeface="Century Gothic"/>
                <a:sym typeface="Century Gothic"/>
              </a:rPr>
              <a:t>Clasificación automática de documentos: </a:t>
            </a:r>
            <a:r>
              <a:rPr lang="en-US" sz="1800">
                <a:solidFill>
                  <a:srgbClr val="002060"/>
                </a:solidFill>
                <a:latin typeface="Century Gothic"/>
                <a:ea typeface="Century Gothic"/>
                <a:cs typeface="Century Gothic"/>
                <a:sym typeface="Century Gothic"/>
              </a:rPr>
              <a:t>clasificar la información que recibe una compañía a la vez que le permite el filtrado de spam, agrupar reclamaciones/quejas que se reciben en función de su causa, analizar la polaridad de los campos de texto libre rellenados por clientes, comentarios, etc.</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b="1">
                <a:solidFill>
                  <a:srgbClr val="002060"/>
                </a:solidFill>
                <a:latin typeface="Century Gothic"/>
                <a:ea typeface="Century Gothic"/>
                <a:cs typeface="Century Gothic"/>
                <a:sym typeface="Century Gothic"/>
              </a:rPr>
              <a:t>Análisis de contenidos que se publican en las redes sociales </a:t>
            </a:r>
            <a:r>
              <a:rPr lang="en-US" sz="1800">
                <a:solidFill>
                  <a:srgbClr val="002060"/>
                </a:solidFill>
                <a:latin typeface="Century Gothic"/>
                <a:ea typeface="Century Gothic"/>
                <a:cs typeface="Century Gothic"/>
                <a:sym typeface="Century Gothic"/>
              </a:rPr>
              <a:t>(Facebook, Twitter, Blogs, etc.: detección de posibles mensajes de interés, propagación del impacto que suponen las acciones que emprende una compañía (salida de un nuevo producto, alguna gestión desafortunada, etc.), etc.</a:t>
            </a:r>
            <a:endParaRPr sz="1800">
              <a:latin typeface="Century Gothic"/>
              <a:ea typeface="Century Gothic"/>
              <a:cs typeface="Century Gothic"/>
              <a:sym typeface="Century Gothic"/>
            </a:endParaRPr>
          </a:p>
          <a:p>
            <a:pPr marL="0" marR="0" lvl="0" indent="0" algn="just" rtl="0">
              <a:lnSpc>
                <a:spcPct val="90000"/>
              </a:lnSpc>
              <a:spcBef>
                <a:spcPts val="1800"/>
              </a:spcBef>
              <a:spcAft>
                <a:spcPts val="0"/>
              </a:spcAft>
              <a:buClr>
                <a:srgbClr val="002060"/>
              </a:buClr>
              <a:buSzPts val="2100"/>
              <a:buFont typeface="Arial"/>
              <a:buNone/>
            </a:pPr>
            <a:r>
              <a:rPr lang="en-US" sz="1800">
                <a:solidFill>
                  <a:srgbClr val="002060"/>
                </a:solidFill>
                <a:latin typeface="Century Gothic"/>
                <a:ea typeface="Century Gothic"/>
                <a:cs typeface="Century Gothic"/>
                <a:sym typeface="Century Gothic"/>
              </a:rPr>
              <a:t>Este proceso de anotación (etiquetación) de corpus (conjunto de documentos), suele ser muy costoso y por ello se requiere del uso de herramientas de clasificación automática que reduzcan dichos costes.</a:t>
            </a:r>
            <a:endParaRPr sz="1800">
              <a:latin typeface="Century Gothic"/>
              <a:ea typeface="Century Gothic"/>
              <a:cs typeface="Century Gothic"/>
              <a:sym typeface="Century Gothic"/>
            </a:endParaRPr>
          </a:p>
          <a:p>
            <a:pPr marL="0" marR="0" lvl="0" indent="0" algn="just" rtl="0">
              <a:lnSpc>
                <a:spcPct val="90000"/>
              </a:lnSpc>
              <a:spcBef>
                <a:spcPts val="1800"/>
              </a:spcBef>
              <a:spcAft>
                <a:spcPts val="0"/>
              </a:spcAft>
              <a:buClr>
                <a:srgbClr val="002060"/>
              </a:buClr>
              <a:buSzPts val="2100"/>
              <a:buFont typeface="Arial"/>
              <a:buNone/>
            </a:pPr>
            <a:r>
              <a:rPr lang="en-US" sz="1800">
                <a:solidFill>
                  <a:srgbClr val="002060"/>
                </a:solidFill>
                <a:latin typeface="Century Gothic"/>
                <a:ea typeface="Century Gothic"/>
                <a:cs typeface="Century Gothic"/>
                <a:sym typeface="Century Gothic"/>
              </a:rPr>
              <a:t>El modelo que se cree para resolver dicha problemática puede ser de </a:t>
            </a:r>
            <a:r>
              <a:rPr lang="en-US" sz="1800" b="1">
                <a:solidFill>
                  <a:srgbClr val="002060"/>
                </a:solidFill>
                <a:latin typeface="Century Gothic"/>
                <a:ea typeface="Century Gothic"/>
                <a:cs typeface="Century Gothic"/>
                <a:sym typeface="Century Gothic"/>
              </a:rPr>
              <a:t>carácter supervisado </a:t>
            </a:r>
            <a:r>
              <a:rPr lang="en-US" sz="1800">
                <a:solidFill>
                  <a:srgbClr val="002060"/>
                </a:solidFill>
                <a:latin typeface="Century Gothic"/>
                <a:ea typeface="Century Gothic"/>
                <a:cs typeface="Century Gothic"/>
                <a:sym typeface="Century Gothic"/>
              </a:rPr>
              <a:t>(si se dispone de un corpus etiquetado y el objetivo es asignar un documento a alguna de las clases existentes) o </a:t>
            </a:r>
            <a:r>
              <a:rPr lang="en-US" sz="1800" b="1">
                <a:solidFill>
                  <a:srgbClr val="002060"/>
                </a:solidFill>
                <a:latin typeface="Century Gothic"/>
                <a:ea typeface="Century Gothic"/>
                <a:cs typeface="Century Gothic"/>
                <a:sym typeface="Century Gothic"/>
              </a:rPr>
              <a:t>no supervisado </a:t>
            </a:r>
            <a:r>
              <a:rPr lang="en-US" sz="1800">
                <a:solidFill>
                  <a:srgbClr val="002060"/>
                </a:solidFill>
                <a:latin typeface="Century Gothic"/>
                <a:ea typeface="Century Gothic"/>
                <a:cs typeface="Century Gothic"/>
                <a:sym typeface="Century Gothic"/>
              </a:rPr>
              <a:t>(identificación de topics).</a:t>
            </a:r>
            <a:endParaRPr sz="18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METODOLOGÍA DE TRABAJO</a:t>
            </a:r>
            <a:endParaRPr/>
          </a:p>
        </p:txBody>
      </p:sp>
      <p:sp>
        <p:nvSpPr>
          <p:cNvPr id="288" name="Shape 288"/>
          <p:cNvSpPr txBox="1">
            <a:spLocks noGrp="1"/>
          </p:cNvSpPr>
          <p:nvPr>
            <p:ph type="title"/>
          </p:nvPr>
        </p:nvSpPr>
        <p:spPr>
          <a:xfrm>
            <a:off x="863600" y="901702"/>
            <a:ext cx="118872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Metodología</a:t>
            </a:r>
            <a:endParaRPr sz="1800" b="1" i="0" u="none" strike="noStrike" cap="none">
              <a:solidFill>
                <a:srgbClr val="00457D"/>
              </a:solidFill>
              <a:latin typeface="Arial"/>
              <a:ea typeface="Arial"/>
              <a:cs typeface="Arial"/>
              <a:sym typeface="Arial"/>
            </a:endParaRPr>
          </a:p>
        </p:txBody>
      </p:sp>
      <p:pic>
        <p:nvPicPr>
          <p:cNvPr id="289" name="Shape 289"/>
          <p:cNvPicPr preferRelativeResize="0"/>
          <p:nvPr/>
        </p:nvPicPr>
        <p:blipFill rotWithShape="1">
          <a:blip r:embed="rId3">
            <a:alphaModFix/>
          </a:blip>
          <a:srcRect l="1711" r="1067"/>
          <a:stretch/>
        </p:blipFill>
        <p:spPr>
          <a:xfrm>
            <a:off x="565195" y="1607376"/>
            <a:ext cx="11804605" cy="4945824"/>
          </a:xfrm>
          <a:prstGeom prst="rect">
            <a:avLst/>
          </a:prstGeom>
          <a:noFill/>
          <a:ln>
            <a:noFill/>
          </a:ln>
        </p:spPr>
      </p:pic>
      <p:sp>
        <p:nvSpPr>
          <p:cNvPr id="290" name="Shape 290"/>
          <p:cNvSpPr txBox="1"/>
          <p:nvPr/>
        </p:nvSpPr>
        <p:spPr>
          <a:xfrm>
            <a:off x="635000" y="1143000"/>
            <a:ext cx="11811000" cy="5181600"/>
          </a:xfrm>
          <a:prstGeom prst="rect">
            <a:avLst/>
          </a:prstGeom>
          <a:noFill/>
          <a:ln>
            <a:noFill/>
          </a:ln>
        </p:spPr>
        <p:txBody>
          <a:bodyPr spcFirstLastPara="1" wrap="square" lIns="97500" tIns="97500" rIns="97500" bIns="97500" anchor="t" anchorCtr="0">
            <a:noAutofit/>
          </a:bodyPr>
          <a:lstStyle/>
          <a:p>
            <a:pPr marL="365771" marR="0" lvl="0" indent="-256717" algn="l" rtl="0">
              <a:lnSpc>
                <a:spcPct val="90000"/>
              </a:lnSpc>
              <a:spcBef>
                <a:spcPts val="1000"/>
              </a:spcBef>
              <a:spcAft>
                <a:spcPts val="0"/>
              </a:spcAft>
              <a:buClr>
                <a:srgbClr val="002060"/>
              </a:buClr>
              <a:buSzPts val="2100"/>
              <a:buFont typeface="Arial"/>
              <a:buNone/>
            </a:pPr>
            <a:r>
              <a:rPr lang="en-US" sz="1600">
                <a:solidFill>
                  <a:srgbClr val="002060"/>
                </a:solidFill>
                <a:latin typeface="Century Gothic"/>
                <a:ea typeface="Century Gothic"/>
                <a:cs typeface="Century Gothic"/>
                <a:sym typeface="Century Gothic"/>
              </a:rPr>
              <a:t>Dentro de la metodología de trabajo para la creación de los modelos, se sigue el siguiente ciclo:</a:t>
            </a:r>
            <a:endParaRPr sz="1600">
              <a:latin typeface="Century Gothic"/>
              <a:ea typeface="Century Gothic"/>
              <a:cs typeface="Century Gothic"/>
              <a:sym typeface="Century Gothic"/>
            </a:endParaRPr>
          </a:p>
        </p:txBody>
      </p:sp>
      <p:sp>
        <p:nvSpPr>
          <p:cNvPr id="291" name="Shape 291"/>
          <p:cNvSpPr txBox="1"/>
          <p:nvPr/>
        </p:nvSpPr>
        <p:spPr>
          <a:xfrm>
            <a:off x="471600" y="6426850"/>
            <a:ext cx="2533500" cy="2304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solidFill>
                  <a:srgbClr val="595959"/>
                </a:solidFill>
                <a:latin typeface="Century Gothic"/>
                <a:ea typeface="Century Gothic"/>
                <a:cs typeface="Century Gothic"/>
                <a:sym typeface="Century Gothic"/>
              </a:rPr>
              <a:t>Fuente: SAS</a:t>
            </a:r>
            <a:endParaRPr>
              <a:solidFill>
                <a:srgbClr val="595959"/>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METODOLOGÍA DE TRABAJO</a:t>
            </a:r>
            <a:endParaRPr/>
          </a:p>
        </p:txBody>
      </p:sp>
      <p:sp>
        <p:nvSpPr>
          <p:cNvPr id="298" name="Shape 298"/>
          <p:cNvSpPr txBox="1">
            <a:spLocks noGrp="1"/>
          </p:cNvSpPr>
          <p:nvPr>
            <p:ph type="title"/>
          </p:nvPr>
        </p:nvSpPr>
        <p:spPr>
          <a:xfrm>
            <a:off x="863600" y="901702"/>
            <a:ext cx="118872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Procesamiento del Lenguaje Natural (PLN): Text Parsing &amp; Text Filtering</a:t>
            </a:r>
            <a:endParaRPr sz="1800" b="1" i="0" u="none" strike="noStrike" cap="none">
              <a:solidFill>
                <a:srgbClr val="00457D"/>
              </a:solidFill>
              <a:latin typeface="Arial"/>
              <a:ea typeface="Arial"/>
              <a:cs typeface="Arial"/>
              <a:sym typeface="Arial"/>
            </a:endParaRPr>
          </a:p>
        </p:txBody>
      </p:sp>
      <p:sp>
        <p:nvSpPr>
          <p:cNvPr id="299" name="Shape 299"/>
          <p:cNvSpPr txBox="1"/>
          <p:nvPr/>
        </p:nvSpPr>
        <p:spPr>
          <a:xfrm>
            <a:off x="635000" y="1142175"/>
            <a:ext cx="11887200" cy="55167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a:solidFill>
                  <a:srgbClr val="002060"/>
                </a:solidFill>
                <a:latin typeface="Century Gothic"/>
                <a:ea typeface="Century Gothic"/>
                <a:cs typeface="Century Gothic"/>
                <a:sym typeface="Century Gothic"/>
              </a:rPr>
              <a:t>El análisis mediante técnicas estadísticas de contenidos textuales requiere como paso previo, la aplicación sobre el texto de diversas técnicas de procesamiento del lenguaje natural que permitan la estructuración de dichos contenidos:</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a:solidFill>
                  <a:srgbClr val="002060"/>
                </a:solidFill>
                <a:latin typeface="Century Gothic"/>
                <a:ea typeface="Century Gothic"/>
                <a:cs typeface="Century Gothic"/>
                <a:sym typeface="Century Gothic"/>
              </a:rPr>
              <a:t>Proceso de “</a:t>
            </a:r>
            <a:r>
              <a:rPr lang="en-US" sz="1800" b="1">
                <a:solidFill>
                  <a:srgbClr val="002060"/>
                </a:solidFill>
                <a:latin typeface="Century Gothic"/>
                <a:ea typeface="Century Gothic"/>
                <a:cs typeface="Century Gothic"/>
                <a:sym typeface="Century Gothic"/>
              </a:rPr>
              <a:t>Normalización</a:t>
            </a:r>
            <a:r>
              <a:rPr lang="en-US" sz="1800">
                <a:solidFill>
                  <a:srgbClr val="002060"/>
                </a:solidFill>
                <a:latin typeface="Century Gothic"/>
                <a:ea typeface="Century Gothic"/>
                <a:cs typeface="Century Gothic"/>
                <a:sym typeface="Century Gothic"/>
              </a:rPr>
              <a:t>”.- identificación y corrección de errores ortográficos, caracteres borrados o duplicados, espaciado, signos de puntuación, etc.</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a:solidFill>
                  <a:srgbClr val="002060"/>
                </a:solidFill>
                <a:latin typeface="Century Gothic"/>
                <a:ea typeface="Century Gothic"/>
                <a:cs typeface="Century Gothic"/>
                <a:sym typeface="Century Gothic"/>
              </a:rPr>
              <a:t>Proceso de </a:t>
            </a:r>
            <a:r>
              <a:rPr lang="en-US" sz="1800" b="1">
                <a:solidFill>
                  <a:srgbClr val="002060"/>
                </a:solidFill>
                <a:latin typeface="Century Gothic"/>
                <a:ea typeface="Century Gothic"/>
                <a:cs typeface="Century Gothic"/>
                <a:sym typeface="Century Gothic"/>
              </a:rPr>
              <a:t>identificación de párrafos/frases</a:t>
            </a:r>
            <a:r>
              <a:rPr lang="en-US" sz="1800">
                <a:solidFill>
                  <a:srgbClr val="002060"/>
                </a:solidFill>
                <a:latin typeface="Century Gothic"/>
                <a:ea typeface="Century Gothic"/>
                <a:cs typeface="Century Gothic"/>
                <a:sym typeface="Century Gothic"/>
              </a:rPr>
              <a:t>.- esta fase es importante para la fase de identificación de categorías lingüísticas (Part Of Speech).</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a:solidFill>
                  <a:srgbClr val="002060"/>
                </a:solidFill>
                <a:latin typeface="Century Gothic"/>
                <a:ea typeface="Century Gothic"/>
                <a:cs typeface="Century Gothic"/>
                <a:sym typeface="Century Gothic"/>
              </a:rPr>
              <a:t>Proceso de “</a:t>
            </a:r>
            <a:r>
              <a:rPr lang="en-US" sz="1800" b="1">
                <a:solidFill>
                  <a:srgbClr val="002060"/>
                </a:solidFill>
                <a:latin typeface="Century Gothic"/>
                <a:ea typeface="Century Gothic"/>
                <a:cs typeface="Century Gothic"/>
                <a:sym typeface="Century Gothic"/>
              </a:rPr>
              <a:t>Tokenización</a:t>
            </a:r>
            <a:r>
              <a:rPr lang="en-US" sz="1800">
                <a:solidFill>
                  <a:srgbClr val="002060"/>
                </a:solidFill>
                <a:latin typeface="Century Gothic"/>
                <a:ea typeface="Century Gothic"/>
                <a:cs typeface="Century Gothic"/>
                <a:sym typeface="Century Gothic"/>
              </a:rPr>
              <a:t>”.- identificación de los términos (tokens) que componen una frase.</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b="1">
                <a:solidFill>
                  <a:srgbClr val="002060"/>
                </a:solidFill>
                <a:latin typeface="Century Gothic"/>
                <a:ea typeface="Century Gothic"/>
                <a:cs typeface="Century Gothic"/>
                <a:sym typeface="Century Gothic"/>
              </a:rPr>
              <a:t>Análisis “POS (Part Of Speech)”</a:t>
            </a:r>
            <a:r>
              <a:rPr lang="en-US" sz="1800">
                <a:solidFill>
                  <a:srgbClr val="002060"/>
                </a:solidFill>
                <a:latin typeface="Century Gothic"/>
                <a:ea typeface="Century Gothic"/>
                <a:cs typeface="Century Gothic"/>
                <a:sym typeface="Century Gothic"/>
              </a:rPr>
              <a:t>.- asignación de una categoría lingüística a cada token en función de su papel dentro de las sentencias: adjetivo, nombre, preposición, verbo, etc.</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a:solidFill>
                  <a:srgbClr val="002060"/>
                </a:solidFill>
                <a:latin typeface="Century Gothic"/>
                <a:ea typeface="Century Gothic"/>
                <a:cs typeface="Century Gothic"/>
                <a:sym typeface="Century Gothic"/>
              </a:rPr>
              <a:t>Proceso de </a:t>
            </a:r>
            <a:r>
              <a:rPr lang="en-US" sz="1800" b="1">
                <a:solidFill>
                  <a:srgbClr val="002060"/>
                </a:solidFill>
                <a:latin typeface="Century Gothic"/>
                <a:ea typeface="Century Gothic"/>
                <a:cs typeface="Century Gothic"/>
                <a:sym typeface="Century Gothic"/>
              </a:rPr>
              <a:t>eliminación de stopwords</a:t>
            </a:r>
            <a:r>
              <a:rPr lang="en-US" sz="1800">
                <a:solidFill>
                  <a:srgbClr val="002060"/>
                </a:solidFill>
                <a:latin typeface="Century Gothic"/>
                <a:ea typeface="Century Gothic"/>
                <a:cs typeface="Century Gothic"/>
                <a:sym typeface="Century Gothic"/>
              </a:rPr>
              <a:t>, o términos carentes de significado de cara a la clasificación, tales como preposiciones, conjunciones, etc.</a:t>
            </a:r>
            <a:endParaRPr sz="1800">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2060"/>
              </a:buClr>
              <a:buSzPts val="1800"/>
              <a:buFont typeface="Arial"/>
              <a:buChar char="•"/>
            </a:pPr>
            <a:r>
              <a:rPr lang="en-US" sz="1800">
                <a:solidFill>
                  <a:srgbClr val="002060"/>
                </a:solidFill>
                <a:latin typeface="Century Gothic"/>
                <a:ea typeface="Century Gothic"/>
                <a:cs typeface="Century Gothic"/>
                <a:sym typeface="Century Gothic"/>
              </a:rPr>
              <a:t>Proceso de </a:t>
            </a:r>
            <a:r>
              <a:rPr lang="en-US" sz="1800" b="1">
                <a:solidFill>
                  <a:srgbClr val="002060"/>
                </a:solidFill>
                <a:latin typeface="Century Gothic"/>
                <a:ea typeface="Century Gothic"/>
                <a:cs typeface="Century Gothic"/>
                <a:sym typeface="Century Gothic"/>
              </a:rPr>
              <a:t>lematización / stemming</a:t>
            </a:r>
            <a:r>
              <a:rPr lang="en-US" sz="1800">
                <a:solidFill>
                  <a:srgbClr val="002060"/>
                </a:solidFill>
                <a:latin typeface="Century Gothic"/>
                <a:ea typeface="Century Gothic"/>
                <a:cs typeface="Century Gothic"/>
                <a:sym typeface="Century Gothic"/>
              </a:rPr>
              <a:t>, a través del cual se reduce cada término a su raíz. Se eliminan variantes derivadas de conjugaciones verbales, género (masculino/femenino), número (singular/plural), etc. Con ello, se pretende evitar que en la matriz de entrada a los modelos coexistan columnas correlacionadas entre sí.</a:t>
            </a:r>
            <a:endParaRPr sz="1800">
              <a:latin typeface="Century Gothic"/>
              <a:ea typeface="Century Gothic"/>
              <a:cs typeface="Century Gothic"/>
              <a:sym typeface="Century Gothic"/>
            </a:endParaRPr>
          </a:p>
          <a:p>
            <a:pPr marL="365771" marR="0" lvl="0" indent="-256717" algn="just" rtl="0">
              <a:lnSpc>
                <a:spcPct val="90000"/>
              </a:lnSpc>
              <a:spcBef>
                <a:spcPts val="1000"/>
              </a:spcBef>
              <a:spcAft>
                <a:spcPts val="0"/>
              </a:spcAft>
              <a:buClr>
                <a:schemeClr val="dk1"/>
              </a:buClr>
              <a:buSzPts val="2100"/>
              <a:buFont typeface="Arial"/>
              <a:buNone/>
            </a:pPr>
            <a:endParaRPr sz="1600">
              <a:solidFill>
                <a:srgbClr val="00206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METODOLOGÍA DE TRABAJO</a:t>
            </a:r>
            <a:endParaRPr/>
          </a:p>
        </p:txBody>
      </p:sp>
      <p:sp>
        <p:nvSpPr>
          <p:cNvPr id="306" name="Shape 306"/>
          <p:cNvSpPr txBox="1">
            <a:spLocks noGrp="1"/>
          </p:cNvSpPr>
          <p:nvPr>
            <p:ph type="title"/>
          </p:nvPr>
        </p:nvSpPr>
        <p:spPr>
          <a:xfrm>
            <a:off x="863600" y="901702"/>
            <a:ext cx="118872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Procesamiento del Lenguaje Natural (PLN): Transformation </a:t>
            </a:r>
            <a:endParaRPr sz="1800" b="1" i="0" u="none" strike="noStrike" cap="none">
              <a:solidFill>
                <a:srgbClr val="00457D"/>
              </a:solidFill>
              <a:latin typeface="Arial"/>
              <a:ea typeface="Arial"/>
              <a:cs typeface="Arial"/>
              <a:sym typeface="Arial"/>
            </a:endParaRPr>
          </a:p>
        </p:txBody>
      </p:sp>
      <p:sp>
        <p:nvSpPr>
          <p:cNvPr id="307" name="Shape 307"/>
          <p:cNvSpPr txBox="1"/>
          <p:nvPr/>
        </p:nvSpPr>
        <p:spPr>
          <a:xfrm>
            <a:off x="635000" y="1170625"/>
            <a:ext cx="11887200" cy="46968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a:solidFill>
                  <a:srgbClr val="004379"/>
                </a:solidFill>
                <a:latin typeface="Century Gothic"/>
                <a:ea typeface="Century Gothic"/>
                <a:cs typeface="Century Gothic"/>
                <a:sym typeface="Century Gothic"/>
              </a:rPr>
              <a:t>Una vez realizadas las fases de Text Parsing &amp; Text Filtering, se construye la matriz de términos/documentos. En ella, asociado al cruce de cada columna (término) y fila (documento), se especifica un valor representativo de la importancia del término en el documento, lo cual reduce la relevancia de términos excesivamente frecuentes o muy poco frecuentes, centrándose en aquellos términos frecuentes en conjuntos reducidos de documentos.</a:t>
            </a:r>
            <a:endParaRPr sz="1800">
              <a:solidFill>
                <a:srgbClr val="004379"/>
              </a:solidFill>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4379"/>
              </a:buClr>
              <a:buSzPts val="1800"/>
              <a:buFont typeface="Century Gothic"/>
              <a:buChar char="•"/>
            </a:pPr>
            <a:r>
              <a:rPr lang="en-US" sz="1800">
                <a:solidFill>
                  <a:srgbClr val="004379"/>
                </a:solidFill>
                <a:latin typeface="Century Gothic"/>
                <a:ea typeface="Century Gothic"/>
                <a:cs typeface="Century Gothic"/>
                <a:sym typeface="Century Gothic"/>
              </a:rPr>
              <a:t>Este valor puede ser simplemente el número o porcentaje de veces que aparece la palabra en el documento (term frequency). Sin embargo, el método que se ha usado se utiliza una medida denominada tf-idf que relativiza la presencia de cada término en el documento (tf = term frequency) a la presencia que dicho término tiene en el corpus (idf = inverse document frequency).</a:t>
            </a:r>
            <a:endParaRPr sz="1800">
              <a:solidFill>
                <a:srgbClr val="004379"/>
              </a:solidFill>
              <a:latin typeface="Century Gothic"/>
              <a:ea typeface="Century Gothic"/>
              <a:cs typeface="Century Gothic"/>
              <a:sym typeface="Century Gothic"/>
            </a:endParaRPr>
          </a:p>
          <a:p>
            <a:pPr marL="228600" marR="0" lvl="0" indent="-209550" algn="just" rtl="0">
              <a:lnSpc>
                <a:spcPct val="90000"/>
              </a:lnSpc>
              <a:spcBef>
                <a:spcPts val="1000"/>
              </a:spcBef>
              <a:spcAft>
                <a:spcPts val="0"/>
              </a:spcAft>
              <a:buClr>
                <a:srgbClr val="004379"/>
              </a:buClr>
              <a:buSzPts val="1800"/>
              <a:buFont typeface="Arial"/>
              <a:buChar char="•"/>
            </a:pPr>
            <a:r>
              <a:rPr lang="en-US" sz="1800">
                <a:solidFill>
                  <a:srgbClr val="004379"/>
                </a:solidFill>
                <a:latin typeface="Century Gothic"/>
                <a:ea typeface="Century Gothic"/>
                <a:cs typeface="Century Gothic"/>
                <a:sym typeface="Century Gothic"/>
              </a:rPr>
              <a:t>El valor </a:t>
            </a:r>
            <a:r>
              <a:rPr lang="en-US" sz="1800" b="1" i="1">
                <a:solidFill>
                  <a:srgbClr val="004379"/>
                </a:solidFill>
                <a:latin typeface="Century Gothic"/>
                <a:ea typeface="Century Gothic"/>
                <a:cs typeface="Century Gothic"/>
                <a:sym typeface="Century Gothic"/>
              </a:rPr>
              <a:t>tf-idf</a:t>
            </a:r>
            <a:r>
              <a:rPr lang="en-US" sz="1800">
                <a:solidFill>
                  <a:srgbClr val="004379"/>
                </a:solidFill>
                <a:latin typeface="Century Gothic"/>
                <a:ea typeface="Century Gothic"/>
                <a:cs typeface="Century Gothic"/>
                <a:sym typeface="Century Gothic"/>
              </a:rPr>
              <a:t> aumenta de manera proporcional al número de veces que una palabra aparece en el documento, pero es compensada por la frecuencia de la palabra en el corpus, lo que permite reflejar el hecho de que algunas palabras son generalmente más comunes que otras:</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None/>
            </a:pPr>
            <a:endParaRPr sz="700">
              <a:solidFill>
                <a:srgbClr val="004379"/>
              </a:solidFill>
              <a:latin typeface="Century Gothic"/>
              <a:ea typeface="Century Gothic"/>
              <a:cs typeface="Century Gothic"/>
              <a:sym typeface="Century Gothic"/>
            </a:endParaRPr>
          </a:p>
          <a:p>
            <a:pPr marL="0" marR="0" lvl="0" indent="457200" algn="just" rtl="0">
              <a:lnSpc>
                <a:spcPct val="90000"/>
              </a:lnSpc>
              <a:spcBef>
                <a:spcPts val="1000"/>
              </a:spcBef>
              <a:spcAft>
                <a:spcPts val="0"/>
              </a:spcAft>
              <a:buNone/>
            </a:pPr>
            <a:r>
              <a:rPr lang="en-US" sz="1800" b="1" i="1">
                <a:solidFill>
                  <a:srgbClr val="004379"/>
                </a:solidFill>
                <a:latin typeface="Century Gothic"/>
                <a:ea typeface="Century Gothic"/>
                <a:cs typeface="Century Gothic"/>
                <a:sym typeface="Century Gothic"/>
              </a:rPr>
              <a:t>Term frequency:</a:t>
            </a:r>
            <a:r>
              <a:rPr lang="en-US" sz="1800" b="1">
                <a:solidFill>
                  <a:srgbClr val="004379"/>
                </a:solidFill>
                <a:latin typeface="Century Gothic"/>
                <a:ea typeface="Century Gothic"/>
                <a:cs typeface="Century Gothic"/>
                <a:sym typeface="Century Gothic"/>
              </a:rPr>
              <a:t> </a:t>
            </a:r>
            <a:r>
              <a:rPr lang="en-US" sz="1800">
                <a:solidFill>
                  <a:srgbClr val="004379"/>
                </a:solidFill>
                <a:latin typeface="Century Gothic"/>
                <a:ea typeface="Century Gothic"/>
                <a:cs typeface="Century Gothic"/>
                <a:sym typeface="Century Gothic"/>
              </a:rPr>
              <a:t>Cuántas veces aparece un término </a:t>
            </a:r>
            <a:r>
              <a:rPr lang="en-US" sz="1800" i="1">
                <a:solidFill>
                  <a:srgbClr val="004379"/>
                </a:solidFill>
                <a:latin typeface="Century Gothic"/>
                <a:ea typeface="Century Gothic"/>
                <a:cs typeface="Century Gothic"/>
                <a:sym typeface="Century Gothic"/>
              </a:rPr>
              <a:t>t</a:t>
            </a:r>
            <a:r>
              <a:rPr lang="en-US" sz="1800">
                <a:solidFill>
                  <a:srgbClr val="004379"/>
                </a:solidFill>
                <a:latin typeface="Century Gothic"/>
                <a:ea typeface="Century Gothic"/>
                <a:cs typeface="Century Gothic"/>
                <a:sym typeface="Century Gothic"/>
              </a:rPr>
              <a:t> en un documento </a:t>
            </a:r>
            <a:r>
              <a:rPr lang="en-US" sz="1800" i="1">
                <a:solidFill>
                  <a:srgbClr val="004379"/>
                </a:solidFill>
                <a:latin typeface="Century Gothic"/>
                <a:ea typeface="Century Gothic"/>
                <a:cs typeface="Century Gothic"/>
                <a:sym typeface="Century Gothic"/>
              </a:rPr>
              <a:t>d</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None/>
            </a:pPr>
            <a:endParaRPr sz="1600">
              <a:solidFill>
                <a:srgbClr val="004379"/>
              </a:solidFill>
              <a:latin typeface="Century Gothic"/>
              <a:ea typeface="Century Gothic"/>
              <a:cs typeface="Century Gothic"/>
              <a:sym typeface="Century Gothic"/>
            </a:endParaRPr>
          </a:p>
        </p:txBody>
      </p:sp>
      <p:pic>
        <p:nvPicPr>
          <p:cNvPr id="308" name="Shape 308"/>
          <p:cNvPicPr preferRelativeResize="0"/>
          <p:nvPr/>
        </p:nvPicPr>
        <p:blipFill>
          <a:blip r:embed="rId3">
            <a:alphaModFix/>
          </a:blip>
          <a:stretch>
            <a:fillRect/>
          </a:stretch>
        </p:blipFill>
        <p:spPr>
          <a:xfrm>
            <a:off x="2962475" y="5730550"/>
            <a:ext cx="6708531" cy="6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METODOLOGÍA DE TRABAJO</a:t>
            </a:r>
            <a:endParaRPr/>
          </a:p>
        </p:txBody>
      </p:sp>
      <p:sp>
        <p:nvSpPr>
          <p:cNvPr id="315" name="Shape 315"/>
          <p:cNvSpPr txBox="1">
            <a:spLocks noGrp="1"/>
          </p:cNvSpPr>
          <p:nvPr>
            <p:ph type="title"/>
          </p:nvPr>
        </p:nvSpPr>
        <p:spPr>
          <a:xfrm>
            <a:off x="863600" y="901702"/>
            <a:ext cx="118872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Procesamiento del Lenguaje Natural (PLN): Transformation </a:t>
            </a:r>
            <a:endParaRPr sz="1800" b="1" i="0" u="none" strike="noStrike" cap="none">
              <a:solidFill>
                <a:srgbClr val="00457D"/>
              </a:solidFill>
              <a:latin typeface="Arial"/>
              <a:ea typeface="Arial"/>
              <a:cs typeface="Arial"/>
              <a:sym typeface="Arial"/>
            </a:endParaRPr>
          </a:p>
        </p:txBody>
      </p:sp>
      <p:sp>
        <p:nvSpPr>
          <p:cNvPr id="316" name="Shape 316"/>
          <p:cNvSpPr txBox="1"/>
          <p:nvPr/>
        </p:nvSpPr>
        <p:spPr>
          <a:xfrm>
            <a:off x="635000" y="1143000"/>
            <a:ext cx="11887200" cy="16602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b="1" i="1">
                <a:solidFill>
                  <a:srgbClr val="004379"/>
                </a:solidFill>
                <a:latin typeface="Century Gothic"/>
                <a:ea typeface="Century Gothic"/>
                <a:cs typeface="Century Gothic"/>
                <a:sym typeface="Century Gothic"/>
              </a:rPr>
              <a:t>Document frequency:</a:t>
            </a:r>
            <a:r>
              <a:rPr lang="en-US" sz="1800">
                <a:solidFill>
                  <a:srgbClr val="004379"/>
                </a:solidFill>
                <a:latin typeface="Century Gothic"/>
                <a:ea typeface="Century Gothic"/>
                <a:cs typeface="Century Gothic"/>
                <a:sym typeface="Century Gothic"/>
              </a:rPr>
              <a:t> Cuántas veces aparece un término t en un conjunto de documentos o corpus C. El término idf hace referencia a la inversa de esa cantidad.</a:t>
            </a:r>
            <a:endParaRPr sz="19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2060"/>
              </a:buClr>
              <a:buSzPts val="2100"/>
              <a:buFont typeface="Arial"/>
              <a:buNone/>
            </a:pPr>
            <a:endParaRPr sz="19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2060"/>
              </a:buClr>
              <a:buSzPts val="2100"/>
              <a:buFont typeface="Arial"/>
              <a:buNone/>
            </a:pPr>
            <a:endParaRPr sz="19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2060"/>
              </a:buClr>
              <a:buSzPts val="2100"/>
              <a:buFont typeface="Arial"/>
              <a:buNone/>
            </a:pPr>
            <a:endParaRPr sz="2100">
              <a:solidFill>
                <a:srgbClr val="002060"/>
              </a:solidFill>
              <a:latin typeface="Calibri"/>
              <a:ea typeface="Calibri"/>
              <a:cs typeface="Calibri"/>
              <a:sym typeface="Calibri"/>
            </a:endParaRPr>
          </a:p>
        </p:txBody>
      </p:sp>
      <p:pic>
        <p:nvPicPr>
          <p:cNvPr id="317" name="Shape 317"/>
          <p:cNvPicPr preferRelativeResize="0"/>
          <p:nvPr/>
        </p:nvPicPr>
        <p:blipFill>
          <a:blip r:embed="rId3">
            <a:alphaModFix/>
          </a:blip>
          <a:stretch>
            <a:fillRect/>
          </a:stretch>
        </p:blipFill>
        <p:spPr>
          <a:xfrm>
            <a:off x="5556400" y="1888525"/>
            <a:ext cx="6930549" cy="586675"/>
          </a:xfrm>
          <a:prstGeom prst="rect">
            <a:avLst/>
          </a:prstGeom>
          <a:noFill/>
          <a:ln>
            <a:noFill/>
          </a:ln>
        </p:spPr>
      </p:pic>
      <p:sp>
        <p:nvSpPr>
          <p:cNvPr id="318" name="Shape 318"/>
          <p:cNvSpPr txBox="1">
            <a:spLocks noGrp="1"/>
          </p:cNvSpPr>
          <p:nvPr>
            <p:ph type="title"/>
          </p:nvPr>
        </p:nvSpPr>
        <p:spPr>
          <a:xfrm>
            <a:off x="863600" y="2654302"/>
            <a:ext cx="11887200" cy="274200"/>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Procesamiento del Lenguaje Natural (PLN): Text Mining</a:t>
            </a:r>
            <a:endParaRPr sz="1800" b="1" i="0" u="none" strike="noStrike" cap="none">
              <a:solidFill>
                <a:srgbClr val="00457D"/>
              </a:solidFill>
              <a:latin typeface="Arial"/>
              <a:ea typeface="Arial"/>
              <a:cs typeface="Arial"/>
              <a:sym typeface="Arial"/>
            </a:endParaRPr>
          </a:p>
        </p:txBody>
      </p:sp>
      <p:sp>
        <p:nvSpPr>
          <p:cNvPr id="319" name="Shape 319"/>
          <p:cNvSpPr txBox="1"/>
          <p:nvPr/>
        </p:nvSpPr>
        <p:spPr>
          <a:xfrm>
            <a:off x="635000" y="2819400"/>
            <a:ext cx="11887200" cy="7737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a:solidFill>
                  <a:srgbClr val="004379"/>
                </a:solidFill>
                <a:latin typeface="Century Gothic"/>
                <a:ea typeface="Century Gothic"/>
                <a:cs typeface="Century Gothic"/>
                <a:sym typeface="Century Gothic"/>
              </a:rPr>
              <a:t>La herramienta SAS permite tanto la agrupación automática de documentos (clustering) como la categorización automática de los mismos. </a:t>
            </a:r>
            <a:endParaRPr sz="1800">
              <a:solidFill>
                <a:srgbClr val="004379"/>
              </a:solidFill>
              <a:latin typeface="Century Gothic"/>
              <a:ea typeface="Century Gothic"/>
              <a:cs typeface="Century Gothic"/>
              <a:sym typeface="Century Gothic"/>
            </a:endParaRPr>
          </a:p>
        </p:txBody>
      </p:sp>
      <p:sp>
        <p:nvSpPr>
          <p:cNvPr id="320" name="Shape 320"/>
          <p:cNvSpPr txBox="1"/>
          <p:nvPr/>
        </p:nvSpPr>
        <p:spPr>
          <a:xfrm>
            <a:off x="635000" y="3417075"/>
            <a:ext cx="11887200" cy="946500"/>
          </a:xfrm>
          <a:prstGeom prst="rect">
            <a:avLst/>
          </a:prstGeom>
          <a:noFill/>
          <a:ln>
            <a:noFill/>
          </a:ln>
        </p:spPr>
        <p:txBody>
          <a:bodyPr spcFirstLastPara="1" wrap="square" lIns="97500" tIns="97500" rIns="97500" bIns="97500" anchor="t" anchorCtr="0">
            <a:noAutofit/>
          </a:bodyPr>
          <a:lstStyle/>
          <a:p>
            <a:pPr marL="0" marR="0" lvl="0" indent="0" algn="just" rtl="0">
              <a:lnSpc>
                <a:spcPct val="90000"/>
              </a:lnSpc>
              <a:spcBef>
                <a:spcPts val="1000"/>
              </a:spcBef>
              <a:spcAft>
                <a:spcPts val="0"/>
              </a:spcAft>
              <a:buClr>
                <a:srgbClr val="002060"/>
              </a:buClr>
              <a:buSzPts val="2100"/>
              <a:buFont typeface="Arial"/>
              <a:buNone/>
            </a:pPr>
            <a:r>
              <a:rPr lang="en-US" sz="1800">
                <a:solidFill>
                  <a:srgbClr val="004379"/>
                </a:solidFill>
                <a:latin typeface="Century Gothic"/>
                <a:ea typeface="Century Gothic"/>
                <a:cs typeface="Century Gothic"/>
                <a:sym typeface="Century Gothic"/>
              </a:rPr>
              <a:t>Para la clusterización se ha usado la metodología del nodo de Text Topic, que nos permite explorar la colección de documentos y asociar de manera automática términos y documentos de acuerdo tanto con el descubrimiento de términos como con la asociación sobre aquellos ya definidos por el usuario.</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Clr>
                <a:srgbClr val="002060"/>
              </a:buClr>
              <a:buSzPts val="2100"/>
              <a:buFont typeface="Arial"/>
              <a:buNone/>
            </a:pPr>
            <a:r>
              <a:rPr lang="en-US" sz="1800">
                <a:solidFill>
                  <a:srgbClr val="004379"/>
                </a:solidFill>
                <a:latin typeface="Century Gothic"/>
                <a:ea typeface="Century Gothic"/>
                <a:cs typeface="Century Gothic"/>
                <a:sym typeface="Century Gothic"/>
              </a:rPr>
              <a:t>El algoritmo hace una descomposición en valores singulares (SVD), para calcular unas componentes principales de la forma:   COMPONENTE[i]=a</a:t>
            </a:r>
            <a:r>
              <a:rPr lang="en-US" sz="1800" baseline="-25000">
                <a:solidFill>
                  <a:srgbClr val="004379"/>
                </a:solidFill>
                <a:latin typeface="Century Gothic"/>
                <a:ea typeface="Century Gothic"/>
                <a:cs typeface="Century Gothic"/>
                <a:sym typeface="Century Gothic"/>
              </a:rPr>
              <a:t>i1</a:t>
            </a:r>
            <a:r>
              <a:rPr lang="en-US" sz="1800">
                <a:solidFill>
                  <a:srgbClr val="004379"/>
                </a:solidFill>
                <a:latin typeface="Century Gothic"/>
                <a:ea typeface="Century Gothic"/>
                <a:cs typeface="Century Gothic"/>
                <a:sym typeface="Century Gothic"/>
              </a:rPr>
              <a:t>*Palabra</a:t>
            </a:r>
            <a:r>
              <a:rPr lang="en-US" sz="1800" baseline="-25000">
                <a:solidFill>
                  <a:srgbClr val="004379"/>
                </a:solidFill>
                <a:latin typeface="Century Gothic"/>
                <a:ea typeface="Century Gothic"/>
                <a:cs typeface="Century Gothic"/>
                <a:sym typeface="Century Gothic"/>
              </a:rPr>
              <a:t>_1</a:t>
            </a:r>
            <a:r>
              <a:rPr lang="en-US" sz="1800">
                <a:solidFill>
                  <a:srgbClr val="004379"/>
                </a:solidFill>
                <a:latin typeface="Century Gothic"/>
                <a:ea typeface="Century Gothic"/>
                <a:cs typeface="Century Gothic"/>
                <a:sym typeface="Century Gothic"/>
              </a:rPr>
              <a:t>+a</a:t>
            </a:r>
            <a:r>
              <a:rPr lang="en-US" sz="1800" baseline="-25000">
                <a:solidFill>
                  <a:srgbClr val="004379"/>
                </a:solidFill>
                <a:latin typeface="Century Gothic"/>
                <a:ea typeface="Century Gothic"/>
                <a:cs typeface="Century Gothic"/>
                <a:sym typeface="Century Gothic"/>
              </a:rPr>
              <a:t>i2</a:t>
            </a:r>
            <a:r>
              <a:rPr lang="en-US" sz="1800">
                <a:solidFill>
                  <a:srgbClr val="004379"/>
                </a:solidFill>
                <a:latin typeface="Century Gothic"/>
                <a:ea typeface="Century Gothic"/>
                <a:cs typeface="Century Gothic"/>
                <a:sym typeface="Century Gothic"/>
              </a:rPr>
              <a:t>*Palabra</a:t>
            </a:r>
            <a:r>
              <a:rPr lang="en-US" sz="1800" baseline="-25000">
                <a:solidFill>
                  <a:srgbClr val="004379"/>
                </a:solidFill>
                <a:latin typeface="Century Gothic"/>
                <a:ea typeface="Century Gothic"/>
                <a:cs typeface="Century Gothic"/>
                <a:sym typeface="Century Gothic"/>
              </a:rPr>
              <a:t>_2</a:t>
            </a:r>
            <a:r>
              <a:rPr lang="en-US" sz="1800">
                <a:solidFill>
                  <a:srgbClr val="004379"/>
                </a:solidFill>
                <a:latin typeface="Century Gothic"/>
                <a:ea typeface="Century Gothic"/>
                <a:cs typeface="Century Gothic"/>
                <a:sym typeface="Century Gothic"/>
              </a:rPr>
              <a:t>+…+a</a:t>
            </a:r>
            <a:r>
              <a:rPr lang="en-US" sz="1800" baseline="-25000">
                <a:solidFill>
                  <a:srgbClr val="004379"/>
                </a:solidFill>
                <a:latin typeface="Century Gothic"/>
                <a:ea typeface="Century Gothic"/>
                <a:cs typeface="Century Gothic"/>
                <a:sym typeface="Century Gothic"/>
              </a:rPr>
              <a:t>ip</a:t>
            </a:r>
            <a:r>
              <a:rPr lang="en-US" sz="1800">
                <a:solidFill>
                  <a:srgbClr val="004379"/>
                </a:solidFill>
                <a:latin typeface="Century Gothic"/>
                <a:ea typeface="Century Gothic"/>
                <a:cs typeface="Century Gothic"/>
                <a:sym typeface="Century Gothic"/>
              </a:rPr>
              <a:t>*Palabra</a:t>
            </a:r>
            <a:r>
              <a:rPr lang="en-US" sz="1800" baseline="-25000">
                <a:solidFill>
                  <a:srgbClr val="004379"/>
                </a:solidFill>
                <a:latin typeface="Century Gothic"/>
                <a:ea typeface="Century Gothic"/>
                <a:cs typeface="Century Gothic"/>
                <a:sym typeface="Century Gothic"/>
              </a:rPr>
              <a:t>_p</a:t>
            </a:r>
            <a:r>
              <a:rPr lang="en-US" sz="1800">
                <a:solidFill>
                  <a:srgbClr val="004379"/>
                </a:solidFill>
                <a:latin typeface="Century Gothic"/>
                <a:ea typeface="Century Gothic"/>
                <a:cs typeface="Century Gothic"/>
                <a:sym typeface="Century Gothic"/>
              </a:rPr>
              <a:t>.</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Clr>
                <a:srgbClr val="002060"/>
              </a:buClr>
              <a:buSzPts val="2100"/>
              <a:buFont typeface="Arial"/>
              <a:buNone/>
            </a:pPr>
            <a:r>
              <a:rPr lang="en-US" sz="1800">
                <a:solidFill>
                  <a:srgbClr val="004379"/>
                </a:solidFill>
                <a:latin typeface="Century Gothic"/>
                <a:ea typeface="Century Gothic"/>
                <a:cs typeface="Century Gothic"/>
                <a:sym typeface="Century Gothic"/>
              </a:rPr>
              <a:t>Posteriormente hace un análisis factorial con el que busca que las componentes sean interpretables. Tras esto, aquellos a</a:t>
            </a:r>
            <a:r>
              <a:rPr lang="en-US" sz="1800" baseline="-25000">
                <a:solidFill>
                  <a:srgbClr val="004379"/>
                </a:solidFill>
                <a:latin typeface="Century Gothic"/>
                <a:ea typeface="Century Gothic"/>
                <a:cs typeface="Century Gothic"/>
                <a:sym typeface="Century Gothic"/>
              </a:rPr>
              <a:t>ij</a:t>
            </a:r>
            <a:r>
              <a:rPr lang="en-US" sz="1800">
                <a:solidFill>
                  <a:srgbClr val="004379"/>
                </a:solidFill>
                <a:latin typeface="Century Gothic"/>
                <a:ea typeface="Century Gothic"/>
                <a:cs typeface="Century Gothic"/>
                <a:sym typeface="Century Gothic"/>
              </a:rPr>
              <a:t> que pasan un determinado umbral (configurable) reflejan palabras que caracterizan a una componente. A partir de dichas palabras se define el TOPIC. Finalmente, para saber qué documentos van asociados a cada TOPIC (un documento puede ir asociado a varios topics) se utiliza nuevamente la descomposición en valores singulares.</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Clr>
                <a:srgbClr val="002060"/>
              </a:buClr>
              <a:buSzPts val="2100"/>
              <a:buFont typeface="Arial"/>
              <a:buNone/>
            </a:pPr>
            <a:endParaRPr sz="19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2060"/>
              </a:buClr>
              <a:buSzPts val="21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ctrTitle"/>
          </p:nvPr>
        </p:nvSpPr>
        <p:spPr>
          <a:xfrm>
            <a:off x="966821" y="2819400"/>
            <a:ext cx="6019800" cy="10668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PARTE II</a:t>
            </a:r>
            <a:endParaRPr sz="4000" b="1" i="0" u="none" strike="noStrike" cap="none">
              <a:solidFill>
                <a:srgbClr val="00457D"/>
              </a:solidFill>
              <a:latin typeface="Arial"/>
              <a:ea typeface="Arial"/>
              <a:cs typeface="Arial"/>
              <a:sym typeface="Arial"/>
            </a:endParaRPr>
          </a:p>
        </p:txBody>
      </p:sp>
      <p:pic>
        <p:nvPicPr>
          <p:cNvPr id="326" name="Shape 326"/>
          <p:cNvPicPr preferRelativeResize="0"/>
          <p:nvPr/>
        </p:nvPicPr>
        <p:blipFill rotWithShape="1">
          <a:blip r:embed="rId3">
            <a:alphaModFix/>
          </a:blip>
          <a:srcRect/>
          <a:stretch/>
        </p:blipFill>
        <p:spPr>
          <a:xfrm>
            <a:off x="4812320" y="914400"/>
            <a:ext cx="3380160" cy="752649"/>
          </a:xfrm>
          <a:prstGeom prst="rect">
            <a:avLst/>
          </a:prstGeom>
          <a:noFill/>
          <a:ln>
            <a:noFill/>
          </a:ln>
        </p:spPr>
      </p:pic>
      <p:sp>
        <p:nvSpPr>
          <p:cNvPr id="327" name="Shape 327"/>
          <p:cNvSpPr txBox="1">
            <a:spLocks noGrp="1"/>
          </p:cNvSpPr>
          <p:nvPr>
            <p:ph type="subTitle" idx="1"/>
          </p:nvPr>
        </p:nvSpPr>
        <p:spPr>
          <a:xfrm>
            <a:off x="966821" y="3810000"/>
            <a:ext cx="81264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sz="3600"/>
              <a:t>IDENTIFICACIÓN DE TEMAS</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Etapas</a:t>
            </a:r>
            <a:endParaRPr/>
          </a:p>
        </p:txBody>
      </p:sp>
      <p:sp>
        <p:nvSpPr>
          <p:cNvPr id="333" name="Shape 333"/>
          <p:cNvSpPr txBox="1">
            <a:spLocks noGrp="1"/>
          </p:cNvSpPr>
          <p:nvPr>
            <p:ph type="title"/>
          </p:nvPr>
        </p:nvSpPr>
        <p:spPr>
          <a:xfrm>
            <a:off x="863600" y="901702"/>
            <a:ext cx="11811000" cy="274319"/>
          </a:xfrm>
          <a:prstGeom prst="rect">
            <a:avLst/>
          </a:prstGeom>
          <a:noFill/>
          <a:ln>
            <a:noFill/>
          </a:ln>
        </p:spPr>
        <p:txBody>
          <a:bodyPr spcFirstLastPara="1" wrap="square" lIns="97500" tIns="97500" rIns="97500" bIns="97500" anchor="ctr" anchorCtr="0">
            <a:noAutofit/>
          </a:bodyPr>
          <a:lstStyle/>
          <a:p>
            <a:pPr marL="0" lvl="0" indent="0" rtl="0">
              <a:spcBef>
                <a:spcPts val="0"/>
              </a:spcBef>
              <a:spcAft>
                <a:spcPts val="0"/>
              </a:spcAft>
              <a:buClr>
                <a:srgbClr val="00457D"/>
              </a:buClr>
              <a:buSzPts val="3000"/>
              <a:buFont typeface="Arial"/>
              <a:buNone/>
            </a:pPr>
            <a:r>
              <a:rPr lang="en-US"/>
              <a:t>La identificación de Temas se realizó en dos etapas</a:t>
            </a:r>
            <a:endParaRPr/>
          </a:p>
        </p:txBody>
      </p:sp>
      <p:sp>
        <p:nvSpPr>
          <p:cNvPr id="334" name="Shape 334"/>
          <p:cNvSpPr txBox="1"/>
          <p:nvPr/>
        </p:nvSpPr>
        <p:spPr>
          <a:xfrm>
            <a:off x="789950" y="1365100"/>
            <a:ext cx="11811000" cy="4467600"/>
          </a:xfrm>
          <a:prstGeom prst="rect">
            <a:avLst/>
          </a:prstGeom>
          <a:noFill/>
          <a:ln>
            <a:noFill/>
          </a:ln>
        </p:spPr>
        <p:txBody>
          <a:bodyPr spcFirstLastPara="1" wrap="square" lIns="97500" tIns="97500" rIns="97500" bIns="97500" anchor="t" anchorCtr="0">
            <a:noAutofit/>
          </a:bodyPr>
          <a:lstStyle/>
          <a:p>
            <a:pPr marL="457200" marR="0" lvl="0" indent="-342900" algn="just" rtl="0">
              <a:lnSpc>
                <a:spcPct val="90000"/>
              </a:lnSpc>
              <a:spcBef>
                <a:spcPts val="1000"/>
              </a:spcBef>
              <a:spcAft>
                <a:spcPts val="0"/>
              </a:spcAft>
              <a:buClr>
                <a:srgbClr val="004379"/>
              </a:buClr>
              <a:buSzPts val="1800"/>
              <a:buFont typeface="Century Gothic"/>
              <a:buAutoNum type="romanUcPeriod"/>
            </a:pPr>
            <a:r>
              <a:rPr lang="en-US" sz="1800">
                <a:solidFill>
                  <a:srgbClr val="004379"/>
                </a:solidFill>
                <a:latin typeface="Century Gothic"/>
                <a:ea typeface="Century Gothic"/>
                <a:cs typeface="Century Gothic"/>
                <a:sym typeface="Century Gothic"/>
              </a:rPr>
              <a:t>Tras el análisis de los datos, se ha realizado una primera asociación de palabras con tópicos, identificando 15 Tópicos sobre los que se va a pasar a ilustrar un primer análisis sobre los datos de las encuestas. Al realizar el análisis de forma conjunta se ponían en relieve los temas transversales pero dichos temas quedaban muy genéricos con respecto a negocio, por lo que decidió cambiar el enfoque. </a:t>
            </a:r>
            <a:endParaRPr sz="1800">
              <a:solidFill>
                <a:srgbClr val="004379"/>
              </a:solidFill>
              <a:latin typeface="Century Gothic"/>
              <a:ea typeface="Century Gothic"/>
              <a:cs typeface="Century Gothic"/>
              <a:sym typeface="Century Gothic"/>
            </a:endParaRPr>
          </a:p>
          <a:p>
            <a:pPr marL="914400" marR="0" lvl="1" indent="-342900" algn="just" rtl="0">
              <a:lnSpc>
                <a:spcPct val="90000"/>
              </a:lnSpc>
              <a:spcBef>
                <a:spcPts val="0"/>
              </a:spcBef>
              <a:spcAft>
                <a:spcPts val="0"/>
              </a:spcAft>
              <a:buClr>
                <a:srgbClr val="004379"/>
              </a:buClr>
              <a:buSzPts val="1800"/>
              <a:buFont typeface="Century Gothic"/>
              <a:buAutoNum type="alphaUcPeriod"/>
            </a:pPr>
            <a:r>
              <a:rPr lang="en-US" sz="1800">
                <a:solidFill>
                  <a:srgbClr val="004379"/>
                </a:solidFill>
                <a:latin typeface="Century Gothic"/>
                <a:ea typeface="Century Gothic"/>
                <a:cs typeface="Century Gothic"/>
                <a:sym typeface="Century Gothic"/>
              </a:rPr>
              <a:t>Este análisis se muestra como Anexo.</a:t>
            </a:r>
            <a:endParaRPr sz="1800">
              <a:solidFill>
                <a:srgbClr val="004379"/>
              </a:solidFill>
              <a:latin typeface="Century Gothic"/>
              <a:ea typeface="Century Gothic"/>
              <a:cs typeface="Century Gothic"/>
              <a:sym typeface="Century Gothic"/>
            </a:endParaRPr>
          </a:p>
          <a:p>
            <a:pPr marL="0" marR="0" lvl="0" indent="0" algn="just" rtl="0">
              <a:lnSpc>
                <a:spcPct val="90000"/>
              </a:lnSpc>
              <a:spcBef>
                <a:spcPts val="1000"/>
              </a:spcBef>
              <a:spcAft>
                <a:spcPts val="0"/>
              </a:spcAft>
              <a:buClr>
                <a:srgbClr val="002060"/>
              </a:buClr>
              <a:buSzPts val="2100"/>
              <a:buFont typeface="Arial"/>
              <a:buNone/>
            </a:pPr>
            <a:endParaRPr sz="1800">
              <a:solidFill>
                <a:srgbClr val="004379"/>
              </a:solidFill>
              <a:latin typeface="Century Gothic"/>
              <a:ea typeface="Century Gothic"/>
              <a:cs typeface="Century Gothic"/>
              <a:sym typeface="Century Gothic"/>
            </a:endParaRPr>
          </a:p>
          <a:p>
            <a:pPr marL="457200" marR="0" lvl="0" indent="-342900" algn="just" rtl="0">
              <a:lnSpc>
                <a:spcPct val="90000"/>
              </a:lnSpc>
              <a:spcBef>
                <a:spcPts val="1000"/>
              </a:spcBef>
              <a:spcAft>
                <a:spcPts val="0"/>
              </a:spcAft>
              <a:buClr>
                <a:srgbClr val="004379"/>
              </a:buClr>
              <a:buSzPts val="1800"/>
              <a:buFont typeface="Century Gothic"/>
              <a:buAutoNum type="romanUcPeriod"/>
            </a:pPr>
            <a:r>
              <a:rPr lang="en-US" sz="1800">
                <a:solidFill>
                  <a:srgbClr val="004379"/>
                </a:solidFill>
                <a:latin typeface="Century Gothic"/>
                <a:ea typeface="Century Gothic"/>
                <a:cs typeface="Century Gothic"/>
                <a:sym typeface="Century Gothic"/>
              </a:rPr>
              <a:t>Tras haber analizado Correos los resultados, se ha decidido trabajar sobre los cinco perfiles de cliente por fichero: Clientes con contrato, Clientes sin contrato, Citypaq, Destinatarios y Competencia.</a:t>
            </a:r>
            <a:endParaRPr sz="1800">
              <a:solidFill>
                <a:srgbClr val="004379"/>
              </a:solidFill>
              <a:latin typeface="Century Gothic"/>
              <a:ea typeface="Century Gothic"/>
              <a:cs typeface="Century Gothic"/>
              <a:sym typeface="Century Gothic"/>
            </a:endParaRPr>
          </a:p>
          <a:p>
            <a:pPr marL="914400" marR="0" lvl="1" indent="-342900" algn="just" rtl="0">
              <a:lnSpc>
                <a:spcPct val="90000"/>
              </a:lnSpc>
              <a:spcBef>
                <a:spcPts val="0"/>
              </a:spcBef>
              <a:spcAft>
                <a:spcPts val="0"/>
              </a:spcAft>
              <a:buClr>
                <a:srgbClr val="004379"/>
              </a:buClr>
              <a:buSzPts val="1800"/>
              <a:buFont typeface="Century Gothic"/>
              <a:buAutoNum type="alphaUcPeriod"/>
            </a:pPr>
            <a:r>
              <a:rPr lang="en-US" sz="1800">
                <a:solidFill>
                  <a:srgbClr val="004379"/>
                </a:solidFill>
                <a:latin typeface="Century Gothic"/>
                <a:ea typeface="Century Gothic"/>
                <a:cs typeface="Century Gothic"/>
                <a:sym typeface="Century Gothic"/>
              </a:rPr>
              <a:t>Se realiza la presentación del análisis para Tópicos por perfil de cliente: Clientes con contrato, Clientes sin contrato, Citypaq, Destinatarios </a:t>
            </a:r>
            <a:endParaRPr sz="1800">
              <a:solidFill>
                <a:srgbClr val="004379"/>
              </a:solidFill>
              <a:latin typeface="Century Gothic"/>
              <a:ea typeface="Century Gothic"/>
              <a:cs typeface="Century Gothic"/>
              <a:sym typeface="Century Gothic"/>
            </a:endParaRPr>
          </a:p>
          <a:p>
            <a:pPr marL="914400" marR="0" lvl="1" indent="-342900" algn="just" rtl="0">
              <a:lnSpc>
                <a:spcPct val="90000"/>
              </a:lnSpc>
              <a:spcBef>
                <a:spcPts val="0"/>
              </a:spcBef>
              <a:spcAft>
                <a:spcPts val="0"/>
              </a:spcAft>
              <a:buClr>
                <a:srgbClr val="004379"/>
              </a:buClr>
              <a:buSzPts val="1800"/>
              <a:buFont typeface="Century Gothic"/>
              <a:buAutoNum type="alphaUcPeriod"/>
            </a:pPr>
            <a:r>
              <a:rPr lang="en-US" sz="1800">
                <a:solidFill>
                  <a:srgbClr val="004379"/>
                </a:solidFill>
                <a:latin typeface="Century Gothic"/>
                <a:ea typeface="Century Gothic"/>
                <a:cs typeface="Century Gothic"/>
                <a:sym typeface="Century Gothic"/>
              </a:rPr>
              <a:t>Se muestran aparte los resultados sobre el fichero de Competencia, debido a la calidad de los documentos que incluye ya que muchos de ellos se quedan sin clasificar en los topics realizados.</a:t>
            </a:r>
            <a:endParaRPr sz="1800">
              <a:solidFill>
                <a:srgbClr val="004379"/>
              </a:solidFill>
              <a:latin typeface="Century Gothic"/>
              <a:ea typeface="Century Gothic"/>
              <a:cs typeface="Century Gothic"/>
              <a:sym typeface="Century Gothic"/>
            </a:endParaRPr>
          </a:p>
          <a:p>
            <a:pPr marL="457200" marR="0" lvl="0" indent="0" algn="just" rtl="0">
              <a:lnSpc>
                <a:spcPct val="90000"/>
              </a:lnSpc>
              <a:spcBef>
                <a:spcPts val="1000"/>
              </a:spcBef>
              <a:spcAft>
                <a:spcPts val="0"/>
              </a:spcAft>
              <a:buNone/>
            </a:pPr>
            <a:endParaRPr sz="1800">
              <a:solidFill>
                <a:srgbClr val="004379"/>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440125" y="2644175"/>
            <a:ext cx="796077" cy="677525"/>
          </a:xfrm>
          <a:prstGeom prst="flowChartPunchedCard">
            <a:avLst/>
          </a:prstGeom>
          <a:solidFill>
            <a:srgbClr val="9D9FA0"/>
          </a:solidFill>
          <a:ln w="9525" cap="flat" cmpd="sng">
            <a:solidFill>
              <a:srgbClr val="9D9FA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41" name="Shape 341"/>
          <p:cNvSpPr/>
          <p:nvPr/>
        </p:nvSpPr>
        <p:spPr>
          <a:xfrm>
            <a:off x="4431560" y="2644175"/>
            <a:ext cx="796077" cy="677525"/>
          </a:xfrm>
          <a:prstGeom prst="flowChartPunchedCard">
            <a:avLst/>
          </a:prstGeom>
          <a:solidFill>
            <a:srgbClr val="9D9FA0"/>
          </a:solidFill>
          <a:ln w="9525" cap="flat" cmpd="sng">
            <a:solidFill>
              <a:srgbClr val="9D9FA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42" name="Shape 342"/>
          <p:cNvSpPr/>
          <p:nvPr/>
        </p:nvSpPr>
        <p:spPr>
          <a:xfrm>
            <a:off x="8757900" y="2644175"/>
            <a:ext cx="796077" cy="677525"/>
          </a:xfrm>
          <a:prstGeom prst="flowChartPunchedCard">
            <a:avLst/>
          </a:prstGeom>
          <a:solidFill>
            <a:srgbClr val="9D9FA0"/>
          </a:solidFill>
          <a:ln w="9525" cap="flat" cmpd="sng">
            <a:solidFill>
              <a:srgbClr val="9D9FA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43" name="Shape 343"/>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
        <p:nvSpPr>
          <p:cNvPr id="344" name="Shape 344"/>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a:t>Metodología</a:t>
            </a:r>
            <a:r>
              <a:rPr lang="en-US" sz="2400"/>
              <a:t> (1/2)</a:t>
            </a:r>
            <a:endParaRPr sz="2400"/>
          </a:p>
        </p:txBody>
      </p:sp>
      <p:sp>
        <p:nvSpPr>
          <p:cNvPr id="345" name="Shape 345"/>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Procesamiento del Lenguaje Natural</a:t>
            </a:r>
            <a:endParaRPr/>
          </a:p>
        </p:txBody>
      </p:sp>
      <p:sp>
        <p:nvSpPr>
          <p:cNvPr id="346" name="Shape 346"/>
          <p:cNvSpPr txBox="1"/>
          <p:nvPr/>
        </p:nvSpPr>
        <p:spPr>
          <a:xfrm>
            <a:off x="440125" y="3477975"/>
            <a:ext cx="3777300" cy="846300"/>
          </a:xfrm>
          <a:prstGeom prst="rect">
            <a:avLst/>
          </a:prstGeom>
          <a:noFill/>
          <a:ln>
            <a:noFill/>
          </a:ln>
        </p:spPr>
        <p:txBody>
          <a:bodyPr spcFirstLastPara="1" wrap="square" lIns="0" tIns="0" rIns="0" bIns="0" anchor="t" anchorCtr="0">
            <a:noAutofit/>
          </a:bodyPr>
          <a:lstStyle/>
          <a:p>
            <a:pPr marL="457200" marR="0" lvl="0" indent="-317500" algn="l" rtl="0">
              <a:lnSpc>
                <a:spcPct val="100000"/>
              </a:lnSpc>
              <a:spcBef>
                <a:spcPts val="0"/>
              </a:spcBef>
              <a:spcAft>
                <a:spcPts val="0"/>
              </a:spcAft>
              <a:buClr>
                <a:srgbClr val="7F7F7F"/>
              </a:buClr>
              <a:buSzPts val="1400"/>
              <a:buFont typeface="Century Gothic"/>
              <a:buChar char="●"/>
            </a:pPr>
            <a:r>
              <a:rPr lang="en-US">
                <a:solidFill>
                  <a:srgbClr val="7F7F7F"/>
                </a:solidFill>
                <a:latin typeface="Century Gothic"/>
                <a:ea typeface="Century Gothic"/>
                <a:cs typeface="Century Gothic"/>
                <a:sym typeface="Century Gothic"/>
              </a:rPr>
              <a:t>Eliminar:  “-”, “ ‘ “, “1º”, “2º”, etc</a:t>
            </a:r>
            <a:endParaRPr>
              <a:solidFill>
                <a:srgbClr val="7F7F7F"/>
              </a:solidFill>
              <a:latin typeface="Century Gothic"/>
              <a:ea typeface="Century Gothic"/>
              <a:cs typeface="Century Gothic"/>
              <a:sym typeface="Century Gothic"/>
            </a:endParaRPr>
          </a:p>
        </p:txBody>
      </p:sp>
      <p:sp>
        <p:nvSpPr>
          <p:cNvPr id="347" name="Shape 347"/>
          <p:cNvSpPr txBox="1"/>
          <p:nvPr/>
        </p:nvSpPr>
        <p:spPr>
          <a:xfrm>
            <a:off x="1264133" y="2644175"/>
            <a:ext cx="2894700" cy="677700"/>
          </a:xfrm>
          <a:prstGeom prst="rect">
            <a:avLst/>
          </a:prstGeom>
          <a:noFill/>
          <a:ln w="9525" cap="flat" cmpd="sng">
            <a:solidFill>
              <a:srgbClr val="A5A5A5"/>
            </a:solidFill>
            <a:prstDash val="solid"/>
            <a:round/>
            <a:headEnd type="none" w="med" len="med"/>
            <a:tailEnd type="none" w="med" len="med"/>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rgbClr val="004379"/>
                </a:solidFill>
                <a:latin typeface="Century Gothic"/>
                <a:ea typeface="Century Gothic"/>
                <a:cs typeface="Century Gothic"/>
                <a:sym typeface="Century Gothic"/>
              </a:rPr>
              <a:t>Caracteres Especiales</a:t>
            </a:r>
            <a:endParaRPr sz="1800" b="1">
              <a:solidFill>
                <a:srgbClr val="004379"/>
              </a:solidFill>
              <a:latin typeface="Century Gothic"/>
              <a:ea typeface="Century Gothic"/>
              <a:cs typeface="Century Gothic"/>
              <a:sym typeface="Century Gothic"/>
            </a:endParaRPr>
          </a:p>
        </p:txBody>
      </p:sp>
      <p:sp>
        <p:nvSpPr>
          <p:cNvPr id="348" name="Shape 348"/>
          <p:cNvSpPr txBox="1"/>
          <p:nvPr/>
        </p:nvSpPr>
        <p:spPr>
          <a:xfrm>
            <a:off x="4664539" y="2816620"/>
            <a:ext cx="399300" cy="332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rgbClr val="FFFFFF"/>
                </a:solidFill>
                <a:latin typeface="Avenir"/>
                <a:ea typeface="Avenir"/>
                <a:cs typeface="Avenir"/>
                <a:sym typeface="Avenir"/>
              </a:rPr>
              <a:t>02</a:t>
            </a:r>
            <a:endParaRPr/>
          </a:p>
        </p:txBody>
      </p:sp>
      <p:sp>
        <p:nvSpPr>
          <p:cNvPr id="349" name="Shape 349"/>
          <p:cNvSpPr txBox="1"/>
          <p:nvPr/>
        </p:nvSpPr>
        <p:spPr>
          <a:xfrm>
            <a:off x="5254250" y="2644175"/>
            <a:ext cx="2894700" cy="677700"/>
          </a:xfrm>
          <a:prstGeom prst="rect">
            <a:avLst/>
          </a:prstGeom>
          <a:noFill/>
          <a:ln w="9525" cap="flat" cmpd="sng">
            <a:solidFill>
              <a:srgbClr val="A5A5A5"/>
            </a:solidFill>
            <a:prstDash val="solid"/>
            <a:round/>
            <a:headEnd type="none" w="med" len="med"/>
            <a:tailEnd type="none" w="med" len="med"/>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800" b="1">
                <a:solidFill>
                  <a:srgbClr val="004379"/>
                </a:solidFill>
                <a:latin typeface="Century Gothic"/>
                <a:ea typeface="Century Gothic"/>
                <a:cs typeface="Century Gothic"/>
                <a:sym typeface="Century Gothic"/>
              </a:rPr>
              <a:t>Normalización</a:t>
            </a:r>
            <a:endParaRPr sz="1800" b="1">
              <a:solidFill>
                <a:srgbClr val="004379"/>
              </a:solidFill>
              <a:latin typeface="Century Gothic"/>
              <a:ea typeface="Century Gothic"/>
              <a:cs typeface="Century Gothic"/>
              <a:sym typeface="Century Gothic"/>
            </a:endParaRPr>
          </a:p>
        </p:txBody>
      </p:sp>
      <p:sp>
        <p:nvSpPr>
          <p:cNvPr id="350" name="Shape 350"/>
          <p:cNvSpPr txBox="1"/>
          <p:nvPr/>
        </p:nvSpPr>
        <p:spPr>
          <a:xfrm>
            <a:off x="9000560" y="2816620"/>
            <a:ext cx="399300" cy="332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rgbClr val="FFFFFF"/>
                </a:solidFill>
                <a:latin typeface="Avenir"/>
                <a:ea typeface="Avenir"/>
                <a:cs typeface="Avenir"/>
                <a:sym typeface="Avenir"/>
              </a:rPr>
              <a:t>03</a:t>
            </a:r>
            <a:endParaRPr/>
          </a:p>
        </p:txBody>
      </p:sp>
      <p:sp>
        <p:nvSpPr>
          <p:cNvPr id="351" name="Shape 351"/>
          <p:cNvSpPr txBox="1"/>
          <p:nvPr/>
        </p:nvSpPr>
        <p:spPr>
          <a:xfrm>
            <a:off x="8698800" y="3477975"/>
            <a:ext cx="3975900" cy="846300"/>
          </a:xfrm>
          <a:prstGeom prst="rect">
            <a:avLst/>
          </a:prstGeom>
          <a:noFill/>
          <a:ln>
            <a:noFill/>
          </a:ln>
        </p:spPr>
        <p:txBody>
          <a:bodyPr spcFirstLastPara="1" wrap="square" lIns="0" tIns="0" rIns="0" bIns="0" anchor="t" anchorCtr="0">
            <a:noAutofit/>
          </a:bodyPr>
          <a:lstStyle/>
          <a:p>
            <a:pPr marL="457200" marR="0" lvl="0" indent="-317500" algn="l" rtl="0">
              <a:spcBef>
                <a:spcPts val="0"/>
              </a:spcBef>
              <a:spcAft>
                <a:spcPts val="0"/>
              </a:spcAft>
              <a:buClr>
                <a:srgbClr val="7F7F7F"/>
              </a:buClr>
              <a:buSzPts val="1400"/>
              <a:buFont typeface="Century Gothic"/>
              <a:buChar char="●"/>
            </a:pPr>
            <a:r>
              <a:rPr lang="en-US">
                <a:solidFill>
                  <a:srgbClr val="7F7F7F"/>
                </a:solidFill>
                <a:latin typeface="Century Gothic"/>
                <a:ea typeface="Century Gothic"/>
                <a:cs typeface="Century Gothic"/>
                <a:sym typeface="Century Gothic"/>
              </a:rPr>
              <a:t>“BUEN GESTOR”</a:t>
            </a:r>
            <a:endParaRPr>
              <a:latin typeface="Century Gothic"/>
              <a:ea typeface="Century Gothic"/>
              <a:cs typeface="Century Gothic"/>
              <a:sym typeface="Century Gothic"/>
            </a:endParaRPr>
          </a:p>
        </p:txBody>
      </p:sp>
      <p:sp>
        <p:nvSpPr>
          <p:cNvPr id="352" name="Shape 352"/>
          <p:cNvSpPr/>
          <p:nvPr/>
        </p:nvSpPr>
        <p:spPr>
          <a:xfrm>
            <a:off x="1997975" y="1543050"/>
            <a:ext cx="10676700" cy="878400"/>
          </a:xfrm>
          <a:prstGeom prst="rect">
            <a:avLst/>
          </a:prstGeom>
          <a:noFill/>
          <a:ln w="28575" cap="flat" cmpd="sng">
            <a:solidFill>
              <a:srgbClr val="9D9FA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ADEA"/>
              </a:solidFill>
              <a:latin typeface="Times New Roman"/>
              <a:ea typeface="Times New Roman"/>
              <a:cs typeface="Times New Roman"/>
              <a:sym typeface="Times New Roman"/>
            </a:endParaRPr>
          </a:p>
        </p:txBody>
      </p:sp>
      <p:sp>
        <p:nvSpPr>
          <p:cNvPr id="353" name="Shape 353"/>
          <p:cNvSpPr/>
          <p:nvPr/>
        </p:nvSpPr>
        <p:spPr>
          <a:xfrm>
            <a:off x="1837550" y="1771650"/>
            <a:ext cx="11167200" cy="457200"/>
          </a:xfrm>
          <a:prstGeom prst="rect">
            <a:avLst/>
          </a:prstGeom>
          <a:solidFill>
            <a:srgbClr val="FFFFFF"/>
          </a:solidFill>
          <a:ln w="28575" cap="flat" cmpd="sng">
            <a:solidFill>
              <a:srgbClr val="FFFFFF"/>
            </a:solidFill>
            <a:prstDash val="solid"/>
            <a:round/>
            <a:headEnd type="none" w="med" len="med"/>
            <a:tailEnd type="none" w="med" len="med"/>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4" name="Shape 354"/>
          <p:cNvSpPr txBox="1"/>
          <p:nvPr/>
        </p:nvSpPr>
        <p:spPr>
          <a:xfrm>
            <a:off x="2331904" y="1594449"/>
            <a:ext cx="10066200" cy="77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a:solidFill>
                  <a:srgbClr val="808080"/>
                </a:solidFill>
                <a:latin typeface="Century Gothic"/>
                <a:ea typeface="Century Gothic"/>
                <a:cs typeface="Century Gothic"/>
                <a:sym typeface="Century Gothic"/>
              </a:rPr>
              <a:t>Hacer posible la comprensión y el procesamiento de información expresada en lenguaje humano para análisis de sentimientos e identificación de tópicos.</a:t>
            </a:r>
            <a:endParaRPr/>
          </a:p>
        </p:txBody>
      </p:sp>
      <p:grpSp>
        <p:nvGrpSpPr>
          <p:cNvPr id="355" name="Shape 355"/>
          <p:cNvGrpSpPr/>
          <p:nvPr/>
        </p:nvGrpSpPr>
        <p:grpSpPr>
          <a:xfrm>
            <a:off x="457440" y="1234653"/>
            <a:ext cx="1388083" cy="1257561"/>
            <a:chOff x="5246700" y="1496934"/>
            <a:chExt cx="860400" cy="860400"/>
          </a:xfrm>
        </p:grpSpPr>
        <p:sp>
          <p:nvSpPr>
            <p:cNvPr id="356" name="Shape 356"/>
            <p:cNvSpPr/>
            <p:nvPr/>
          </p:nvSpPr>
          <p:spPr>
            <a:xfrm>
              <a:off x="5246700" y="1496934"/>
              <a:ext cx="860400" cy="860400"/>
            </a:xfrm>
            <a:prstGeom prst="roundRect">
              <a:avLst>
                <a:gd name="adj" fmla="val 16667"/>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57" name="Shape 357"/>
            <p:cNvPicPr preferRelativeResize="0"/>
            <p:nvPr/>
          </p:nvPicPr>
          <p:blipFill>
            <a:blip r:embed="rId3">
              <a:alphaModFix/>
            </a:blip>
            <a:stretch>
              <a:fillRect/>
            </a:stretch>
          </p:blipFill>
          <p:spPr>
            <a:xfrm>
              <a:off x="5355750" y="1605984"/>
              <a:ext cx="642300" cy="642300"/>
            </a:xfrm>
            <a:prstGeom prst="rect">
              <a:avLst/>
            </a:prstGeom>
            <a:noFill/>
            <a:ln>
              <a:noFill/>
            </a:ln>
          </p:spPr>
        </p:pic>
      </p:grpSp>
      <p:pic>
        <p:nvPicPr>
          <p:cNvPr id="358" name="Shape 358"/>
          <p:cNvPicPr preferRelativeResize="0"/>
          <p:nvPr/>
        </p:nvPicPr>
        <p:blipFill rotWithShape="1">
          <a:blip r:embed="rId4">
            <a:alphaModFix/>
          </a:blip>
          <a:srcRect/>
          <a:stretch/>
        </p:blipFill>
        <p:spPr>
          <a:xfrm>
            <a:off x="381000" y="4332534"/>
            <a:ext cx="2863075" cy="2139116"/>
          </a:xfrm>
          <a:prstGeom prst="rect">
            <a:avLst/>
          </a:prstGeom>
          <a:noFill/>
          <a:ln>
            <a:noFill/>
          </a:ln>
        </p:spPr>
      </p:pic>
      <p:sp>
        <p:nvSpPr>
          <p:cNvPr id="359" name="Shape 359"/>
          <p:cNvSpPr/>
          <p:nvPr/>
        </p:nvSpPr>
        <p:spPr>
          <a:xfrm>
            <a:off x="4387928" y="3477975"/>
            <a:ext cx="4278900" cy="2769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7F7F7F"/>
              </a:buClr>
              <a:buSzPts val="1400"/>
              <a:buFont typeface="Century Gothic"/>
              <a:buChar char="●"/>
            </a:pPr>
            <a:r>
              <a:rPr lang="en-US" b="1">
                <a:solidFill>
                  <a:srgbClr val="7F7F7F"/>
                </a:solidFill>
                <a:latin typeface="Century Gothic"/>
                <a:ea typeface="Century Gothic"/>
                <a:cs typeface="Century Gothic"/>
                <a:sym typeface="Century Gothic"/>
              </a:rPr>
              <a:t>FLATA </a:t>
            </a:r>
            <a:r>
              <a:rPr lang="en-US">
                <a:solidFill>
                  <a:srgbClr val="7F7F7F"/>
                </a:solidFill>
                <a:latin typeface="Century Gothic"/>
                <a:ea typeface="Century Gothic"/>
                <a:cs typeface="Century Gothic"/>
                <a:sym typeface="Century Gothic"/>
              </a:rPr>
              <a:t>TARIFA MAS COMPETITIVA</a:t>
            </a:r>
            <a:endParaRPr>
              <a:solidFill>
                <a:srgbClr val="7F7F7F"/>
              </a:solidFill>
              <a:latin typeface="Century Gothic"/>
              <a:ea typeface="Century Gothic"/>
              <a:cs typeface="Century Gothic"/>
              <a:sym typeface="Century Gothic"/>
            </a:endParaRPr>
          </a:p>
        </p:txBody>
      </p:sp>
      <p:sp>
        <p:nvSpPr>
          <p:cNvPr id="360" name="Shape 360"/>
          <p:cNvSpPr/>
          <p:nvPr/>
        </p:nvSpPr>
        <p:spPr>
          <a:xfrm>
            <a:off x="4387928" y="3706575"/>
            <a:ext cx="3975900" cy="2769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7F7F7F"/>
              </a:buClr>
              <a:buSzPts val="1400"/>
              <a:buFont typeface="Century Gothic"/>
              <a:buChar char="●"/>
            </a:pPr>
            <a:r>
              <a:rPr lang="en-US">
                <a:solidFill>
                  <a:srgbClr val="7F7F7F"/>
                </a:solidFill>
                <a:latin typeface="Century Gothic"/>
                <a:ea typeface="Century Gothic"/>
                <a:cs typeface="Century Gothic"/>
                <a:sym typeface="Century Gothic"/>
              </a:rPr>
              <a:t> </a:t>
            </a:r>
            <a:r>
              <a:rPr lang="en-US" b="1">
                <a:solidFill>
                  <a:srgbClr val="7F7F7F"/>
                </a:solidFill>
                <a:latin typeface="Century Gothic"/>
                <a:ea typeface="Century Gothic"/>
                <a:cs typeface="Century Gothic"/>
                <a:sym typeface="Century Gothic"/>
              </a:rPr>
              <a:t>FALTAR </a:t>
            </a:r>
            <a:r>
              <a:rPr lang="en-US">
                <a:solidFill>
                  <a:srgbClr val="7F7F7F"/>
                </a:solidFill>
                <a:latin typeface="Century Gothic"/>
                <a:ea typeface="Century Gothic"/>
                <a:cs typeface="Century Gothic"/>
                <a:sym typeface="Century Gothic"/>
              </a:rPr>
              <a:t>TARIFA MAS COMPETITIVO</a:t>
            </a:r>
            <a:endParaRPr>
              <a:solidFill>
                <a:srgbClr val="7F7F7F"/>
              </a:solidFill>
              <a:latin typeface="Century Gothic"/>
              <a:ea typeface="Century Gothic"/>
              <a:cs typeface="Century Gothic"/>
              <a:sym typeface="Century Gothic"/>
            </a:endParaRPr>
          </a:p>
        </p:txBody>
      </p:sp>
      <p:sp>
        <p:nvSpPr>
          <p:cNvPr id="361" name="Shape 361"/>
          <p:cNvSpPr/>
          <p:nvPr/>
        </p:nvSpPr>
        <p:spPr>
          <a:xfrm>
            <a:off x="3251775" y="4495925"/>
            <a:ext cx="9537300" cy="8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4379"/>
                </a:solidFill>
                <a:latin typeface="Century Gothic"/>
                <a:ea typeface="Century Gothic"/>
                <a:cs typeface="Century Gothic"/>
                <a:sym typeface="Century Gothic"/>
              </a:rPr>
              <a:t> … CUANDO SE PRODUCE UNA </a:t>
            </a:r>
            <a:r>
              <a:rPr lang="en-US" sz="1200" b="1">
                <a:solidFill>
                  <a:srgbClr val="004379"/>
                </a:solidFill>
                <a:latin typeface="Century Gothic"/>
                <a:ea typeface="Century Gothic"/>
                <a:cs typeface="Century Gothic"/>
                <a:sym typeface="Century Gothic"/>
              </a:rPr>
              <a:t>INCIDENCA </a:t>
            </a:r>
            <a:r>
              <a:rPr lang="en-US" sz="1200">
                <a:solidFill>
                  <a:srgbClr val="004379"/>
                </a:solidFill>
                <a:latin typeface="Century Gothic"/>
                <a:ea typeface="Century Gothic"/>
                <a:cs typeface="Century Gothic"/>
                <a:sym typeface="Century Gothic"/>
              </a:rPr>
              <a:t>POR ROTURA ETC..LA PRIMERA RESPUESTA DE CORREOS ES 'NO'. CUANDO SE RECLAMA VARIAS OCASIONES, A VECES, TE DAN LA RAZON Y OTRAS NO. EL </a:t>
            </a:r>
            <a:r>
              <a:rPr lang="en-US" sz="1200" b="1">
                <a:solidFill>
                  <a:srgbClr val="004379"/>
                </a:solidFill>
                <a:latin typeface="Century Gothic"/>
                <a:ea typeface="Century Gothic"/>
                <a:cs typeface="Century Gothic"/>
                <a:sym typeface="Century Gothic"/>
              </a:rPr>
              <a:t>TRANTO </a:t>
            </a:r>
            <a:r>
              <a:rPr lang="en-US" sz="1200">
                <a:solidFill>
                  <a:srgbClr val="004379"/>
                </a:solidFill>
                <a:latin typeface="Century Gothic"/>
                <a:ea typeface="Century Gothic"/>
                <a:cs typeface="Century Gothic"/>
                <a:sym typeface="Century Gothic"/>
              </a:rPr>
              <a:t>EN ESTE SENTIDO ES 'INDIGNO’.  …</a:t>
            </a:r>
            <a:endParaRPr sz="1200">
              <a:solidFill>
                <a:srgbClr val="004379"/>
              </a:solidFill>
              <a:latin typeface="Century Gothic"/>
              <a:ea typeface="Century Gothic"/>
              <a:cs typeface="Century Gothic"/>
              <a:sym typeface="Century Gothic"/>
            </a:endParaRPr>
          </a:p>
        </p:txBody>
      </p:sp>
      <p:sp>
        <p:nvSpPr>
          <p:cNvPr id="362" name="Shape 362"/>
          <p:cNvSpPr/>
          <p:nvPr/>
        </p:nvSpPr>
        <p:spPr>
          <a:xfrm>
            <a:off x="3251775" y="5427350"/>
            <a:ext cx="9537300" cy="104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4379"/>
                </a:solidFill>
                <a:latin typeface="Century Gothic"/>
                <a:ea typeface="Century Gothic"/>
                <a:cs typeface="Century Gothic"/>
                <a:sym typeface="Century Gothic"/>
              </a:rPr>
              <a:t>…  CUANDO SE PRODUCIR UN </a:t>
            </a:r>
            <a:r>
              <a:rPr lang="en-US" sz="1200" b="1">
                <a:solidFill>
                  <a:srgbClr val="004379"/>
                </a:solidFill>
                <a:latin typeface="Century Gothic"/>
                <a:ea typeface="Century Gothic"/>
                <a:cs typeface="Century Gothic"/>
                <a:sym typeface="Century Gothic"/>
              </a:rPr>
              <a:t>INCIDENCIA</a:t>
            </a:r>
            <a:r>
              <a:rPr lang="en-US" sz="1200">
                <a:solidFill>
                  <a:srgbClr val="004379"/>
                </a:solidFill>
                <a:latin typeface="Century Gothic"/>
                <a:ea typeface="Century Gothic"/>
                <a:cs typeface="Century Gothic"/>
                <a:sym typeface="Century Gothic"/>
              </a:rPr>
              <a:t> POR ROTURA ETC..LA PRIMERO RESPUESTA DE CORREO SER NO. CUANDO SE RECLAMAR VARIO OCASIONAR, A VEZ, TE DAR EL RAZON Y OTRO NO. EL </a:t>
            </a:r>
            <a:r>
              <a:rPr lang="en-US" sz="1200" b="1">
                <a:solidFill>
                  <a:srgbClr val="004379"/>
                </a:solidFill>
                <a:latin typeface="Century Gothic"/>
                <a:ea typeface="Century Gothic"/>
                <a:cs typeface="Century Gothic"/>
                <a:sym typeface="Century Gothic"/>
              </a:rPr>
              <a:t>TANTO </a:t>
            </a:r>
            <a:r>
              <a:rPr lang="en-US" sz="1200">
                <a:solidFill>
                  <a:srgbClr val="004379"/>
                </a:solidFill>
                <a:latin typeface="Century Gothic"/>
                <a:ea typeface="Century Gothic"/>
                <a:cs typeface="Century Gothic"/>
                <a:sym typeface="Century Gothic"/>
              </a:rPr>
              <a:t>EN ESTE SENTIDO SER INDIGNO …</a:t>
            </a:r>
            <a:endParaRPr sz="1200">
              <a:solidFill>
                <a:srgbClr val="004379"/>
              </a:solidFill>
              <a:latin typeface="Century Gothic"/>
              <a:ea typeface="Century Gothic"/>
              <a:cs typeface="Century Gothic"/>
              <a:sym typeface="Century Gothic"/>
            </a:endParaRPr>
          </a:p>
        </p:txBody>
      </p:sp>
      <p:cxnSp>
        <p:nvCxnSpPr>
          <p:cNvPr id="363" name="Shape 363"/>
          <p:cNvCxnSpPr>
            <a:stCxn id="360" idx="2"/>
            <a:endCxn id="358" idx="0"/>
          </p:cNvCxnSpPr>
          <p:nvPr/>
        </p:nvCxnSpPr>
        <p:spPr>
          <a:xfrm flipH="1">
            <a:off x="1812578" y="3983475"/>
            <a:ext cx="4563300" cy="349200"/>
          </a:xfrm>
          <a:prstGeom prst="straightConnector1">
            <a:avLst/>
          </a:prstGeom>
          <a:noFill/>
          <a:ln w="9525" cap="flat" cmpd="sng">
            <a:solidFill>
              <a:srgbClr val="A5A5A5"/>
            </a:solidFill>
            <a:prstDash val="dash"/>
            <a:round/>
            <a:headEnd type="none" w="lg" len="lg"/>
            <a:tailEnd type="stealth" w="lg" len="lg"/>
          </a:ln>
        </p:spPr>
      </p:cxnSp>
      <p:sp>
        <p:nvSpPr>
          <p:cNvPr id="364" name="Shape 364"/>
          <p:cNvSpPr txBox="1"/>
          <p:nvPr/>
        </p:nvSpPr>
        <p:spPr>
          <a:xfrm>
            <a:off x="735388" y="2816620"/>
            <a:ext cx="399300" cy="332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rgbClr val="FFFFFF"/>
                </a:solidFill>
                <a:latin typeface="Avenir"/>
                <a:ea typeface="Avenir"/>
                <a:cs typeface="Avenir"/>
                <a:sym typeface="Avenir"/>
              </a:rPr>
              <a:t>01</a:t>
            </a:r>
            <a:endParaRPr/>
          </a:p>
        </p:txBody>
      </p:sp>
      <p:sp>
        <p:nvSpPr>
          <p:cNvPr id="365" name="Shape 365"/>
          <p:cNvSpPr txBox="1"/>
          <p:nvPr/>
        </p:nvSpPr>
        <p:spPr>
          <a:xfrm>
            <a:off x="9638500" y="2644175"/>
            <a:ext cx="3036300" cy="677700"/>
          </a:xfrm>
          <a:prstGeom prst="rect">
            <a:avLst/>
          </a:prstGeom>
          <a:noFill/>
          <a:ln w="9525" cap="flat" cmpd="sng">
            <a:solidFill>
              <a:srgbClr val="A5A5A5"/>
            </a:solidFill>
            <a:prstDash val="solid"/>
            <a:round/>
            <a:headEnd type="none" w="med" len="med"/>
            <a:tailEnd type="none" w="med" len="med"/>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r>
              <a:rPr lang="en-US" sz="1800" b="1">
                <a:solidFill>
                  <a:srgbClr val="004379"/>
                </a:solidFill>
                <a:latin typeface="Century Gothic"/>
                <a:ea typeface="Century Gothic"/>
                <a:cs typeface="Century Gothic"/>
                <a:sym typeface="Century Gothic"/>
              </a:rPr>
              <a:t>Identificación de párrafos/frase</a:t>
            </a:r>
            <a:endParaRPr sz="1800" b="1">
              <a:solidFill>
                <a:srgbClr val="004379"/>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2</a:t>
            </a:fld>
            <a:endParaRPr sz="1200" b="0" i="0" u="none" strike="noStrike" cap="none">
              <a:solidFill>
                <a:srgbClr val="888888"/>
              </a:solidFill>
              <a:latin typeface="Arial"/>
              <a:ea typeface="Arial"/>
              <a:cs typeface="Arial"/>
              <a:sym typeface="Arial"/>
            </a:endParaRPr>
          </a:p>
        </p:txBody>
      </p:sp>
      <p:sp>
        <p:nvSpPr>
          <p:cNvPr id="97" name="Shape 97"/>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Índice</a:t>
            </a:r>
            <a:endParaRPr sz="3000" b="1" i="0" u="none" strike="noStrike" cap="none">
              <a:solidFill>
                <a:srgbClr val="00457D"/>
              </a:solidFill>
              <a:latin typeface="Arial"/>
              <a:ea typeface="Arial"/>
              <a:cs typeface="Arial"/>
              <a:sym typeface="Arial"/>
            </a:endParaRPr>
          </a:p>
        </p:txBody>
      </p:sp>
      <p:sp>
        <p:nvSpPr>
          <p:cNvPr id="98" name="Shape 98"/>
          <p:cNvSpPr/>
          <p:nvPr/>
        </p:nvSpPr>
        <p:spPr>
          <a:xfrm>
            <a:off x="2549525" y="2133217"/>
            <a:ext cx="36735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i="0" u="none" strike="noStrike" cap="none">
                <a:solidFill>
                  <a:srgbClr val="00457D"/>
                </a:solidFill>
                <a:latin typeface="Century Gothic"/>
                <a:ea typeface="Century Gothic"/>
                <a:cs typeface="Century Gothic"/>
                <a:sym typeface="Century Gothic"/>
              </a:rPr>
              <a:t> Resume</a:t>
            </a:r>
            <a:r>
              <a:rPr lang="en-US" sz="1800">
                <a:solidFill>
                  <a:srgbClr val="00457D"/>
                </a:solidFill>
                <a:latin typeface="Century Gothic"/>
                <a:ea typeface="Century Gothic"/>
                <a:cs typeface="Century Gothic"/>
                <a:sym typeface="Century Gothic"/>
              </a:rPr>
              <a:t>n Ejecutivo</a:t>
            </a:r>
            <a:endParaRPr>
              <a:latin typeface="Century Gothic"/>
              <a:ea typeface="Century Gothic"/>
              <a:cs typeface="Century Gothic"/>
              <a:sym typeface="Century Gothic"/>
            </a:endParaRPr>
          </a:p>
        </p:txBody>
      </p:sp>
      <p:sp>
        <p:nvSpPr>
          <p:cNvPr id="99" name="Shape 99"/>
          <p:cNvSpPr/>
          <p:nvPr/>
        </p:nvSpPr>
        <p:spPr>
          <a:xfrm>
            <a:off x="1646238" y="1900239"/>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Shape 100"/>
          <p:cNvSpPr/>
          <p:nvPr/>
        </p:nvSpPr>
        <p:spPr>
          <a:xfrm>
            <a:off x="1765300" y="1901033"/>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1</a:t>
            </a:r>
            <a:endParaRPr sz="4000" b="0" i="0" u="none" strike="noStrike" cap="none">
              <a:solidFill>
                <a:srgbClr val="00457D"/>
              </a:solidFill>
              <a:latin typeface="Arial"/>
              <a:ea typeface="Arial"/>
              <a:cs typeface="Arial"/>
              <a:sym typeface="Arial"/>
            </a:endParaRPr>
          </a:p>
        </p:txBody>
      </p:sp>
      <p:sp>
        <p:nvSpPr>
          <p:cNvPr id="101" name="Shape 101"/>
          <p:cNvSpPr/>
          <p:nvPr/>
        </p:nvSpPr>
        <p:spPr>
          <a:xfrm>
            <a:off x="2549525" y="3179219"/>
            <a:ext cx="30384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Parte I: </a:t>
            </a:r>
            <a:endParaRPr sz="1800">
              <a:solidFill>
                <a:srgbClr val="00457D"/>
              </a:solidFill>
              <a:latin typeface="Century Gothic"/>
              <a:ea typeface="Century Gothic"/>
              <a:cs typeface="Century Gothic"/>
              <a:sym typeface="Century Gothic"/>
            </a:endParaRPr>
          </a:p>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El Proyecto</a:t>
            </a:r>
            <a:endParaRPr>
              <a:latin typeface="Century Gothic"/>
              <a:ea typeface="Century Gothic"/>
              <a:cs typeface="Century Gothic"/>
              <a:sym typeface="Century Gothic"/>
            </a:endParaRPr>
          </a:p>
        </p:txBody>
      </p:sp>
      <p:sp>
        <p:nvSpPr>
          <p:cNvPr id="102" name="Shape 102"/>
          <p:cNvSpPr/>
          <p:nvPr/>
        </p:nvSpPr>
        <p:spPr>
          <a:xfrm>
            <a:off x="1646238" y="2946241"/>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Shape 103"/>
          <p:cNvSpPr/>
          <p:nvPr/>
        </p:nvSpPr>
        <p:spPr>
          <a:xfrm>
            <a:off x="1765300" y="2947035"/>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2</a:t>
            </a:r>
            <a:endParaRPr sz="4000" b="0" i="0" u="none" strike="noStrike" cap="none">
              <a:solidFill>
                <a:srgbClr val="00457D"/>
              </a:solidFill>
              <a:latin typeface="Arial"/>
              <a:ea typeface="Arial"/>
              <a:cs typeface="Arial"/>
              <a:sym typeface="Arial"/>
            </a:endParaRPr>
          </a:p>
        </p:txBody>
      </p:sp>
      <p:sp>
        <p:nvSpPr>
          <p:cNvPr id="104" name="Shape 104"/>
          <p:cNvSpPr/>
          <p:nvPr/>
        </p:nvSpPr>
        <p:spPr>
          <a:xfrm>
            <a:off x="2549525" y="4247766"/>
            <a:ext cx="30384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Parte II: </a:t>
            </a:r>
            <a:endParaRPr sz="1800">
              <a:solidFill>
                <a:srgbClr val="00457D"/>
              </a:solidFill>
              <a:latin typeface="Century Gothic"/>
              <a:ea typeface="Century Gothic"/>
              <a:cs typeface="Century Gothic"/>
              <a:sym typeface="Century Gothic"/>
            </a:endParaRPr>
          </a:p>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Identificación de temas</a:t>
            </a:r>
            <a:endParaRPr>
              <a:latin typeface="Century Gothic"/>
              <a:ea typeface="Century Gothic"/>
              <a:cs typeface="Century Gothic"/>
              <a:sym typeface="Century Gothic"/>
            </a:endParaRPr>
          </a:p>
        </p:txBody>
      </p:sp>
      <p:sp>
        <p:nvSpPr>
          <p:cNvPr id="105" name="Shape 105"/>
          <p:cNvSpPr/>
          <p:nvPr/>
        </p:nvSpPr>
        <p:spPr>
          <a:xfrm>
            <a:off x="1646238" y="4014788"/>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Shape 106"/>
          <p:cNvSpPr/>
          <p:nvPr/>
        </p:nvSpPr>
        <p:spPr>
          <a:xfrm>
            <a:off x="1765300" y="4015581"/>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3</a:t>
            </a:r>
            <a:endParaRPr sz="4000" b="0" i="0" u="none" strike="noStrike" cap="none">
              <a:solidFill>
                <a:srgbClr val="00457D"/>
              </a:solidFill>
              <a:latin typeface="Arial"/>
              <a:ea typeface="Arial"/>
              <a:cs typeface="Arial"/>
              <a:sym typeface="Arial"/>
            </a:endParaRPr>
          </a:p>
        </p:txBody>
      </p:sp>
      <p:sp>
        <p:nvSpPr>
          <p:cNvPr id="107" name="Shape 107"/>
          <p:cNvSpPr/>
          <p:nvPr/>
        </p:nvSpPr>
        <p:spPr>
          <a:xfrm>
            <a:off x="7513638" y="1900239"/>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Shape 108"/>
          <p:cNvSpPr/>
          <p:nvPr/>
        </p:nvSpPr>
        <p:spPr>
          <a:xfrm>
            <a:off x="7632700" y="1901033"/>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4</a:t>
            </a:r>
            <a:endParaRPr sz="4000" b="0" i="0" u="none" strike="noStrike" cap="none">
              <a:solidFill>
                <a:srgbClr val="00457D"/>
              </a:solidFill>
              <a:latin typeface="Arial"/>
              <a:ea typeface="Arial"/>
              <a:cs typeface="Arial"/>
              <a:sym typeface="Arial"/>
            </a:endParaRPr>
          </a:p>
        </p:txBody>
      </p:sp>
      <p:sp>
        <p:nvSpPr>
          <p:cNvPr id="109" name="Shape 109"/>
          <p:cNvSpPr/>
          <p:nvPr/>
        </p:nvSpPr>
        <p:spPr>
          <a:xfrm>
            <a:off x="7513638" y="2946241"/>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Shape 110"/>
          <p:cNvSpPr/>
          <p:nvPr/>
        </p:nvSpPr>
        <p:spPr>
          <a:xfrm>
            <a:off x="7632700" y="2947035"/>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5</a:t>
            </a:r>
            <a:endParaRPr sz="4000" b="0" i="0" u="none" strike="noStrike" cap="none">
              <a:solidFill>
                <a:srgbClr val="00457D"/>
              </a:solidFill>
              <a:latin typeface="Arial"/>
              <a:ea typeface="Arial"/>
              <a:cs typeface="Arial"/>
              <a:sym typeface="Arial"/>
            </a:endParaRPr>
          </a:p>
        </p:txBody>
      </p:sp>
      <p:sp>
        <p:nvSpPr>
          <p:cNvPr id="111" name="Shape 111"/>
          <p:cNvSpPr/>
          <p:nvPr/>
        </p:nvSpPr>
        <p:spPr>
          <a:xfrm>
            <a:off x="7513638" y="4014788"/>
            <a:ext cx="709500" cy="709500"/>
          </a:xfrm>
          <a:prstGeom prst="ellipse">
            <a:avLst/>
          </a:prstGeom>
          <a:solidFill>
            <a:srgbClr val="FFD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Shape 112"/>
          <p:cNvSpPr/>
          <p:nvPr/>
        </p:nvSpPr>
        <p:spPr>
          <a:xfrm>
            <a:off x="7632700" y="4015581"/>
            <a:ext cx="469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i="0" u="none" strike="noStrike" cap="none">
                <a:solidFill>
                  <a:srgbClr val="00457D"/>
                </a:solidFill>
                <a:latin typeface="Arial"/>
                <a:ea typeface="Arial"/>
                <a:cs typeface="Arial"/>
                <a:sym typeface="Arial"/>
              </a:rPr>
              <a:t>6</a:t>
            </a:r>
            <a:endParaRPr sz="4000" b="0" i="0" u="none" strike="noStrike" cap="none">
              <a:solidFill>
                <a:srgbClr val="00457D"/>
              </a:solidFill>
              <a:latin typeface="Arial"/>
              <a:ea typeface="Arial"/>
              <a:cs typeface="Arial"/>
              <a:sym typeface="Arial"/>
            </a:endParaRPr>
          </a:p>
        </p:txBody>
      </p:sp>
      <p:sp>
        <p:nvSpPr>
          <p:cNvPr id="113" name="Shape 113"/>
          <p:cNvSpPr/>
          <p:nvPr/>
        </p:nvSpPr>
        <p:spPr>
          <a:xfrm>
            <a:off x="8416925" y="2133217"/>
            <a:ext cx="33432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Parte III: </a:t>
            </a:r>
            <a:endParaRPr sz="1800">
              <a:solidFill>
                <a:srgbClr val="00457D"/>
              </a:solidFill>
              <a:latin typeface="Century Gothic"/>
              <a:ea typeface="Century Gothic"/>
              <a:cs typeface="Century Gothic"/>
              <a:sym typeface="Century Gothic"/>
            </a:endParaRPr>
          </a:p>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Análisis de sentimiento</a:t>
            </a:r>
            <a:endParaRPr>
              <a:latin typeface="Century Gothic"/>
              <a:ea typeface="Century Gothic"/>
              <a:cs typeface="Century Gothic"/>
              <a:sym typeface="Century Gothic"/>
            </a:endParaRPr>
          </a:p>
        </p:txBody>
      </p:sp>
      <p:sp>
        <p:nvSpPr>
          <p:cNvPr id="114" name="Shape 114"/>
          <p:cNvSpPr/>
          <p:nvPr/>
        </p:nvSpPr>
        <p:spPr>
          <a:xfrm>
            <a:off x="8416925" y="3179219"/>
            <a:ext cx="32670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Parte IV: </a:t>
            </a:r>
            <a:endParaRPr sz="1800">
              <a:solidFill>
                <a:srgbClr val="00457D"/>
              </a:solidFill>
              <a:latin typeface="Century Gothic"/>
              <a:ea typeface="Century Gothic"/>
              <a:cs typeface="Century Gothic"/>
              <a:sym typeface="Century Gothic"/>
            </a:endParaRPr>
          </a:p>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Consideraciones finales</a:t>
            </a:r>
            <a:endParaRPr>
              <a:latin typeface="Century Gothic"/>
              <a:ea typeface="Century Gothic"/>
              <a:cs typeface="Century Gothic"/>
              <a:sym typeface="Century Gothic"/>
            </a:endParaRPr>
          </a:p>
        </p:txBody>
      </p:sp>
      <p:sp>
        <p:nvSpPr>
          <p:cNvPr id="115" name="Shape 115"/>
          <p:cNvSpPr/>
          <p:nvPr/>
        </p:nvSpPr>
        <p:spPr>
          <a:xfrm>
            <a:off x="8416925" y="4247766"/>
            <a:ext cx="3038400" cy="243600"/>
          </a:xfrm>
          <a:prstGeom prst="rect">
            <a:avLst/>
          </a:prstGeom>
          <a:noFill/>
          <a:ln>
            <a:noFill/>
          </a:ln>
        </p:spPr>
        <p:txBody>
          <a:bodyPr spcFirstLastPara="1" wrap="square" lIns="0" tIns="0" rIns="0" bIns="0" anchor="t" anchorCtr="0">
            <a:noAutofit/>
          </a:bodyPr>
          <a:lstStyle/>
          <a:p>
            <a:pPr marL="0" marR="0" lvl="0" indent="0" algn="l" rtl="0">
              <a:lnSpc>
                <a:spcPct val="105555"/>
              </a:lnSpc>
              <a:spcBef>
                <a:spcPts val="0"/>
              </a:spcBef>
              <a:spcAft>
                <a:spcPts val="0"/>
              </a:spcAft>
              <a:buNone/>
            </a:pPr>
            <a:r>
              <a:rPr lang="en-US" sz="1800">
                <a:solidFill>
                  <a:srgbClr val="00457D"/>
                </a:solidFill>
                <a:latin typeface="Century Gothic"/>
                <a:ea typeface="Century Gothic"/>
                <a:cs typeface="Century Gothic"/>
                <a:sym typeface="Century Gothic"/>
              </a:rPr>
              <a:t>Anexos</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
        <p:nvSpPr>
          <p:cNvPr id="372" name="Shape 37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a:t>Metodología </a:t>
            </a:r>
            <a:r>
              <a:rPr lang="en-US" sz="2400"/>
              <a:t>(2/2)</a:t>
            </a:r>
            <a:endParaRPr/>
          </a:p>
        </p:txBody>
      </p:sp>
      <p:sp>
        <p:nvSpPr>
          <p:cNvPr id="373" name="Shape 373"/>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Además del tratamiento estándar de NLP, fue necesario un análisis exhaustivo “personalizado”</a:t>
            </a:r>
            <a:endParaRPr/>
          </a:p>
        </p:txBody>
      </p:sp>
      <p:sp>
        <p:nvSpPr>
          <p:cNvPr id="374" name="Shape 374"/>
          <p:cNvSpPr txBox="1"/>
          <p:nvPr/>
        </p:nvSpPr>
        <p:spPr>
          <a:xfrm>
            <a:off x="746450" y="1240150"/>
            <a:ext cx="11928300" cy="5474700"/>
          </a:xfrm>
          <a:prstGeom prst="rect">
            <a:avLst/>
          </a:prstGeom>
          <a:noFill/>
          <a:ln>
            <a:noFill/>
          </a:ln>
        </p:spPr>
        <p:txBody>
          <a:bodyPr spcFirstLastPara="1" wrap="square" lIns="91425" tIns="91425" rIns="91425" bIns="91425" anchor="ctr" anchorCtr="0">
            <a:noAutofit/>
          </a:bodyPr>
          <a:lstStyle/>
          <a:p>
            <a:pPr marL="285750" marR="0" lvl="0" indent="-292100" algn="l" rtl="0">
              <a:lnSpc>
                <a:spcPct val="100000"/>
              </a:lnSpc>
              <a:spcBef>
                <a:spcPts val="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El Tratamiento de palabras/frases/tópicos se hace para cada perfil de manera individual.</a:t>
            </a:r>
            <a:endParaRPr sz="1600">
              <a:solidFill>
                <a:srgbClr val="808080"/>
              </a:solidFill>
              <a:latin typeface="Century Gothic"/>
              <a:ea typeface="Century Gothic"/>
              <a:cs typeface="Century Gothic"/>
              <a:sym typeface="Century Gothic"/>
            </a:endParaRPr>
          </a:p>
          <a:p>
            <a:pPr marL="285750" marR="0" lvl="0" indent="-292100" algn="l" rtl="0">
              <a:lnSpc>
                <a:spcPct val="100000"/>
              </a:lnSpc>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Aumento de la </a:t>
            </a:r>
            <a:r>
              <a:rPr lang="en-US" sz="1600" b="1">
                <a:solidFill>
                  <a:srgbClr val="003D7F"/>
                </a:solidFill>
                <a:latin typeface="Century Gothic"/>
                <a:ea typeface="Century Gothic"/>
                <a:cs typeface="Century Gothic"/>
                <a:sym typeface="Century Gothic"/>
              </a:rPr>
              <a:t>lista de palabras/frases sin contenido útil </a:t>
            </a:r>
            <a:r>
              <a:rPr lang="en-US" sz="1600">
                <a:solidFill>
                  <a:srgbClr val="808080"/>
                </a:solidFill>
                <a:latin typeface="Century Gothic"/>
                <a:ea typeface="Century Gothic"/>
                <a:cs typeface="Century Gothic"/>
                <a:sym typeface="Century Gothic"/>
              </a:rPr>
              <a:t>para clasificar los comentarios. Por ejemplo "No uso el servicio“</a:t>
            </a:r>
            <a:endParaRPr sz="1600">
              <a:solidFill>
                <a:srgbClr val="808080"/>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Eliminación de </a:t>
            </a:r>
            <a:r>
              <a:rPr lang="en-US" sz="1600" b="1">
                <a:solidFill>
                  <a:srgbClr val="003D7F"/>
                </a:solidFill>
                <a:latin typeface="Century Gothic"/>
                <a:ea typeface="Century Gothic"/>
                <a:cs typeface="Century Gothic"/>
                <a:sym typeface="Century Gothic"/>
              </a:rPr>
              <a:t>comentarios sin palabras</a:t>
            </a:r>
            <a:r>
              <a:rPr lang="en-US" sz="1600">
                <a:solidFill>
                  <a:srgbClr val="808080"/>
                </a:solidFill>
                <a:latin typeface="Century Gothic"/>
                <a:ea typeface="Century Gothic"/>
                <a:cs typeface="Century Gothic"/>
                <a:sym typeface="Century Gothic"/>
              </a:rPr>
              <a:t> relevantes para la clasificación de los comentarios. El número total de comentarios a clasificar ha disminuido.</a:t>
            </a:r>
            <a:endParaRPr sz="1600">
              <a:solidFill>
                <a:schemeClr val="dk1"/>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Relanzamiento del </a:t>
            </a:r>
            <a:r>
              <a:rPr lang="en-US" sz="1600" b="1">
                <a:solidFill>
                  <a:srgbClr val="003D7F"/>
                </a:solidFill>
                <a:latin typeface="Century Gothic"/>
                <a:ea typeface="Century Gothic"/>
                <a:cs typeface="Century Gothic"/>
                <a:sym typeface="Century Gothic"/>
              </a:rPr>
              <a:t>algoritmo de clasificación</a:t>
            </a:r>
            <a:r>
              <a:rPr lang="en-US" sz="1600">
                <a:solidFill>
                  <a:srgbClr val="808080"/>
                </a:solidFill>
                <a:latin typeface="Century Gothic"/>
                <a:ea typeface="Century Gothic"/>
                <a:cs typeface="Century Gothic"/>
                <a:sym typeface="Century Gothic"/>
              </a:rPr>
              <a:t> para todos los perfiles de usuarios y respetando los tópicos que ya habían sido acordados para Contrato y Destinatarios.</a:t>
            </a:r>
            <a:endParaRPr sz="1600">
              <a:solidFill>
                <a:schemeClr val="dk1"/>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b="1">
                <a:solidFill>
                  <a:srgbClr val="003D7F"/>
                </a:solidFill>
                <a:latin typeface="Century Gothic"/>
                <a:ea typeface="Century Gothic"/>
                <a:cs typeface="Century Gothic"/>
                <a:sym typeface="Century Gothic"/>
              </a:rPr>
              <a:t>Reducción</a:t>
            </a:r>
            <a:r>
              <a:rPr lang="en-US" sz="1600">
                <a:solidFill>
                  <a:srgbClr val="808080"/>
                </a:solidFill>
                <a:latin typeface="Century Gothic"/>
                <a:ea typeface="Century Gothic"/>
                <a:cs typeface="Century Gothic"/>
                <a:sym typeface="Century Gothic"/>
              </a:rPr>
              <a:t> del número de </a:t>
            </a:r>
            <a:r>
              <a:rPr lang="en-US" sz="1600" b="1">
                <a:solidFill>
                  <a:srgbClr val="003D7F"/>
                </a:solidFill>
                <a:latin typeface="Century Gothic"/>
                <a:ea typeface="Century Gothic"/>
                <a:cs typeface="Century Gothic"/>
                <a:sym typeface="Century Gothic"/>
              </a:rPr>
              <a:t>encuestas no clasificadas.</a:t>
            </a:r>
            <a:endParaRPr sz="1600">
              <a:solidFill>
                <a:srgbClr val="808080"/>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Revisión minuciosa de las </a:t>
            </a:r>
            <a:r>
              <a:rPr lang="en-US" sz="1600" b="1">
                <a:solidFill>
                  <a:srgbClr val="003D7F"/>
                </a:solidFill>
                <a:latin typeface="Century Gothic"/>
                <a:ea typeface="Century Gothic"/>
                <a:cs typeface="Century Gothic"/>
                <a:sym typeface="Century Gothic"/>
              </a:rPr>
              <a:t>palabras/frases por tópico</a:t>
            </a:r>
            <a:r>
              <a:rPr lang="en-US" sz="1600">
                <a:solidFill>
                  <a:srgbClr val="808080"/>
                </a:solidFill>
                <a:latin typeface="Century Gothic"/>
                <a:ea typeface="Century Gothic"/>
                <a:cs typeface="Century Gothic"/>
                <a:sym typeface="Century Gothic"/>
              </a:rPr>
              <a:t> creado con el objetivo de resaltar términos con mayor significado dentro de cada tópico. Por ejemplo "Bueno".</a:t>
            </a:r>
            <a:endParaRPr sz="1600">
              <a:solidFill>
                <a:schemeClr val="dk1"/>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Análisis de los </a:t>
            </a:r>
            <a:r>
              <a:rPr lang="en-US" sz="1600" b="1">
                <a:solidFill>
                  <a:srgbClr val="003D7F"/>
                </a:solidFill>
                <a:latin typeface="Century Gothic"/>
                <a:ea typeface="Century Gothic"/>
                <a:cs typeface="Century Gothic"/>
                <a:sym typeface="Century Gothic"/>
              </a:rPr>
              <a:t>temas más comentados dentro de cada tópico</a:t>
            </a:r>
            <a:r>
              <a:rPr lang="en-US" sz="1600">
                <a:solidFill>
                  <a:srgbClr val="808080"/>
                </a:solidFill>
                <a:latin typeface="Century Gothic"/>
                <a:ea typeface="Century Gothic"/>
                <a:cs typeface="Century Gothic"/>
                <a:sym typeface="Century Gothic"/>
              </a:rPr>
              <a:t>. </a:t>
            </a:r>
            <a:endParaRPr sz="1600">
              <a:solidFill>
                <a:srgbClr val="808080"/>
              </a:solidFill>
              <a:latin typeface="Century Gothic"/>
              <a:ea typeface="Century Gothic"/>
              <a:cs typeface="Century Gothic"/>
              <a:sym typeface="Century Gothic"/>
            </a:endParaRPr>
          </a:p>
          <a:p>
            <a:pPr marL="914400" lvl="1" indent="-330200" rtl="0">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Una vez que los textos de los comentarios que se utilizan para la clasificación son de mejor calidad, la propia clasificación es más nítida y las palabras de mayor peso ponen en evidencia los temas que más se mencionan dentro de cada tópico</a:t>
            </a:r>
            <a:endParaRPr sz="1600">
              <a:solidFill>
                <a:schemeClr val="dk1"/>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b="1">
                <a:solidFill>
                  <a:srgbClr val="003D7F"/>
                </a:solidFill>
                <a:latin typeface="Century Gothic"/>
                <a:ea typeface="Century Gothic"/>
                <a:cs typeface="Century Gothic"/>
                <a:sym typeface="Century Gothic"/>
              </a:rPr>
              <a:t>Revisión de los contenidos de Citypaq, </a:t>
            </a:r>
            <a:r>
              <a:rPr lang="en-US" sz="1600">
                <a:solidFill>
                  <a:srgbClr val="808080"/>
                </a:solidFill>
                <a:latin typeface="Century Gothic"/>
                <a:ea typeface="Century Gothic"/>
                <a:cs typeface="Century Gothic"/>
                <a:sym typeface="Century Gothic"/>
              </a:rPr>
              <a:t>analizando parte de su contenido en relación con destinatarios.</a:t>
            </a:r>
            <a:endParaRPr sz="1600">
              <a:solidFill>
                <a:srgbClr val="808080"/>
              </a:solidFill>
              <a:latin typeface="Century Gothic"/>
              <a:ea typeface="Century Gothic"/>
              <a:cs typeface="Century Gothic"/>
              <a:sym typeface="Century Gothic"/>
            </a:endParaRPr>
          </a:p>
          <a:p>
            <a:pPr marL="285750" lvl="0" indent="-292100" rtl="0">
              <a:spcBef>
                <a:spcPts val="1000"/>
              </a:spcBef>
              <a:spcAft>
                <a:spcPts val="0"/>
              </a:spcAft>
              <a:buClr>
                <a:srgbClr val="808080"/>
              </a:buClr>
              <a:buSzPts val="1600"/>
              <a:buFont typeface="Century Gothic"/>
              <a:buChar char="•"/>
            </a:pPr>
            <a:r>
              <a:rPr lang="en-US" sz="1600" b="1">
                <a:solidFill>
                  <a:srgbClr val="003D7F"/>
                </a:solidFill>
                <a:latin typeface="Century Gothic"/>
                <a:ea typeface="Century Gothic"/>
                <a:cs typeface="Century Gothic"/>
                <a:sym typeface="Century Gothic"/>
              </a:rPr>
              <a:t>Visualización de resultados</a:t>
            </a:r>
            <a:r>
              <a:rPr lang="en-US" sz="1600" i="1">
                <a:solidFill>
                  <a:srgbClr val="808080"/>
                </a:solidFill>
                <a:latin typeface="Century Gothic"/>
                <a:ea typeface="Century Gothic"/>
                <a:cs typeface="Century Gothic"/>
                <a:sym typeface="Century Gothic"/>
              </a:rPr>
              <a:t>. </a:t>
            </a:r>
            <a:r>
              <a:rPr lang="en-US" sz="1600">
                <a:solidFill>
                  <a:srgbClr val="808080"/>
                </a:solidFill>
                <a:latin typeface="Century Gothic"/>
                <a:ea typeface="Century Gothic"/>
                <a:cs typeface="Century Gothic"/>
                <a:sym typeface="Century Gothic"/>
              </a:rPr>
              <a:t>Visualización gráfica sobre </a:t>
            </a:r>
            <a:r>
              <a:rPr lang="en-US" sz="1600" i="1">
                <a:solidFill>
                  <a:srgbClr val="808080"/>
                </a:solidFill>
                <a:latin typeface="Century Gothic"/>
                <a:ea typeface="Century Gothic"/>
                <a:cs typeface="Century Gothic"/>
                <a:sym typeface="Century Gothic"/>
              </a:rPr>
              <a:t>las relaciones entre términos de un tópico</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Niveles de Análisis</a:t>
            </a:r>
            <a:endParaRPr/>
          </a:p>
        </p:txBody>
      </p:sp>
      <p:pic>
        <p:nvPicPr>
          <p:cNvPr id="380" name="Shape 380"/>
          <p:cNvPicPr preferRelativeResize="0"/>
          <p:nvPr/>
        </p:nvPicPr>
        <p:blipFill rotWithShape="1">
          <a:blip r:embed="rId3">
            <a:alphaModFix/>
          </a:blip>
          <a:srcRect/>
          <a:stretch/>
        </p:blipFill>
        <p:spPr>
          <a:xfrm>
            <a:off x="3404185" y="1776487"/>
            <a:ext cx="716700" cy="716700"/>
          </a:xfrm>
          <a:prstGeom prst="rect">
            <a:avLst/>
          </a:prstGeom>
          <a:noFill/>
          <a:ln>
            <a:noFill/>
          </a:ln>
        </p:spPr>
      </p:pic>
      <p:sp>
        <p:nvSpPr>
          <p:cNvPr id="381" name="Shape 381"/>
          <p:cNvSpPr txBox="1"/>
          <p:nvPr/>
        </p:nvSpPr>
        <p:spPr>
          <a:xfrm>
            <a:off x="4822276" y="2755560"/>
            <a:ext cx="3737920" cy="34166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9D9FA0"/>
                </a:solidFill>
                <a:latin typeface="Century Gothic"/>
                <a:ea typeface="Century Gothic"/>
                <a:cs typeface="Century Gothic"/>
                <a:sym typeface="Century Gothic"/>
              </a:rPr>
              <a:t>¿Qué asuntos son comentados dentro de cada tema?</a:t>
            </a:r>
            <a:endParaRPr sz="1800">
              <a:solidFill>
                <a:srgbClr val="9D9FA0"/>
              </a:solidFill>
              <a:latin typeface="Century Gothic"/>
              <a:ea typeface="Century Gothic"/>
              <a:cs typeface="Century Gothic"/>
              <a:sym typeface="Century Gothic"/>
            </a:endParaRPr>
          </a:p>
        </p:txBody>
      </p:sp>
      <p:sp>
        <p:nvSpPr>
          <p:cNvPr id="382" name="Shape 382"/>
          <p:cNvSpPr txBox="1"/>
          <p:nvPr/>
        </p:nvSpPr>
        <p:spPr>
          <a:xfrm>
            <a:off x="723387" y="2755560"/>
            <a:ext cx="3737920" cy="2276160"/>
          </a:xfrm>
          <a:prstGeom prst="rect">
            <a:avLst/>
          </a:prstGeom>
          <a:noFill/>
          <a:ln>
            <a:noFill/>
          </a:ln>
        </p:spPr>
        <p:txBody>
          <a:bodyPr spcFirstLastPara="1" wrap="square" lIns="0" tIns="0" rIns="0" bIns="0" anchor="t" anchorCtr="0">
            <a:noAutofit/>
          </a:bodyPr>
          <a:lstStyle/>
          <a:p>
            <a:pPr marL="0" marR="0" lvl="0" indent="0" algn="l" rtl="0">
              <a:spcBef>
                <a:spcPts val="1067"/>
              </a:spcBef>
              <a:spcAft>
                <a:spcPts val="0"/>
              </a:spcAft>
              <a:buNone/>
            </a:pPr>
            <a:r>
              <a:rPr lang="en-US" sz="1800">
                <a:solidFill>
                  <a:srgbClr val="9D9FA0"/>
                </a:solidFill>
                <a:latin typeface="Century Gothic"/>
                <a:ea typeface="Century Gothic"/>
                <a:cs typeface="Century Gothic"/>
                <a:sym typeface="Century Gothic"/>
              </a:rPr>
              <a:t>¿Cuáles son los principales temas que mencionan los Clientes?</a:t>
            </a:r>
            <a:endParaRPr sz="1800">
              <a:solidFill>
                <a:srgbClr val="9D9FA0"/>
              </a:solidFill>
              <a:latin typeface="Century Gothic"/>
              <a:ea typeface="Century Gothic"/>
              <a:cs typeface="Century Gothic"/>
              <a:sym typeface="Century Gothic"/>
            </a:endParaRPr>
          </a:p>
        </p:txBody>
      </p:sp>
      <p:sp>
        <p:nvSpPr>
          <p:cNvPr id="383" name="Shape 383"/>
          <p:cNvSpPr txBox="1"/>
          <p:nvPr/>
        </p:nvSpPr>
        <p:spPr>
          <a:xfrm>
            <a:off x="647183" y="1631450"/>
            <a:ext cx="12507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920" b="1">
                <a:solidFill>
                  <a:srgbClr val="55C9E9"/>
                </a:solidFill>
                <a:latin typeface="Century Gothic"/>
                <a:ea typeface="Century Gothic"/>
                <a:cs typeface="Century Gothic"/>
                <a:sym typeface="Century Gothic"/>
              </a:rPr>
              <a:t>NIVEL 1</a:t>
            </a:r>
            <a:endParaRPr sz="1920" b="1">
              <a:solidFill>
                <a:srgbClr val="55C9E9"/>
              </a:solidFill>
              <a:latin typeface="Century Gothic"/>
              <a:ea typeface="Century Gothic"/>
              <a:cs typeface="Century Gothic"/>
              <a:sym typeface="Century Gothic"/>
            </a:endParaRPr>
          </a:p>
        </p:txBody>
      </p:sp>
      <p:sp>
        <p:nvSpPr>
          <p:cNvPr id="384" name="Shape 384"/>
          <p:cNvSpPr txBox="1"/>
          <p:nvPr/>
        </p:nvSpPr>
        <p:spPr>
          <a:xfrm>
            <a:off x="8864600" y="2755560"/>
            <a:ext cx="3737920" cy="34166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9D9FA0"/>
                </a:solidFill>
                <a:latin typeface="Century Gothic"/>
                <a:ea typeface="Century Gothic"/>
                <a:cs typeface="Century Gothic"/>
                <a:sym typeface="Century Gothic"/>
              </a:rPr>
              <a:t>¿Qué información puedo obtener de los asuntos específicos?</a:t>
            </a:r>
            <a:endParaRPr sz="1800">
              <a:solidFill>
                <a:srgbClr val="9D9FA0"/>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rgbClr val="9D9FA0"/>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rgbClr val="9D9FA0"/>
              </a:solidFill>
              <a:latin typeface="Century Gothic"/>
              <a:ea typeface="Century Gothic"/>
              <a:cs typeface="Century Gothic"/>
              <a:sym typeface="Century Gothic"/>
            </a:endParaRPr>
          </a:p>
        </p:txBody>
      </p:sp>
      <p:sp>
        <p:nvSpPr>
          <p:cNvPr id="385" name="Shape 385"/>
          <p:cNvSpPr txBox="1"/>
          <p:nvPr/>
        </p:nvSpPr>
        <p:spPr>
          <a:xfrm>
            <a:off x="8802749" y="1631450"/>
            <a:ext cx="22614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920" b="1">
                <a:solidFill>
                  <a:srgbClr val="55C9E9"/>
                </a:solidFill>
                <a:latin typeface="Century Gothic"/>
                <a:ea typeface="Century Gothic"/>
                <a:cs typeface="Century Gothic"/>
                <a:sym typeface="Century Gothic"/>
              </a:rPr>
              <a:t>NIVEL 3</a:t>
            </a:r>
            <a:endParaRPr sz="1920">
              <a:solidFill>
                <a:srgbClr val="55C9E9"/>
              </a:solidFill>
              <a:latin typeface="Century Gothic"/>
              <a:ea typeface="Century Gothic"/>
              <a:cs typeface="Century Gothic"/>
              <a:sym typeface="Century Gothic"/>
            </a:endParaRPr>
          </a:p>
        </p:txBody>
      </p:sp>
      <p:pic>
        <p:nvPicPr>
          <p:cNvPr id="386" name="Shape 386"/>
          <p:cNvPicPr preferRelativeResize="0"/>
          <p:nvPr/>
        </p:nvPicPr>
        <p:blipFill rotWithShape="1">
          <a:blip r:embed="rId4">
            <a:alphaModFix/>
          </a:blip>
          <a:srcRect/>
          <a:stretch/>
        </p:blipFill>
        <p:spPr>
          <a:xfrm>
            <a:off x="7542797" y="1776416"/>
            <a:ext cx="716700" cy="716712"/>
          </a:xfrm>
          <a:prstGeom prst="rect">
            <a:avLst/>
          </a:prstGeom>
          <a:noFill/>
          <a:ln>
            <a:noFill/>
          </a:ln>
        </p:spPr>
      </p:pic>
      <p:pic>
        <p:nvPicPr>
          <p:cNvPr id="387" name="Shape 387"/>
          <p:cNvPicPr preferRelativeResize="0"/>
          <p:nvPr/>
        </p:nvPicPr>
        <p:blipFill rotWithShape="1">
          <a:blip r:embed="rId5">
            <a:alphaModFix/>
          </a:blip>
          <a:srcRect/>
          <a:stretch/>
        </p:blipFill>
        <p:spPr>
          <a:xfrm>
            <a:off x="11859126" y="1776429"/>
            <a:ext cx="716700" cy="716700"/>
          </a:xfrm>
          <a:prstGeom prst="rect">
            <a:avLst/>
          </a:prstGeom>
          <a:noFill/>
          <a:ln>
            <a:noFill/>
          </a:ln>
        </p:spPr>
      </p:pic>
      <p:sp>
        <p:nvSpPr>
          <p:cNvPr id="388" name="Shape 388"/>
          <p:cNvSpPr/>
          <p:nvPr/>
        </p:nvSpPr>
        <p:spPr>
          <a:xfrm>
            <a:off x="558800" y="2591398"/>
            <a:ext cx="4009920" cy="65920"/>
          </a:xfrm>
          <a:prstGeom prst="rect">
            <a:avLst/>
          </a:prstGeom>
          <a:solidFill>
            <a:srgbClr val="004379">
              <a:alpha val="86666"/>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89" name="Shape 389"/>
          <p:cNvSpPr/>
          <p:nvPr/>
        </p:nvSpPr>
        <p:spPr>
          <a:xfrm>
            <a:off x="8583440" y="2591373"/>
            <a:ext cx="4009920" cy="65920"/>
          </a:xfrm>
          <a:prstGeom prst="rect">
            <a:avLst/>
          </a:prstGeom>
          <a:solidFill>
            <a:srgbClr val="55C9E9">
              <a:alpha val="78431"/>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0" name="Shape 390"/>
          <p:cNvSpPr/>
          <p:nvPr/>
        </p:nvSpPr>
        <p:spPr>
          <a:xfrm>
            <a:off x="4573653" y="2591373"/>
            <a:ext cx="4009920" cy="65920"/>
          </a:xfrm>
          <a:prstGeom prst="rect">
            <a:avLst/>
          </a:prstGeom>
          <a:solidFill>
            <a:srgbClr val="CDCDCF">
              <a:alpha val="92941"/>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003D7F"/>
              </a:solidFill>
              <a:latin typeface="Century Gothic"/>
              <a:ea typeface="Century Gothic"/>
              <a:cs typeface="Century Gothic"/>
              <a:sym typeface="Century Gothic"/>
            </a:endParaRPr>
          </a:p>
        </p:txBody>
      </p:sp>
      <p:sp>
        <p:nvSpPr>
          <p:cNvPr id="391" name="Shape 391"/>
          <p:cNvSpPr txBox="1"/>
          <p:nvPr/>
        </p:nvSpPr>
        <p:spPr>
          <a:xfrm>
            <a:off x="4822271" y="1631450"/>
            <a:ext cx="18129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920" b="1">
                <a:solidFill>
                  <a:srgbClr val="55C9E9"/>
                </a:solidFill>
                <a:latin typeface="Century Gothic"/>
                <a:ea typeface="Century Gothic"/>
                <a:cs typeface="Century Gothic"/>
                <a:sym typeface="Century Gothic"/>
              </a:rPr>
              <a:t>NIVEL 2</a:t>
            </a:r>
            <a:endParaRPr sz="1920">
              <a:solidFill>
                <a:srgbClr val="55C9E9"/>
              </a:solidFill>
              <a:latin typeface="Century Gothic"/>
              <a:ea typeface="Century Gothic"/>
              <a:cs typeface="Century Gothic"/>
              <a:sym typeface="Century Gothic"/>
            </a:endParaRPr>
          </a:p>
        </p:txBody>
      </p:sp>
      <p:sp>
        <p:nvSpPr>
          <p:cNvPr id="392" name="Shape 392"/>
          <p:cNvSpPr txBox="1"/>
          <p:nvPr/>
        </p:nvSpPr>
        <p:spPr>
          <a:xfrm>
            <a:off x="647183" y="2037853"/>
            <a:ext cx="12507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60" b="1">
                <a:solidFill>
                  <a:srgbClr val="004379"/>
                </a:solidFill>
                <a:latin typeface="Century Gothic"/>
                <a:ea typeface="Century Gothic"/>
                <a:cs typeface="Century Gothic"/>
                <a:sym typeface="Century Gothic"/>
              </a:rPr>
              <a:t>TEMAS</a:t>
            </a:r>
            <a:endParaRPr sz="2560" b="1">
              <a:solidFill>
                <a:srgbClr val="004379"/>
              </a:solidFill>
              <a:latin typeface="Century Gothic"/>
              <a:ea typeface="Century Gothic"/>
              <a:cs typeface="Century Gothic"/>
              <a:sym typeface="Century Gothic"/>
            </a:endParaRPr>
          </a:p>
        </p:txBody>
      </p:sp>
      <p:sp>
        <p:nvSpPr>
          <p:cNvPr id="393" name="Shape 393"/>
          <p:cNvSpPr txBox="1"/>
          <p:nvPr/>
        </p:nvSpPr>
        <p:spPr>
          <a:xfrm>
            <a:off x="8802749" y="2037853"/>
            <a:ext cx="22614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60" b="1">
                <a:solidFill>
                  <a:srgbClr val="004379"/>
                </a:solidFill>
                <a:latin typeface="Century Gothic"/>
                <a:ea typeface="Century Gothic"/>
                <a:cs typeface="Century Gothic"/>
                <a:sym typeface="Century Gothic"/>
              </a:rPr>
              <a:t>EXPRESIONES</a:t>
            </a:r>
            <a:endParaRPr sz="2560">
              <a:solidFill>
                <a:srgbClr val="004379"/>
              </a:solidFill>
              <a:latin typeface="Century Gothic"/>
              <a:ea typeface="Century Gothic"/>
              <a:cs typeface="Century Gothic"/>
              <a:sym typeface="Century Gothic"/>
            </a:endParaRPr>
          </a:p>
        </p:txBody>
      </p:sp>
      <p:sp>
        <p:nvSpPr>
          <p:cNvPr id="394" name="Shape 394"/>
          <p:cNvSpPr txBox="1"/>
          <p:nvPr/>
        </p:nvSpPr>
        <p:spPr>
          <a:xfrm>
            <a:off x="4822271" y="2037853"/>
            <a:ext cx="1812900" cy="2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60" b="1">
                <a:solidFill>
                  <a:srgbClr val="004379"/>
                </a:solidFill>
                <a:latin typeface="Century Gothic"/>
                <a:ea typeface="Century Gothic"/>
                <a:cs typeface="Century Gothic"/>
                <a:sym typeface="Century Gothic"/>
              </a:rPr>
              <a:t>PALABRAS</a:t>
            </a:r>
            <a:endParaRPr sz="2560">
              <a:solidFill>
                <a:srgbClr val="004379"/>
              </a:solidFill>
              <a:latin typeface="Century Gothic"/>
              <a:ea typeface="Century Gothic"/>
              <a:cs typeface="Century Gothic"/>
              <a:sym typeface="Century Gothic"/>
            </a:endParaRPr>
          </a:p>
        </p:txBody>
      </p:sp>
      <p:sp>
        <p:nvSpPr>
          <p:cNvPr id="395" name="Shape 395"/>
          <p:cNvSpPr txBox="1"/>
          <p:nvPr/>
        </p:nvSpPr>
        <p:spPr>
          <a:xfrm>
            <a:off x="568960" y="859762"/>
            <a:ext cx="12029440" cy="370880"/>
          </a:xfrm>
          <a:prstGeom prst="rect">
            <a:avLst/>
          </a:prstGeom>
          <a:no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600">
                <a:solidFill>
                  <a:srgbClr val="002060"/>
                </a:solidFill>
                <a:latin typeface="Century Gothic"/>
                <a:ea typeface="Century Gothic"/>
                <a:cs typeface="Century Gothic"/>
                <a:sym typeface="Century Gothic"/>
              </a:rPr>
              <a:t>Partiendo de un análisis global, </a:t>
            </a:r>
            <a:r>
              <a:rPr lang="en-US" sz="1600" b="1">
                <a:solidFill>
                  <a:srgbClr val="002060"/>
                </a:solidFill>
                <a:latin typeface="Century Gothic"/>
                <a:ea typeface="Century Gothic"/>
                <a:cs typeface="Century Gothic"/>
                <a:sym typeface="Century Gothic"/>
              </a:rPr>
              <a:t>los resultados se estructuran en tres niveles </a:t>
            </a:r>
            <a:r>
              <a:rPr lang="en-US" sz="1600">
                <a:solidFill>
                  <a:srgbClr val="002060"/>
                </a:solidFill>
                <a:latin typeface="Century Gothic"/>
                <a:ea typeface="Century Gothic"/>
                <a:cs typeface="Century Gothic"/>
                <a:sym typeface="Century Gothic"/>
              </a:rPr>
              <a:t>para cada uno de los Tópicos:</a:t>
            </a:r>
            <a:endParaRPr sz="1600">
              <a:solidFill>
                <a:srgbClr val="002060"/>
              </a:solidFill>
              <a:latin typeface="Century Gothic"/>
              <a:ea typeface="Century Gothic"/>
              <a:cs typeface="Century Gothic"/>
              <a:sym typeface="Century Gothic"/>
            </a:endParaRPr>
          </a:p>
        </p:txBody>
      </p:sp>
      <p:pic>
        <p:nvPicPr>
          <p:cNvPr id="396" name="Shape 396" descr="https://lh5.googleusercontent.com/RLOXPeuLbeuxLzf3bpStVvIETpB14sOPbHsuQh7CqZ8VMXR4fM69dA8l_6ej_mtqitQnCHswlUv2LDaybkreIaovultrMsAODyWufa5eY6LdtQkGT8d81DQuR-Cv_qWmzK8HeRtaGWk"/>
          <p:cNvPicPr preferRelativeResize="0"/>
          <p:nvPr/>
        </p:nvPicPr>
        <p:blipFill rotWithShape="1">
          <a:blip r:embed="rId6">
            <a:alphaModFix/>
          </a:blip>
          <a:srcRect/>
          <a:stretch/>
        </p:blipFill>
        <p:spPr>
          <a:xfrm>
            <a:off x="9231253" y="3620094"/>
            <a:ext cx="2627860" cy="2704506"/>
          </a:xfrm>
          <a:prstGeom prst="rect">
            <a:avLst/>
          </a:prstGeom>
          <a:noFill/>
          <a:ln>
            <a:noFill/>
          </a:ln>
        </p:spPr>
      </p:pic>
      <p:pic>
        <p:nvPicPr>
          <p:cNvPr id="397" name="Shape 397"/>
          <p:cNvPicPr preferRelativeResize="0"/>
          <p:nvPr/>
        </p:nvPicPr>
        <p:blipFill>
          <a:blip r:embed="rId7">
            <a:alphaModFix/>
          </a:blip>
          <a:stretch>
            <a:fillRect/>
          </a:stretch>
        </p:blipFill>
        <p:spPr>
          <a:xfrm>
            <a:off x="1104375" y="3620103"/>
            <a:ext cx="2688875" cy="2961725"/>
          </a:xfrm>
          <a:prstGeom prst="rect">
            <a:avLst/>
          </a:prstGeom>
          <a:noFill/>
          <a:ln>
            <a:noFill/>
          </a:ln>
        </p:spPr>
      </p:pic>
      <p:pic>
        <p:nvPicPr>
          <p:cNvPr id="398" name="Shape 398"/>
          <p:cNvPicPr preferRelativeResize="0"/>
          <p:nvPr/>
        </p:nvPicPr>
        <p:blipFill>
          <a:blip r:embed="rId8">
            <a:alphaModFix/>
          </a:blip>
          <a:stretch>
            <a:fillRect/>
          </a:stretch>
        </p:blipFill>
        <p:spPr>
          <a:xfrm>
            <a:off x="4721734" y="3713759"/>
            <a:ext cx="3938999" cy="25171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p:nvPr/>
        </p:nvSpPr>
        <p:spPr>
          <a:xfrm>
            <a:off x="12100575" y="1110072"/>
            <a:ext cx="425400" cy="417600"/>
          </a:xfrm>
          <a:custGeom>
            <a:avLst/>
            <a:gdLst/>
            <a:ahLst/>
            <a:cxnLst/>
            <a:rect l="0" t="0" r="0" b="0"/>
            <a:pathLst>
              <a:path w="120000" h="120000" extrusionOk="0">
                <a:moveTo>
                  <a:pt x="120000" y="78479"/>
                </a:moveTo>
                <a:lnTo>
                  <a:pt x="60000" y="120000"/>
                </a:lnTo>
                <a:lnTo>
                  <a:pt x="0" y="78479"/>
                </a:lnTo>
                <a:lnTo>
                  <a:pt x="0" y="0"/>
                </a:lnTo>
                <a:lnTo>
                  <a:pt x="120000" y="0"/>
                </a:lnTo>
                <a:lnTo>
                  <a:pt x="120000" y="78479"/>
                </a:ln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aphicFrame>
        <p:nvGraphicFramePr>
          <p:cNvPr id="405" name="Shape 405"/>
          <p:cNvGraphicFramePr/>
          <p:nvPr/>
        </p:nvGraphicFramePr>
        <p:xfrm>
          <a:off x="330200" y="1408235"/>
          <a:ext cx="12493875" cy="4847430"/>
        </p:xfrm>
        <a:graphic>
          <a:graphicData uri="http://schemas.openxmlformats.org/drawingml/2006/table">
            <a:tbl>
              <a:tblPr>
                <a:noFill/>
                <a:tableStyleId>{2C1A7916-E514-45EA-B587-1549D1CEF468}</a:tableStyleId>
              </a:tblPr>
              <a:tblGrid>
                <a:gridCol w="3962400">
                  <a:extLst>
                    <a:ext uri="{9D8B030D-6E8A-4147-A177-3AD203B41FA5}">
                      <a16:colId xmlns:a16="http://schemas.microsoft.com/office/drawing/2014/main" val="20000"/>
                    </a:ext>
                  </a:extLst>
                </a:gridCol>
                <a:gridCol w="2192700">
                  <a:extLst>
                    <a:ext uri="{9D8B030D-6E8A-4147-A177-3AD203B41FA5}">
                      <a16:colId xmlns:a16="http://schemas.microsoft.com/office/drawing/2014/main" val="20001"/>
                    </a:ext>
                  </a:extLst>
                </a:gridCol>
                <a:gridCol w="2150700">
                  <a:extLst>
                    <a:ext uri="{9D8B030D-6E8A-4147-A177-3AD203B41FA5}">
                      <a16:colId xmlns:a16="http://schemas.microsoft.com/office/drawing/2014/main" val="20002"/>
                    </a:ext>
                  </a:extLst>
                </a:gridCol>
                <a:gridCol w="2075150">
                  <a:extLst>
                    <a:ext uri="{9D8B030D-6E8A-4147-A177-3AD203B41FA5}">
                      <a16:colId xmlns:a16="http://schemas.microsoft.com/office/drawing/2014/main" val="20003"/>
                    </a:ext>
                  </a:extLst>
                </a:gridCol>
                <a:gridCol w="2112925">
                  <a:extLst>
                    <a:ext uri="{9D8B030D-6E8A-4147-A177-3AD203B41FA5}">
                      <a16:colId xmlns:a16="http://schemas.microsoft.com/office/drawing/2014/main" val="20004"/>
                    </a:ext>
                  </a:extLst>
                </a:gridCol>
              </a:tblGrid>
              <a:tr h="462200">
                <a:tc>
                  <a:txBody>
                    <a:bodyPr/>
                    <a:lstStyle/>
                    <a:p>
                      <a:pPr marL="0" marR="0" lvl="0" indent="0" algn="ctr" rtl="0">
                        <a:spcBef>
                          <a:spcPts val="0"/>
                        </a:spcBef>
                        <a:spcAft>
                          <a:spcPts val="0"/>
                        </a:spcAft>
                        <a:buClr>
                          <a:schemeClr val="dk1"/>
                        </a:buClr>
                        <a:buSzPts val="1400"/>
                        <a:buFont typeface="Calibri"/>
                        <a:buNone/>
                      </a:pPr>
                      <a:endParaRPr sz="1400" b="1" u="none" strike="noStrike" cap="none">
                        <a:latin typeface="Century Gothic"/>
                        <a:ea typeface="Century Gothic"/>
                        <a:cs typeface="Century Gothic"/>
                        <a:sym typeface="Century Gothic"/>
                      </a:endParaRPr>
                    </a:p>
                  </a:txBody>
                  <a:tcPr marL="97525" marR="97525" marT="97525" marB="97525">
                    <a:lnR w="38100" cap="flat" cmpd="sng">
                      <a:solidFill>
                        <a:srgbClr val="FFFFFF"/>
                      </a:solidFill>
                      <a:prstDash val="solid"/>
                      <a:round/>
                      <a:headEnd type="none" w="med" len="med"/>
                      <a:tailEnd type="none" w="med" len="med"/>
                    </a:lnR>
                    <a:lnB w="9525" cap="flat" cmpd="sng">
                      <a:solidFill>
                        <a:srgbClr val="AEABAB">
                          <a:alpha val="0"/>
                        </a:srgbClr>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800" b="1" u="none" strike="noStrike" cap="none">
                          <a:latin typeface="Century Gothic"/>
                          <a:ea typeface="Century Gothic"/>
                          <a:cs typeface="Century Gothic"/>
                          <a:sym typeface="Century Gothic"/>
                        </a:rPr>
                        <a:t>DESTINATARIOS</a:t>
                      </a:r>
                      <a:endParaRPr sz="1800" b="1" u="none" strike="noStrike" cap="none">
                        <a:latin typeface="Century Gothic"/>
                        <a:ea typeface="Century Gothic"/>
                        <a:cs typeface="Century Gothic"/>
                        <a:sym typeface="Century Gothic"/>
                      </a:endParaRPr>
                    </a:p>
                  </a:txBody>
                  <a:tcPr marL="97525" marR="97525" marT="97525" marB="97525">
                    <a:lnL w="38100" cap="flat" cmpd="sng">
                      <a:solidFill>
                        <a:srgbClr val="FFFFFF"/>
                      </a:solidFill>
                      <a:prstDash val="solid"/>
                      <a:round/>
                      <a:headEnd type="none" w="med" len="med"/>
                      <a:tailEnd type="none" w="med" len="med"/>
                    </a:lnL>
                    <a:lnR w="3810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3810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400"/>
                        <a:buFont typeface="Century Gothic"/>
                        <a:buNone/>
                      </a:pPr>
                      <a:r>
                        <a:rPr lang="en-US" sz="1800" b="1" u="none" strike="noStrike" cap="none">
                          <a:latin typeface="Century Gothic"/>
                          <a:ea typeface="Century Gothic"/>
                          <a:cs typeface="Century Gothic"/>
                          <a:sym typeface="Century Gothic"/>
                        </a:rPr>
                        <a:t>SIN CONTRATO</a:t>
                      </a:r>
                      <a:endParaRPr sz="1800" b="1" u="none" strike="noStrike" cap="none">
                        <a:latin typeface="Century Gothic"/>
                        <a:ea typeface="Century Gothic"/>
                        <a:cs typeface="Century Gothic"/>
                        <a:sym typeface="Century Gothic"/>
                      </a:endParaRPr>
                    </a:p>
                  </a:txBody>
                  <a:tcPr marL="97525" marR="97525" marT="97525" marB="97525">
                    <a:lnL w="38100" cap="flat" cmpd="sng">
                      <a:solidFill>
                        <a:srgbClr val="FFFFFF"/>
                      </a:solidFill>
                      <a:prstDash val="solid"/>
                      <a:round/>
                      <a:headEnd type="none" w="med" len="med"/>
                      <a:tailEnd type="none" w="med" len="med"/>
                    </a:lnL>
                    <a:lnR w="3810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3810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400"/>
                        <a:buFont typeface="Century Gothic"/>
                        <a:buNone/>
                      </a:pPr>
                      <a:r>
                        <a:rPr lang="en-US" sz="1800" b="1" u="none" strike="noStrike" cap="none">
                          <a:latin typeface="Century Gothic"/>
                          <a:ea typeface="Century Gothic"/>
                          <a:cs typeface="Century Gothic"/>
                          <a:sym typeface="Century Gothic"/>
                        </a:rPr>
                        <a:t>CON CONTRATO</a:t>
                      </a:r>
                      <a:endParaRPr sz="1800" b="1" u="none" strike="noStrike" cap="none">
                        <a:latin typeface="Century Gothic"/>
                        <a:ea typeface="Century Gothic"/>
                        <a:cs typeface="Century Gothic"/>
                        <a:sym typeface="Century Gothic"/>
                      </a:endParaRPr>
                    </a:p>
                  </a:txBody>
                  <a:tcPr marL="97525" marR="97525" marT="97525" marB="97525">
                    <a:lnL w="38100" cap="flat" cmpd="sng">
                      <a:solidFill>
                        <a:srgbClr val="FFFFFF"/>
                      </a:solidFill>
                      <a:prstDash val="solid"/>
                      <a:round/>
                      <a:headEnd type="none" w="med" len="med"/>
                      <a:tailEnd type="none" w="med" len="med"/>
                    </a:lnL>
                    <a:lnR w="3810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3810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400"/>
                        <a:buFont typeface="Century Gothic"/>
                        <a:buNone/>
                      </a:pPr>
                      <a:r>
                        <a:rPr lang="en-US" sz="1800" b="1" u="none" strike="noStrike" cap="none">
                          <a:latin typeface="Century Gothic"/>
                          <a:ea typeface="Century Gothic"/>
                          <a:cs typeface="Century Gothic"/>
                          <a:sym typeface="Century Gothic"/>
                        </a:rPr>
                        <a:t>CITYPAQ</a:t>
                      </a:r>
                      <a:endParaRPr sz="1800" b="1" u="none" strike="noStrike" cap="none">
                        <a:latin typeface="Century Gothic"/>
                        <a:ea typeface="Century Gothic"/>
                        <a:cs typeface="Century Gothic"/>
                        <a:sym typeface="Century Gothic"/>
                      </a:endParaRPr>
                    </a:p>
                  </a:txBody>
                  <a:tcPr marL="97525" marR="97525" marT="97525" marB="97525">
                    <a:lnL w="38100" cap="flat" cmpd="sng">
                      <a:solidFill>
                        <a:srgbClr val="FFFFFF"/>
                      </a:solidFill>
                      <a:prstDash val="solid"/>
                      <a:round/>
                      <a:headEnd type="none" w="med" len="med"/>
                      <a:tailEnd type="none" w="med" len="med"/>
                    </a:lnL>
                    <a:lnR w="3810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38100" cap="flat" cmpd="sng">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454850">
                <a:tc>
                  <a:txBody>
                    <a:bodyPr/>
                    <a:lstStyle/>
                    <a:p>
                      <a:pPr marL="0" marR="0" lvl="0" indent="0" algn="l" rtl="0">
                        <a:spcBef>
                          <a:spcPts val="0"/>
                        </a:spcBef>
                        <a:spcAft>
                          <a:spcPts val="0"/>
                        </a:spcAft>
                        <a:buClr>
                          <a:schemeClr val="dk1"/>
                        </a:buClr>
                        <a:buSzPts val="1400"/>
                        <a:buFont typeface="Century Gothic"/>
                        <a:buNone/>
                      </a:pPr>
                      <a:r>
                        <a:rPr lang="en-US" sz="1800" u="none" strike="noStrike" cap="none">
                          <a:latin typeface="Century Gothic"/>
                          <a:ea typeface="Century Gothic"/>
                          <a:cs typeface="Century Gothic"/>
                          <a:sym typeface="Century Gothic"/>
                        </a:rPr>
                        <a:t>Comentarios disponibles</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9525" cap="flat" cmpd="sng">
                      <a:solidFill>
                        <a:srgbClr val="AEABAB">
                          <a:alpha val="0"/>
                        </a:srgbClr>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800" u="none" strike="noStrike" cap="none">
                          <a:latin typeface="Century Gothic"/>
                          <a:ea typeface="Century Gothic"/>
                          <a:cs typeface="Century Gothic"/>
                          <a:sym typeface="Century Gothic"/>
                        </a:rPr>
                        <a:t>1028</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800" u="none" strike="noStrike" cap="none">
                          <a:latin typeface="Century Gothic"/>
                          <a:ea typeface="Century Gothic"/>
                          <a:cs typeface="Century Gothic"/>
                          <a:sym typeface="Century Gothic"/>
                        </a:rPr>
                        <a:t>756</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800" u="none" strike="noStrike" cap="none">
                          <a:latin typeface="Century Gothic"/>
                          <a:ea typeface="Century Gothic"/>
                          <a:cs typeface="Century Gothic"/>
                          <a:sym typeface="Century Gothic"/>
                        </a:rPr>
                        <a:t>2221</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800" u="none" strike="noStrike" cap="none">
                          <a:latin typeface="Century Gothic"/>
                          <a:ea typeface="Century Gothic"/>
                          <a:cs typeface="Century Gothic"/>
                          <a:sym typeface="Century Gothic"/>
                        </a:rPr>
                        <a:t>590</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3810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83175">
                <a:tc>
                  <a:txBody>
                    <a:bodyPr/>
                    <a:lstStyle/>
                    <a:p>
                      <a:pPr marL="0" marR="0" lvl="0" indent="0" algn="l"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Sin Contenido sobre temas</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122</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85</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261</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34</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54850">
                <a:tc>
                  <a:txBody>
                    <a:bodyPr/>
                    <a:lstStyle/>
                    <a:p>
                      <a:pPr marL="0" marR="0" lvl="0" indent="0" algn="l"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Con Contenido sobre temas</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906</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671</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1960</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571</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459125">
                <a:tc>
                  <a:txBody>
                    <a:bodyPr/>
                    <a:lstStyle/>
                    <a:p>
                      <a:pPr marL="0" marR="0" lvl="0" indent="0" algn="l"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Con contenido desde Citypaq</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222</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alibri"/>
                        <a:buNone/>
                      </a:pP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-222</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97675">
                <a:tc>
                  <a:txBody>
                    <a:bodyPr/>
                    <a:lstStyle/>
                    <a:p>
                      <a:pPr marL="0" marR="0" lvl="0" indent="0" algn="l" rtl="0">
                        <a:spcBef>
                          <a:spcPts val="0"/>
                        </a:spcBef>
                        <a:spcAft>
                          <a:spcPts val="0"/>
                        </a:spcAft>
                        <a:buClr>
                          <a:schemeClr val="dk1"/>
                        </a:buClr>
                        <a:buSzPts val="1600"/>
                        <a:buFont typeface="Century Gothic"/>
                        <a:buNone/>
                      </a:pPr>
                      <a:r>
                        <a:rPr lang="en-US" sz="2200" u="none" strike="noStrike" cap="none">
                          <a:latin typeface="Century Gothic"/>
                          <a:ea typeface="Century Gothic"/>
                          <a:cs typeface="Century Gothic"/>
                          <a:sym typeface="Century Gothic"/>
                        </a:rPr>
                        <a:t>Comentarios Analizados</a:t>
                      </a:r>
                      <a:endParaRPr sz="2200" u="none" strike="noStrike" cap="none">
                        <a:latin typeface="Century Gothic"/>
                        <a:ea typeface="Century Gothic"/>
                        <a:cs typeface="Century Gothic"/>
                        <a:sym typeface="Century Gothic"/>
                      </a:endParaRPr>
                    </a:p>
                  </a:txBody>
                  <a:tcPr marL="97525" marR="97525" marT="97525" marB="97525" anchor="ctr">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F3F3F3"/>
                    </a:solidFill>
                  </a:tcPr>
                </a:tc>
                <a:tc>
                  <a:txBody>
                    <a:bodyPr/>
                    <a:lstStyle/>
                    <a:p>
                      <a:pPr marL="0" marR="0" lvl="0" indent="0" algn="ctr" rtl="0">
                        <a:spcBef>
                          <a:spcPts val="0"/>
                        </a:spcBef>
                        <a:spcAft>
                          <a:spcPts val="0"/>
                        </a:spcAft>
                        <a:buClr>
                          <a:schemeClr val="dk1"/>
                        </a:buClr>
                        <a:buSzPts val="1600"/>
                        <a:buFont typeface="Century Gothic"/>
                        <a:buNone/>
                      </a:pPr>
                      <a:r>
                        <a:rPr lang="en-US" sz="2200" u="none" strike="noStrike" cap="none">
                          <a:latin typeface="Century Gothic"/>
                          <a:ea typeface="Century Gothic"/>
                          <a:cs typeface="Century Gothic"/>
                          <a:sym typeface="Century Gothic"/>
                        </a:rPr>
                        <a:t>1128</a:t>
                      </a:r>
                      <a:endParaRPr sz="22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F3F3F3"/>
                    </a:solidFill>
                  </a:tcPr>
                </a:tc>
                <a:tc>
                  <a:txBody>
                    <a:bodyPr/>
                    <a:lstStyle/>
                    <a:p>
                      <a:pPr marL="0" marR="0" lvl="0" indent="0" algn="ctr" rtl="0">
                        <a:spcBef>
                          <a:spcPts val="0"/>
                        </a:spcBef>
                        <a:spcAft>
                          <a:spcPts val="0"/>
                        </a:spcAft>
                        <a:buClr>
                          <a:schemeClr val="dk1"/>
                        </a:buClr>
                        <a:buSzPts val="1600"/>
                        <a:buFont typeface="Century Gothic"/>
                        <a:buNone/>
                      </a:pPr>
                      <a:r>
                        <a:rPr lang="en-US" sz="2200" u="none" strike="noStrike" cap="none">
                          <a:latin typeface="Century Gothic"/>
                          <a:ea typeface="Century Gothic"/>
                          <a:cs typeface="Century Gothic"/>
                          <a:sym typeface="Century Gothic"/>
                        </a:rPr>
                        <a:t>671</a:t>
                      </a:r>
                      <a:endParaRPr sz="22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F3F3F3"/>
                    </a:solidFill>
                  </a:tcPr>
                </a:tc>
                <a:tc>
                  <a:txBody>
                    <a:bodyPr/>
                    <a:lstStyle/>
                    <a:p>
                      <a:pPr marL="0" marR="0" lvl="0" indent="0" algn="ctr" rtl="0">
                        <a:spcBef>
                          <a:spcPts val="0"/>
                        </a:spcBef>
                        <a:spcAft>
                          <a:spcPts val="0"/>
                        </a:spcAft>
                        <a:buClr>
                          <a:schemeClr val="dk1"/>
                        </a:buClr>
                        <a:buSzPts val="1600"/>
                        <a:buFont typeface="Century Gothic"/>
                        <a:buNone/>
                      </a:pPr>
                      <a:r>
                        <a:rPr lang="en-US" sz="2200" u="none" strike="noStrike" cap="none">
                          <a:latin typeface="Century Gothic"/>
                          <a:ea typeface="Century Gothic"/>
                          <a:cs typeface="Century Gothic"/>
                          <a:sym typeface="Century Gothic"/>
                        </a:rPr>
                        <a:t>19</a:t>
                      </a:r>
                      <a:r>
                        <a:rPr lang="en-US" sz="2200">
                          <a:latin typeface="Century Gothic"/>
                          <a:ea typeface="Century Gothic"/>
                          <a:cs typeface="Century Gothic"/>
                          <a:sym typeface="Century Gothic"/>
                        </a:rPr>
                        <a:t>6</a:t>
                      </a:r>
                      <a:r>
                        <a:rPr lang="en-US" sz="2200" u="none" strike="noStrike" cap="none">
                          <a:latin typeface="Century Gothic"/>
                          <a:ea typeface="Century Gothic"/>
                          <a:cs typeface="Century Gothic"/>
                          <a:sym typeface="Century Gothic"/>
                        </a:rPr>
                        <a:t>0</a:t>
                      </a:r>
                      <a:endParaRPr sz="22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F3F3F3"/>
                    </a:solidFill>
                  </a:tcPr>
                </a:tc>
                <a:tc>
                  <a:txBody>
                    <a:bodyPr/>
                    <a:lstStyle/>
                    <a:p>
                      <a:pPr marL="0" marR="0" lvl="0" indent="0" algn="ctr" rtl="0">
                        <a:spcBef>
                          <a:spcPts val="0"/>
                        </a:spcBef>
                        <a:spcAft>
                          <a:spcPts val="0"/>
                        </a:spcAft>
                        <a:buClr>
                          <a:schemeClr val="dk1"/>
                        </a:buClr>
                        <a:buSzPts val="1600"/>
                        <a:buFont typeface="Century Gothic"/>
                        <a:buNone/>
                      </a:pPr>
                      <a:r>
                        <a:rPr lang="en-US" sz="2200" u="none" strike="noStrike" cap="none">
                          <a:latin typeface="Century Gothic"/>
                          <a:ea typeface="Century Gothic"/>
                          <a:cs typeface="Century Gothic"/>
                          <a:sym typeface="Century Gothic"/>
                        </a:rPr>
                        <a:t>349</a:t>
                      </a:r>
                      <a:endParaRPr sz="22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F3F3F3"/>
                    </a:solidFill>
                  </a:tcPr>
                </a:tc>
                <a:extLst>
                  <a:ext uri="{0D108BD9-81ED-4DB2-BD59-A6C34878D82A}">
                    <a16:rowId xmlns:a16="http://schemas.microsoft.com/office/drawing/2014/main" val="10005"/>
                  </a:ext>
                </a:extLst>
              </a:tr>
              <a:tr h="497675">
                <a:tc>
                  <a:txBody>
                    <a:bodyPr/>
                    <a:lstStyle/>
                    <a:p>
                      <a:pPr marL="0" marR="0" lvl="0" indent="0" algn="l" rtl="0">
                        <a:spcBef>
                          <a:spcPts val="0"/>
                        </a:spcBef>
                        <a:spcAft>
                          <a:spcPts val="0"/>
                        </a:spcAft>
                        <a:buClr>
                          <a:schemeClr val="dk1"/>
                        </a:buClr>
                        <a:buSzPts val="1600"/>
                        <a:buFont typeface="Century Gothic"/>
                        <a:buNone/>
                      </a:pPr>
                      <a:r>
                        <a:rPr lang="en-US" sz="1800" u="none" strike="noStrike" cap="none">
                          <a:latin typeface="Century Gothic"/>
                          <a:ea typeface="Century Gothic"/>
                          <a:cs typeface="Century Gothic"/>
                          <a:sym typeface="Century Gothic"/>
                        </a:rPr>
                        <a:t>Temas identificados</a:t>
                      </a:r>
                      <a:endParaRPr sz="18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600"/>
                        <a:buFont typeface="Century Gothic"/>
                        <a:buNone/>
                      </a:pPr>
                      <a:r>
                        <a:rPr lang="en-US" sz="2400" u="none" strike="noStrike" cap="none">
                          <a:latin typeface="Century Gothic"/>
                          <a:ea typeface="Century Gothic"/>
                          <a:cs typeface="Century Gothic"/>
                          <a:sym typeface="Century Gothic"/>
                        </a:rPr>
                        <a:t>6</a:t>
                      </a:r>
                      <a:endParaRPr sz="2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600"/>
                        <a:buFont typeface="Century Gothic"/>
                        <a:buNone/>
                      </a:pPr>
                      <a:r>
                        <a:rPr lang="en-US" sz="2400" u="none" strike="noStrike" cap="none">
                          <a:latin typeface="Century Gothic"/>
                          <a:ea typeface="Century Gothic"/>
                          <a:cs typeface="Century Gothic"/>
                          <a:sym typeface="Century Gothic"/>
                        </a:rPr>
                        <a:t>7</a:t>
                      </a:r>
                      <a:endParaRPr sz="2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600"/>
                        <a:buFont typeface="Century Gothic"/>
                        <a:buNone/>
                      </a:pPr>
                      <a:r>
                        <a:rPr lang="en-US" sz="2400" u="none" strike="noStrike" cap="none">
                          <a:latin typeface="Century Gothic"/>
                          <a:ea typeface="Century Gothic"/>
                          <a:cs typeface="Century Gothic"/>
                          <a:sym typeface="Century Gothic"/>
                        </a:rPr>
                        <a:t>10</a:t>
                      </a:r>
                      <a:endParaRPr sz="2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D9D9D9"/>
                    </a:solidFill>
                  </a:tcPr>
                </a:tc>
                <a:tc>
                  <a:txBody>
                    <a:bodyPr/>
                    <a:lstStyle/>
                    <a:p>
                      <a:pPr marL="0" marR="0" lvl="0" indent="0" algn="ctr" rtl="0">
                        <a:spcBef>
                          <a:spcPts val="0"/>
                        </a:spcBef>
                        <a:spcAft>
                          <a:spcPts val="0"/>
                        </a:spcAft>
                        <a:buClr>
                          <a:schemeClr val="dk1"/>
                        </a:buClr>
                        <a:buSzPts val="1600"/>
                        <a:buFont typeface="Century Gothic"/>
                        <a:buNone/>
                      </a:pPr>
                      <a:r>
                        <a:rPr lang="en-US" sz="2400" u="none" strike="noStrike" cap="none">
                          <a:latin typeface="Century Gothic"/>
                          <a:ea typeface="Century Gothic"/>
                          <a:cs typeface="Century Gothic"/>
                          <a:sym typeface="Century Gothic"/>
                        </a:rPr>
                        <a:t>4</a:t>
                      </a:r>
                      <a:endParaRPr sz="2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6"/>
                  </a:ext>
                </a:extLst>
              </a:tr>
              <a:tr h="510700">
                <a:tc>
                  <a:txBody>
                    <a:bodyPr/>
                    <a:lstStyle/>
                    <a:p>
                      <a:pPr marL="0" marR="0" lvl="0" indent="0" algn="l"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Clasificados en 1 temas</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772</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422</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840</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313</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454850">
                <a:tc>
                  <a:txBody>
                    <a:bodyPr/>
                    <a:lstStyle/>
                    <a:p>
                      <a:pPr marL="0" marR="0" lvl="0" indent="0" algn="l"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Clasificados en 2 o más temas</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219</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158</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967</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u="none" strike="noStrike" cap="none">
                          <a:latin typeface="Century Gothic"/>
                          <a:ea typeface="Century Gothic"/>
                          <a:cs typeface="Century Gothic"/>
                          <a:sym typeface="Century Gothic"/>
                        </a:rPr>
                        <a:t>34</a:t>
                      </a:r>
                      <a:endParaRPr sz="1400"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19050" cap="flat" cmpd="sng">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454850">
                <a:tc>
                  <a:txBody>
                    <a:bodyPr/>
                    <a:lstStyle/>
                    <a:p>
                      <a:pPr marL="0" marR="0" lvl="0" indent="0" algn="l"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Sin Clasificar</a:t>
                      </a:r>
                      <a:endParaRPr sz="14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9525" cap="flat" cmpd="sng">
                      <a:solidFill>
                        <a:srgbClr val="003D7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137 </a:t>
                      </a:r>
                      <a:r>
                        <a:rPr lang="en-US" sz="1200" b="1" u="none" strike="noStrike" cap="none">
                          <a:latin typeface="Century Gothic"/>
                          <a:ea typeface="Century Gothic"/>
                          <a:cs typeface="Century Gothic"/>
                          <a:sym typeface="Century Gothic"/>
                        </a:rPr>
                        <a:t>(12.1%)</a:t>
                      </a:r>
                      <a:endParaRPr sz="12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9525" cap="flat" cmpd="sng">
                      <a:solidFill>
                        <a:srgbClr val="003D7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91</a:t>
                      </a:r>
                      <a:r>
                        <a:rPr lang="en-US" sz="1200" b="1" u="none" strike="noStrike" cap="none">
                          <a:latin typeface="Century Gothic"/>
                          <a:ea typeface="Century Gothic"/>
                          <a:cs typeface="Century Gothic"/>
                          <a:sym typeface="Century Gothic"/>
                        </a:rPr>
                        <a:t>(13.5%)</a:t>
                      </a:r>
                      <a:endParaRPr sz="12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9525" cap="flat" cmpd="sng">
                      <a:solidFill>
                        <a:srgbClr val="003D7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153 </a:t>
                      </a:r>
                      <a:r>
                        <a:rPr lang="en-US" sz="1200" b="1" u="none" strike="noStrike" cap="none">
                          <a:latin typeface="Century Gothic"/>
                          <a:ea typeface="Century Gothic"/>
                          <a:cs typeface="Century Gothic"/>
                          <a:sym typeface="Century Gothic"/>
                        </a:rPr>
                        <a:t>(7.8%)</a:t>
                      </a:r>
                      <a:endParaRPr sz="12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9525" cap="flat" cmpd="sng">
                      <a:solidFill>
                        <a:srgbClr val="003D7F"/>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Century Gothic"/>
                        <a:buNone/>
                      </a:pPr>
                      <a:r>
                        <a:rPr lang="en-US" sz="1400" b="1" u="none" strike="noStrike" cap="none">
                          <a:latin typeface="Century Gothic"/>
                          <a:ea typeface="Century Gothic"/>
                          <a:cs typeface="Century Gothic"/>
                          <a:sym typeface="Century Gothic"/>
                        </a:rPr>
                        <a:t>2</a:t>
                      </a:r>
                      <a:r>
                        <a:rPr lang="en-US" sz="1200" b="1" u="none" strike="noStrike" cap="none">
                          <a:latin typeface="Century Gothic"/>
                          <a:ea typeface="Century Gothic"/>
                          <a:cs typeface="Century Gothic"/>
                          <a:sym typeface="Century Gothic"/>
                        </a:rPr>
                        <a:t> (0.6%)</a:t>
                      </a:r>
                      <a:endParaRPr sz="1200" b="1" u="none" strike="noStrike" cap="none">
                        <a:latin typeface="Century Gothic"/>
                        <a:ea typeface="Century Gothic"/>
                        <a:cs typeface="Century Gothic"/>
                        <a:sym typeface="Century Gothic"/>
                      </a:endParaRPr>
                    </a:p>
                  </a:txBody>
                  <a:tcPr marL="97525" marR="97525" marT="97525" marB="97525">
                    <a:lnL w="19050" cap="flat" cmpd="sng">
                      <a:solidFill>
                        <a:srgbClr val="FFFFFF"/>
                      </a:solidFill>
                      <a:prstDash val="solid"/>
                      <a:round/>
                      <a:headEnd type="none" w="med" len="med"/>
                      <a:tailEnd type="none" w="med" len="med"/>
                    </a:lnL>
                    <a:lnR w="19050" cap="flat" cmpd="sng">
                      <a:solidFill>
                        <a:srgbClr val="FFFFFF"/>
                      </a:solidFill>
                      <a:prstDash val="solid"/>
                      <a:round/>
                      <a:headEnd type="none" w="med" len="med"/>
                      <a:tailEnd type="none" w="med" len="med"/>
                    </a:lnR>
                    <a:lnT w="19050" cap="flat" cmpd="sng">
                      <a:solidFill>
                        <a:srgbClr val="FFFFFF"/>
                      </a:solidFill>
                      <a:prstDash val="solid"/>
                      <a:round/>
                      <a:headEnd type="none" w="med" len="med"/>
                      <a:tailEnd type="none" w="med" len="med"/>
                    </a:lnT>
                    <a:lnB w="9525" cap="flat" cmpd="sng">
                      <a:solidFill>
                        <a:srgbClr val="003D7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06" name="Shape 406"/>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Muestra utilizada</a:t>
            </a:r>
            <a:endParaRPr/>
          </a:p>
        </p:txBody>
      </p:sp>
      <p:sp>
        <p:nvSpPr>
          <p:cNvPr id="407" name="Shape 407"/>
          <p:cNvSpPr/>
          <p:nvPr/>
        </p:nvSpPr>
        <p:spPr>
          <a:xfrm>
            <a:off x="11811275" y="173484"/>
            <a:ext cx="1012800" cy="10113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Shape 408"/>
          <p:cNvSpPr/>
          <p:nvPr/>
        </p:nvSpPr>
        <p:spPr>
          <a:xfrm>
            <a:off x="11887475" y="248934"/>
            <a:ext cx="860400" cy="8604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09" name="Shape 409"/>
          <p:cNvPicPr preferRelativeResize="0"/>
          <p:nvPr/>
        </p:nvPicPr>
        <p:blipFill>
          <a:blip r:embed="rId3">
            <a:alphaModFix/>
          </a:blip>
          <a:stretch>
            <a:fillRect/>
          </a:stretch>
        </p:blipFill>
        <p:spPr>
          <a:xfrm>
            <a:off x="12032863" y="394322"/>
            <a:ext cx="569625" cy="569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Muestra utilizada</a:t>
            </a:r>
            <a:endParaRPr/>
          </a:p>
        </p:txBody>
      </p:sp>
      <p:sp>
        <p:nvSpPr>
          <p:cNvPr id="416" name="Shape 416"/>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sp>
        <p:nvSpPr>
          <p:cNvPr id="417" name="Shape 417"/>
          <p:cNvSpPr txBox="1">
            <a:spLocks noGrp="1"/>
          </p:cNvSpPr>
          <p:nvPr>
            <p:ph type="body" idx="1"/>
          </p:nvPr>
        </p:nvSpPr>
        <p:spPr>
          <a:xfrm>
            <a:off x="863600" y="1371600"/>
            <a:ext cx="11811000" cy="5181600"/>
          </a:xfrm>
          <a:prstGeom prst="rect">
            <a:avLst/>
          </a:prstGeom>
          <a:noFill/>
          <a:ln>
            <a:noFill/>
          </a:ln>
        </p:spPr>
        <p:txBody>
          <a:bodyPr spcFirstLastPara="1" wrap="square" lIns="91425" tIns="91425" rIns="91425" bIns="91425" anchor="t" anchorCtr="0">
            <a:noAutofit/>
          </a:bodyPr>
          <a:lstStyle/>
          <a:p>
            <a:pPr marL="285750" marR="0" lvl="0" indent="-317500" algn="l" rtl="0">
              <a:lnSpc>
                <a:spcPct val="100000"/>
              </a:lnSpc>
              <a:spcBef>
                <a:spcPts val="1000"/>
              </a:spcBef>
              <a:spcAft>
                <a:spcPts val="0"/>
              </a:spcAft>
              <a:buClr>
                <a:srgbClr val="808080"/>
              </a:buClr>
              <a:buSzPts val="2000"/>
              <a:buFont typeface="Century Gothic"/>
              <a:buChar char="•"/>
            </a:pPr>
            <a:r>
              <a:rPr lang="en-US" sz="2000">
                <a:solidFill>
                  <a:srgbClr val="808080"/>
                </a:solidFill>
                <a:latin typeface="Century Gothic"/>
                <a:ea typeface="Century Gothic"/>
                <a:cs typeface="Century Gothic"/>
                <a:sym typeface="Century Gothic"/>
              </a:rPr>
              <a:t>El número de comentarios analizados varia mucho entre perfiles de clientes. </a:t>
            </a:r>
            <a:endParaRPr sz="2000">
              <a:solidFill>
                <a:srgbClr val="808080"/>
              </a:solidFill>
              <a:latin typeface="Century Gothic"/>
              <a:ea typeface="Century Gothic"/>
              <a:cs typeface="Century Gothic"/>
              <a:sym typeface="Century Gothic"/>
            </a:endParaRPr>
          </a:p>
          <a:p>
            <a:pPr marL="914400" marR="0" lvl="1" indent="-355600" algn="l" rtl="0">
              <a:lnSpc>
                <a:spcPct val="100000"/>
              </a:lnSpc>
              <a:spcBef>
                <a:spcPts val="1000"/>
              </a:spcBef>
              <a:spcAft>
                <a:spcPts val="0"/>
              </a:spcAft>
              <a:buClr>
                <a:srgbClr val="808080"/>
              </a:buClr>
              <a:buSzPts val="2000"/>
              <a:buFont typeface="Century Gothic"/>
              <a:buChar char="○"/>
            </a:pPr>
            <a:r>
              <a:rPr lang="en-US" sz="2000" b="1">
                <a:solidFill>
                  <a:srgbClr val="808080"/>
                </a:solidFill>
                <a:latin typeface="Century Gothic"/>
                <a:ea typeface="Century Gothic"/>
                <a:cs typeface="Century Gothic"/>
                <a:sym typeface="Century Gothic"/>
              </a:rPr>
              <a:t>Las conclusiones de Clientes Con Contrato se basan en una muestra 5.6 veces más grande que la de Citypaq. </a:t>
            </a:r>
            <a:endParaRPr sz="2000" b="1">
              <a:solidFill>
                <a:srgbClr val="808080"/>
              </a:solidFill>
              <a:latin typeface="Century Gothic"/>
              <a:ea typeface="Century Gothic"/>
              <a:cs typeface="Century Gothic"/>
              <a:sym typeface="Century Gothic"/>
            </a:endParaRPr>
          </a:p>
          <a:p>
            <a:pPr marL="285750" marR="0" lvl="0" indent="-317500" algn="l" rtl="0">
              <a:lnSpc>
                <a:spcPct val="100000"/>
              </a:lnSpc>
              <a:spcBef>
                <a:spcPts val="1000"/>
              </a:spcBef>
              <a:spcAft>
                <a:spcPts val="0"/>
              </a:spcAft>
              <a:buClr>
                <a:srgbClr val="808080"/>
              </a:buClr>
              <a:buSzPts val="2000"/>
              <a:buFont typeface="Century Gothic"/>
              <a:buChar char="•"/>
            </a:pPr>
            <a:r>
              <a:rPr lang="en-US" sz="2000">
                <a:solidFill>
                  <a:srgbClr val="808080"/>
                </a:solidFill>
                <a:latin typeface="Century Gothic"/>
                <a:ea typeface="Century Gothic"/>
                <a:cs typeface="Century Gothic"/>
                <a:sym typeface="Century Gothic"/>
              </a:rPr>
              <a:t>Merece la pena comentar que, aproximadamente, </a:t>
            </a:r>
            <a:r>
              <a:rPr lang="en-US" sz="2000" b="1">
                <a:solidFill>
                  <a:srgbClr val="808080"/>
                </a:solidFill>
                <a:latin typeface="Century Gothic"/>
                <a:ea typeface="Century Gothic"/>
                <a:cs typeface="Century Gothic"/>
                <a:sym typeface="Century Gothic"/>
              </a:rPr>
              <a:t>20% de los comentarios recogidos por la encuesta no aportan contenido significativo</a:t>
            </a:r>
            <a:r>
              <a:rPr lang="en-US" sz="2000">
                <a:solidFill>
                  <a:srgbClr val="808080"/>
                </a:solidFill>
                <a:latin typeface="Century Gothic"/>
                <a:ea typeface="Century Gothic"/>
                <a:cs typeface="Century Gothic"/>
                <a:sym typeface="Century Gothic"/>
              </a:rPr>
              <a:t> sobre temas relacionados con la experiencia de cliente. </a:t>
            </a:r>
            <a:endParaRPr sz="2000">
              <a:solidFill>
                <a:srgbClr val="808080"/>
              </a:solidFill>
              <a:latin typeface="Century Gothic"/>
              <a:ea typeface="Century Gothic"/>
              <a:cs typeface="Century Gothic"/>
              <a:sym typeface="Century Gothic"/>
            </a:endParaRPr>
          </a:p>
          <a:p>
            <a:pPr marL="0" marR="0" lvl="0" indent="0" algn="l" rtl="0">
              <a:lnSpc>
                <a:spcPct val="100000"/>
              </a:lnSpc>
              <a:spcBef>
                <a:spcPts val="1000"/>
              </a:spcBef>
              <a:spcAft>
                <a:spcPts val="0"/>
              </a:spcAft>
              <a:buNone/>
            </a:pPr>
            <a:endParaRPr sz="1800">
              <a:solidFill>
                <a:srgbClr val="FF9900"/>
              </a:solidFill>
              <a:latin typeface="Century Gothic"/>
              <a:ea typeface="Century Gothic"/>
              <a:cs typeface="Century Gothic"/>
              <a:sym typeface="Century Gothic"/>
            </a:endParaRPr>
          </a:p>
        </p:txBody>
      </p:sp>
      <p:sp>
        <p:nvSpPr>
          <p:cNvPr id="418" name="Shape 418"/>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Notas importantes</a:t>
            </a:r>
            <a:endParaRPr/>
          </a:p>
        </p:txBody>
      </p:sp>
      <p:sp>
        <p:nvSpPr>
          <p:cNvPr id="419" name="Shape 419"/>
          <p:cNvSpPr/>
          <p:nvPr/>
        </p:nvSpPr>
        <p:spPr>
          <a:xfrm>
            <a:off x="12100575" y="1110072"/>
            <a:ext cx="425400" cy="417600"/>
          </a:xfrm>
          <a:custGeom>
            <a:avLst/>
            <a:gdLst/>
            <a:ahLst/>
            <a:cxnLst/>
            <a:rect l="0" t="0" r="0" b="0"/>
            <a:pathLst>
              <a:path w="120000" h="120000" extrusionOk="0">
                <a:moveTo>
                  <a:pt x="120000" y="78479"/>
                </a:moveTo>
                <a:lnTo>
                  <a:pt x="60000" y="120000"/>
                </a:lnTo>
                <a:lnTo>
                  <a:pt x="0" y="78479"/>
                </a:lnTo>
                <a:lnTo>
                  <a:pt x="0" y="0"/>
                </a:lnTo>
                <a:lnTo>
                  <a:pt x="120000" y="0"/>
                </a:lnTo>
                <a:lnTo>
                  <a:pt x="120000" y="78479"/>
                </a:ln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20" name="Shape 420"/>
          <p:cNvSpPr/>
          <p:nvPr/>
        </p:nvSpPr>
        <p:spPr>
          <a:xfrm>
            <a:off x="11811275" y="173484"/>
            <a:ext cx="1012800" cy="10113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Shape 421"/>
          <p:cNvSpPr/>
          <p:nvPr/>
        </p:nvSpPr>
        <p:spPr>
          <a:xfrm>
            <a:off x="11887475" y="248934"/>
            <a:ext cx="860400" cy="8604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22" name="Shape 422"/>
          <p:cNvPicPr preferRelativeResize="0"/>
          <p:nvPr/>
        </p:nvPicPr>
        <p:blipFill>
          <a:blip r:embed="rId3">
            <a:alphaModFix/>
          </a:blip>
          <a:stretch>
            <a:fillRect/>
          </a:stretch>
        </p:blipFill>
        <p:spPr>
          <a:xfrm>
            <a:off x="12032863" y="394322"/>
            <a:ext cx="569625" cy="569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p:nvPr/>
        </p:nvSpPr>
        <p:spPr>
          <a:xfrm>
            <a:off x="558800" y="6096025"/>
            <a:ext cx="4009800" cy="66000"/>
          </a:xfrm>
          <a:prstGeom prst="rect">
            <a:avLst/>
          </a:prstGeom>
          <a:solidFill>
            <a:srgbClr val="004379">
              <a:alpha val="86670"/>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0" name="Shape 430"/>
          <p:cNvSpPr/>
          <p:nvPr/>
        </p:nvSpPr>
        <p:spPr>
          <a:xfrm>
            <a:off x="8583440" y="6096000"/>
            <a:ext cx="4009800" cy="66000"/>
          </a:xfrm>
          <a:prstGeom prst="rect">
            <a:avLst/>
          </a:prstGeom>
          <a:solidFill>
            <a:srgbClr val="55C9E9">
              <a:alpha val="78430"/>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1" name="Shape 431"/>
          <p:cNvSpPr/>
          <p:nvPr/>
        </p:nvSpPr>
        <p:spPr>
          <a:xfrm>
            <a:off x="4573653" y="6096000"/>
            <a:ext cx="4009800" cy="66000"/>
          </a:xfrm>
          <a:prstGeom prst="rect">
            <a:avLst/>
          </a:prstGeom>
          <a:solidFill>
            <a:srgbClr val="CDCDCF">
              <a:alpha val="92940"/>
            </a:srgbClr>
          </a:solidFill>
          <a:ln w="9525" cap="flat" cmpd="sng">
            <a:solidFill>
              <a:srgbClr val="FFFFFF"/>
            </a:solidFill>
            <a:prstDash val="solid"/>
            <a:round/>
            <a:headEnd type="none" w="med" len="med"/>
            <a:tailEnd type="none" w="med" len="med"/>
          </a:ln>
        </p:spPr>
        <p:txBody>
          <a:bodyPr spcFirstLastPara="1" wrap="square" lIns="97500" tIns="48725" rIns="97500" bIns="48725" anchor="ctr" anchorCtr="0">
            <a:noAutofit/>
          </a:bodyPr>
          <a:lstStyle/>
          <a:p>
            <a:pPr marL="0" marR="0" lvl="0" indent="0" algn="ctr" rtl="0">
              <a:spcBef>
                <a:spcPts val="0"/>
              </a:spcBef>
              <a:spcAft>
                <a:spcPts val="0"/>
              </a:spcAft>
              <a:buNone/>
            </a:pPr>
            <a:endParaRPr sz="1800">
              <a:solidFill>
                <a:srgbClr val="003D7F"/>
              </a:solidFill>
              <a:latin typeface="Century Gothic"/>
              <a:ea typeface="Century Gothic"/>
              <a:cs typeface="Century Gothic"/>
              <a:sym typeface="Century Gothic"/>
            </a:endParaRPr>
          </a:p>
        </p:txBody>
      </p:sp>
      <p:sp>
        <p:nvSpPr>
          <p:cNvPr id="432" name="Shape 432"/>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Nivel 1: Temas por Perfil de Cliente</a:t>
            </a:r>
            <a:endParaRPr/>
          </a:p>
        </p:txBody>
      </p:sp>
      <p:sp>
        <p:nvSpPr>
          <p:cNvPr id="433" name="Shape 433"/>
          <p:cNvSpPr txBox="1"/>
          <p:nvPr/>
        </p:nvSpPr>
        <p:spPr>
          <a:xfrm>
            <a:off x="6614288" y="2507554"/>
            <a:ext cx="3036900" cy="2310600"/>
          </a:xfrm>
          <a:prstGeom prst="rect">
            <a:avLst/>
          </a:prstGeom>
          <a:noFill/>
          <a:ln>
            <a:noFill/>
          </a:ln>
        </p:spPr>
        <p:txBody>
          <a:bodyPr spcFirstLastPara="1" wrap="square" lIns="0" tIns="0" rIns="0" bIns="0" anchor="t" anchorCtr="0">
            <a:noAutofit/>
          </a:bodyPr>
          <a:lstStyle/>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Depósito en Oficina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Precio Empresa/Competitividad</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Entrega Paquetería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Recogida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Gestor Comercial y oferta </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Problemas entrega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Facturación</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Entrega de Cartas</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Reclamaciones - Gestión de incidencias</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Seguimiento de los envíos</a:t>
            </a:r>
            <a:endParaRPr sz="1600">
              <a:solidFill>
                <a:srgbClr val="666666"/>
              </a:solidFill>
              <a:latin typeface="Roboto Condensed"/>
              <a:ea typeface="Roboto Condensed"/>
              <a:cs typeface="Roboto Condensed"/>
              <a:sym typeface="Roboto Condensed"/>
            </a:endParaRPr>
          </a:p>
        </p:txBody>
      </p:sp>
      <p:sp>
        <p:nvSpPr>
          <p:cNvPr id="434" name="Shape 434"/>
          <p:cNvSpPr txBox="1"/>
          <p:nvPr/>
        </p:nvSpPr>
        <p:spPr>
          <a:xfrm>
            <a:off x="3556278" y="2507542"/>
            <a:ext cx="3347700" cy="1755600"/>
          </a:xfrm>
          <a:prstGeom prst="rect">
            <a:avLst/>
          </a:prstGeom>
          <a:noFill/>
          <a:ln>
            <a:noFill/>
          </a:ln>
        </p:spPr>
        <p:txBody>
          <a:bodyPr spcFirstLastPara="1" wrap="square" lIns="0" tIns="0" rIns="0" bIns="0" anchor="t" anchorCtr="0">
            <a:noAutofit/>
          </a:bodyPr>
          <a:lstStyle/>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Tiempos Oficina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Personal</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Servicio</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Cartas</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Paquetería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Horarios Oficina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Precio</a:t>
            </a:r>
            <a:endParaRPr sz="1600">
              <a:solidFill>
                <a:srgbClr val="666666"/>
              </a:solidFill>
              <a:latin typeface="Roboto Condensed"/>
              <a:ea typeface="Roboto Condensed"/>
              <a:cs typeface="Roboto Condensed"/>
              <a:sym typeface="Roboto Condensed"/>
            </a:endParaRPr>
          </a:p>
        </p:txBody>
      </p:sp>
      <p:sp>
        <p:nvSpPr>
          <p:cNvPr id="435" name="Shape 435"/>
          <p:cNvSpPr txBox="1"/>
          <p:nvPr/>
        </p:nvSpPr>
        <p:spPr>
          <a:xfrm>
            <a:off x="692849" y="2507554"/>
            <a:ext cx="2707800" cy="1755600"/>
          </a:xfrm>
          <a:prstGeom prst="rect">
            <a:avLst/>
          </a:prstGeom>
          <a:noFill/>
          <a:ln>
            <a:noFill/>
          </a:ln>
        </p:spPr>
        <p:txBody>
          <a:bodyPr spcFirstLastPara="1" wrap="square" lIns="0" tIns="0" rIns="0" bIns="0" anchor="t" anchorCtr="0">
            <a:noAutofit/>
          </a:bodyPr>
          <a:lstStyle/>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Oficina - recogida en oficinas</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Valoración del servicio de entrega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Carteros</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Aviso de Llegada de la Entrega</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Incidencias en la entrega en domicilio</a:t>
            </a:r>
            <a:endParaRPr sz="1600">
              <a:solidFill>
                <a:srgbClr val="666666"/>
              </a:solidFill>
              <a:latin typeface="Roboto Condensed"/>
              <a:ea typeface="Roboto Condensed"/>
              <a:cs typeface="Roboto Condensed"/>
              <a:sym typeface="Roboto Condensed"/>
            </a:endParaRPr>
          </a:p>
          <a:p>
            <a:pPr marL="487695" marR="0" lvl="0" indent="-338677" algn="l" rtl="0">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Incidencias en el Servicio de Entrega </a:t>
            </a:r>
            <a:endParaRPr sz="1600">
              <a:solidFill>
                <a:srgbClr val="666666"/>
              </a:solidFill>
              <a:latin typeface="Roboto Condensed"/>
              <a:ea typeface="Roboto Condensed"/>
              <a:cs typeface="Roboto Condensed"/>
              <a:sym typeface="Roboto Condensed"/>
            </a:endParaRPr>
          </a:p>
          <a:p>
            <a:pPr marL="487695" marR="0" lvl="0" indent="-243847" algn="l" rtl="0">
              <a:spcBef>
                <a:spcPts val="0"/>
              </a:spcBef>
              <a:spcAft>
                <a:spcPts val="0"/>
              </a:spcAft>
              <a:buNone/>
            </a:pPr>
            <a:endParaRPr sz="1600">
              <a:solidFill>
                <a:srgbClr val="666666"/>
              </a:solidFill>
              <a:latin typeface="Roboto Condensed"/>
              <a:ea typeface="Roboto Condensed"/>
              <a:cs typeface="Roboto Condensed"/>
              <a:sym typeface="Roboto Condensed"/>
            </a:endParaRPr>
          </a:p>
          <a:p>
            <a:pPr marL="0" marR="0" lvl="0" indent="0" algn="l" rtl="0">
              <a:lnSpc>
                <a:spcPct val="115000"/>
              </a:lnSpc>
              <a:spcBef>
                <a:spcPts val="0"/>
              </a:spcBef>
              <a:spcAft>
                <a:spcPts val="0"/>
              </a:spcAft>
              <a:buNone/>
            </a:pPr>
            <a:endParaRPr sz="1600">
              <a:solidFill>
                <a:srgbClr val="666666"/>
              </a:solidFill>
              <a:latin typeface="Roboto Condensed"/>
              <a:ea typeface="Roboto Condensed"/>
              <a:cs typeface="Roboto Condensed"/>
              <a:sym typeface="Roboto Condensed"/>
            </a:endParaRPr>
          </a:p>
        </p:txBody>
      </p:sp>
      <p:sp>
        <p:nvSpPr>
          <p:cNvPr id="436" name="Shape 436"/>
          <p:cNvSpPr/>
          <p:nvPr/>
        </p:nvSpPr>
        <p:spPr>
          <a:xfrm>
            <a:off x="6695568" y="1416187"/>
            <a:ext cx="244500" cy="1029300"/>
          </a:xfrm>
          <a:prstGeom prst="roundRect">
            <a:avLst>
              <a:gd name="adj" fmla="val 8114"/>
            </a:avLst>
          </a:prstGeom>
          <a:solidFill>
            <a:srgbClr val="FFC000"/>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endParaRPr sz="1920">
              <a:solidFill>
                <a:srgbClr val="FFFFFF"/>
              </a:solidFill>
              <a:latin typeface="Calibri"/>
              <a:ea typeface="Calibri"/>
              <a:cs typeface="Calibri"/>
              <a:sym typeface="Calibri"/>
            </a:endParaRPr>
          </a:p>
        </p:txBody>
      </p:sp>
      <p:sp>
        <p:nvSpPr>
          <p:cNvPr id="437" name="Shape 437"/>
          <p:cNvSpPr txBox="1"/>
          <p:nvPr/>
        </p:nvSpPr>
        <p:spPr>
          <a:xfrm>
            <a:off x="7037087" y="1676400"/>
            <a:ext cx="2341200" cy="32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33" b="1">
                <a:solidFill>
                  <a:srgbClr val="004379"/>
                </a:solidFill>
                <a:latin typeface="Roboto Condensed"/>
                <a:ea typeface="Roboto Condensed"/>
                <a:cs typeface="Roboto Condensed"/>
                <a:sym typeface="Roboto Condensed"/>
              </a:rPr>
              <a:t>Clientes con Contrato</a:t>
            </a:r>
            <a:endParaRPr sz="1493">
              <a:solidFill>
                <a:srgbClr val="000000"/>
              </a:solidFill>
              <a:latin typeface="Arial"/>
              <a:ea typeface="Arial"/>
              <a:cs typeface="Arial"/>
              <a:sym typeface="Arial"/>
            </a:endParaRPr>
          </a:p>
        </p:txBody>
      </p:sp>
      <p:sp>
        <p:nvSpPr>
          <p:cNvPr id="438" name="Shape 438"/>
          <p:cNvSpPr txBox="1"/>
          <p:nvPr/>
        </p:nvSpPr>
        <p:spPr>
          <a:xfrm>
            <a:off x="4029875" y="1676400"/>
            <a:ext cx="2382300" cy="32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33" b="1">
                <a:solidFill>
                  <a:srgbClr val="004379"/>
                </a:solidFill>
                <a:latin typeface="Roboto Condensed"/>
                <a:ea typeface="Roboto Condensed"/>
                <a:cs typeface="Roboto Condensed"/>
                <a:sym typeface="Roboto Condensed"/>
              </a:rPr>
              <a:t>Clientes Sin Contrato </a:t>
            </a:r>
            <a:endParaRPr sz="1493">
              <a:solidFill>
                <a:srgbClr val="000000"/>
              </a:solidFill>
              <a:latin typeface="Arial"/>
              <a:ea typeface="Arial"/>
              <a:cs typeface="Arial"/>
              <a:sym typeface="Arial"/>
            </a:endParaRPr>
          </a:p>
        </p:txBody>
      </p:sp>
      <p:sp>
        <p:nvSpPr>
          <p:cNvPr id="439" name="Shape 439"/>
          <p:cNvSpPr txBox="1"/>
          <p:nvPr/>
        </p:nvSpPr>
        <p:spPr>
          <a:xfrm>
            <a:off x="1170563" y="1676400"/>
            <a:ext cx="2382300" cy="32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33" b="1">
                <a:solidFill>
                  <a:srgbClr val="004379"/>
                </a:solidFill>
                <a:latin typeface="Roboto Condensed"/>
                <a:ea typeface="Roboto Condensed"/>
                <a:cs typeface="Roboto Condensed"/>
                <a:sym typeface="Roboto Condensed"/>
              </a:rPr>
              <a:t>Destinatarios</a:t>
            </a:r>
            <a:endParaRPr sz="1493">
              <a:solidFill>
                <a:srgbClr val="000000"/>
              </a:solidFill>
              <a:latin typeface="Arial"/>
              <a:ea typeface="Arial"/>
              <a:cs typeface="Arial"/>
              <a:sym typeface="Arial"/>
            </a:endParaRPr>
          </a:p>
        </p:txBody>
      </p:sp>
      <p:sp>
        <p:nvSpPr>
          <p:cNvPr id="440" name="Shape 440"/>
          <p:cNvSpPr/>
          <p:nvPr/>
        </p:nvSpPr>
        <p:spPr>
          <a:xfrm>
            <a:off x="3553874" y="1416175"/>
            <a:ext cx="270900" cy="1029300"/>
          </a:xfrm>
          <a:prstGeom prst="roundRect">
            <a:avLst>
              <a:gd name="adj" fmla="val 8114"/>
            </a:avLst>
          </a:prstGeom>
          <a:solidFill>
            <a:srgbClr val="FFC000">
              <a:alpha val="63137"/>
            </a:srgbClr>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endParaRPr sz="1920">
              <a:solidFill>
                <a:srgbClr val="FFFFFF"/>
              </a:solidFill>
              <a:highlight>
                <a:srgbClr val="FFFF00"/>
              </a:highlight>
              <a:latin typeface="Calibri"/>
              <a:ea typeface="Calibri"/>
              <a:cs typeface="Calibri"/>
              <a:sym typeface="Calibri"/>
            </a:endParaRPr>
          </a:p>
        </p:txBody>
      </p:sp>
      <p:sp>
        <p:nvSpPr>
          <p:cNvPr id="441" name="Shape 441"/>
          <p:cNvSpPr/>
          <p:nvPr/>
        </p:nvSpPr>
        <p:spPr>
          <a:xfrm>
            <a:off x="731645" y="1416187"/>
            <a:ext cx="244500" cy="1029300"/>
          </a:xfrm>
          <a:prstGeom prst="roundRect">
            <a:avLst>
              <a:gd name="adj" fmla="val 8114"/>
            </a:avLst>
          </a:prstGeom>
          <a:solidFill>
            <a:srgbClr val="FFC000"/>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endParaRPr sz="1920">
              <a:solidFill>
                <a:srgbClr val="FFFFFF"/>
              </a:solidFill>
              <a:latin typeface="Calibri"/>
              <a:ea typeface="Calibri"/>
              <a:cs typeface="Calibri"/>
              <a:sym typeface="Calibri"/>
            </a:endParaRPr>
          </a:p>
        </p:txBody>
      </p:sp>
      <p:sp>
        <p:nvSpPr>
          <p:cNvPr id="442" name="Shape 442"/>
          <p:cNvSpPr txBox="1"/>
          <p:nvPr/>
        </p:nvSpPr>
        <p:spPr>
          <a:xfrm>
            <a:off x="9924549" y="2507550"/>
            <a:ext cx="2925000" cy="1755600"/>
          </a:xfrm>
          <a:prstGeom prst="rect">
            <a:avLst/>
          </a:prstGeom>
          <a:noFill/>
          <a:ln>
            <a:noFill/>
          </a:ln>
        </p:spPr>
        <p:txBody>
          <a:bodyPr spcFirstLastPara="1" wrap="square" lIns="0" tIns="0" rIns="0" bIns="0" anchor="t" anchorCtr="0">
            <a:noAutofit/>
          </a:bodyPr>
          <a:lstStyle/>
          <a:p>
            <a:pPr marL="487695" marR="0" lvl="0" indent="-338677" algn="l" rtl="0">
              <a:lnSpc>
                <a:spcPct val="115000"/>
              </a:lnSpc>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Incidencias / Problemas paquete</a:t>
            </a:r>
            <a:endParaRPr sz="1600">
              <a:solidFill>
                <a:srgbClr val="666666"/>
              </a:solidFill>
              <a:latin typeface="Roboto Condensed"/>
              <a:ea typeface="Roboto Condensed"/>
              <a:cs typeface="Roboto Condensed"/>
              <a:sym typeface="Roboto Condensed"/>
            </a:endParaRPr>
          </a:p>
          <a:p>
            <a:pPr marL="487695" marR="0" lvl="0" indent="-338677" algn="l" rtl="0">
              <a:lnSpc>
                <a:spcPct val="115000"/>
              </a:lnSpc>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Valoración servicio</a:t>
            </a:r>
            <a:endParaRPr sz="1600">
              <a:solidFill>
                <a:srgbClr val="666666"/>
              </a:solidFill>
              <a:latin typeface="Roboto Condensed"/>
              <a:ea typeface="Roboto Condensed"/>
              <a:cs typeface="Roboto Condensed"/>
              <a:sym typeface="Roboto Condensed"/>
            </a:endParaRPr>
          </a:p>
          <a:p>
            <a:pPr marL="487695" marR="0" lvl="0" indent="-338677" algn="l" rtl="0">
              <a:lnSpc>
                <a:spcPct val="115000"/>
              </a:lnSpc>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Horarios entrega</a:t>
            </a:r>
            <a:endParaRPr sz="1600">
              <a:solidFill>
                <a:srgbClr val="666666"/>
              </a:solidFill>
              <a:latin typeface="Roboto Condensed"/>
              <a:ea typeface="Roboto Condensed"/>
              <a:cs typeface="Roboto Condensed"/>
              <a:sym typeface="Roboto Condensed"/>
            </a:endParaRPr>
          </a:p>
          <a:p>
            <a:pPr marL="487695" marR="0" lvl="0" indent="-338677" algn="l" rtl="0">
              <a:lnSpc>
                <a:spcPct val="115000"/>
              </a:lnSpc>
              <a:spcBef>
                <a:spcPts val="0"/>
              </a:spcBef>
              <a:spcAft>
                <a:spcPts val="0"/>
              </a:spcAft>
              <a:buClr>
                <a:srgbClr val="666666"/>
              </a:buClr>
              <a:buSzPts val="1400"/>
              <a:buFont typeface="Roboto Condensed"/>
              <a:buAutoNum type="arabicPeriod"/>
            </a:pPr>
            <a:r>
              <a:rPr lang="en-US" sz="1600">
                <a:solidFill>
                  <a:srgbClr val="666666"/>
                </a:solidFill>
                <a:latin typeface="Roboto Condensed"/>
                <a:ea typeface="Roboto Condensed"/>
                <a:cs typeface="Roboto Condensed"/>
                <a:sym typeface="Roboto Condensed"/>
              </a:rPr>
              <a:t>Avisos Cartero</a:t>
            </a:r>
            <a:endParaRPr sz="1600">
              <a:solidFill>
                <a:srgbClr val="666666"/>
              </a:solidFill>
              <a:latin typeface="Roboto Condensed"/>
              <a:ea typeface="Roboto Condensed"/>
              <a:cs typeface="Roboto Condensed"/>
              <a:sym typeface="Roboto Condensed"/>
            </a:endParaRPr>
          </a:p>
          <a:p>
            <a:pPr marL="0" marR="0" lvl="0" indent="0" algn="l" rtl="0">
              <a:lnSpc>
                <a:spcPct val="115000"/>
              </a:lnSpc>
              <a:spcBef>
                <a:spcPts val="0"/>
              </a:spcBef>
              <a:spcAft>
                <a:spcPts val="0"/>
              </a:spcAft>
              <a:buNone/>
            </a:pPr>
            <a:endParaRPr sz="1600">
              <a:solidFill>
                <a:srgbClr val="666666"/>
              </a:solidFill>
              <a:latin typeface="Roboto Condensed"/>
              <a:ea typeface="Roboto Condensed"/>
              <a:cs typeface="Roboto Condensed"/>
              <a:sym typeface="Roboto Condensed"/>
            </a:endParaRPr>
          </a:p>
        </p:txBody>
      </p:sp>
      <p:sp>
        <p:nvSpPr>
          <p:cNvPr id="443" name="Shape 443"/>
          <p:cNvSpPr txBox="1"/>
          <p:nvPr/>
        </p:nvSpPr>
        <p:spPr>
          <a:xfrm>
            <a:off x="10344680" y="1676400"/>
            <a:ext cx="2329800" cy="32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133" b="1">
                <a:solidFill>
                  <a:srgbClr val="004379"/>
                </a:solidFill>
                <a:latin typeface="Roboto Condensed"/>
                <a:ea typeface="Roboto Condensed"/>
                <a:cs typeface="Roboto Condensed"/>
                <a:sym typeface="Roboto Condensed"/>
              </a:rPr>
              <a:t>CityPaq</a:t>
            </a:r>
            <a:endParaRPr sz="1493">
              <a:solidFill>
                <a:srgbClr val="000000"/>
              </a:solidFill>
              <a:latin typeface="Arial"/>
              <a:ea typeface="Arial"/>
              <a:cs typeface="Arial"/>
              <a:sym typeface="Arial"/>
            </a:endParaRPr>
          </a:p>
        </p:txBody>
      </p:sp>
      <p:sp>
        <p:nvSpPr>
          <p:cNvPr id="444" name="Shape 444"/>
          <p:cNvSpPr/>
          <p:nvPr/>
        </p:nvSpPr>
        <p:spPr>
          <a:xfrm>
            <a:off x="10005857" y="1416187"/>
            <a:ext cx="244500" cy="1029300"/>
          </a:xfrm>
          <a:prstGeom prst="roundRect">
            <a:avLst>
              <a:gd name="adj" fmla="val 8114"/>
            </a:avLst>
          </a:prstGeom>
          <a:solidFill>
            <a:srgbClr val="FFC000"/>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endParaRPr sz="1920">
              <a:solidFill>
                <a:srgbClr val="FFFFFF"/>
              </a:solidFill>
              <a:latin typeface="Calibri"/>
              <a:ea typeface="Calibri"/>
              <a:cs typeface="Calibri"/>
              <a:sym typeface="Calibri"/>
            </a:endParaRPr>
          </a:p>
        </p:txBody>
      </p:sp>
      <p:sp>
        <p:nvSpPr>
          <p:cNvPr id="445" name="Shape 445"/>
          <p:cNvSpPr txBox="1"/>
          <p:nvPr/>
        </p:nvSpPr>
        <p:spPr>
          <a:xfrm>
            <a:off x="568960" y="859762"/>
            <a:ext cx="12029440" cy="370880"/>
          </a:xfrm>
          <a:prstGeom prst="rect">
            <a:avLst/>
          </a:prstGeom>
          <a:no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707">
                <a:solidFill>
                  <a:srgbClr val="808080"/>
                </a:solidFill>
                <a:latin typeface="Century Gothic"/>
                <a:ea typeface="Century Gothic"/>
                <a:cs typeface="Century Gothic"/>
                <a:sym typeface="Century Gothic"/>
              </a:rPr>
              <a:t>A continuación se muestra </a:t>
            </a:r>
            <a:r>
              <a:rPr lang="en-US" sz="1707" b="1">
                <a:solidFill>
                  <a:srgbClr val="002060"/>
                </a:solidFill>
                <a:latin typeface="Century Gothic"/>
                <a:ea typeface="Century Gothic"/>
                <a:cs typeface="Century Gothic"/>
                <a:sym typeface="Century Gothic"/>
              </a:rPr>
              <a:t>de qué habla cada tipo de cliente</a:t>
            </a:r>
            <a:r>
              <a:rPr lang="en-US" sz="1707">
                <a:solidFill>
                  <a:srgbClr val="808080"/>
                </a:solidFill>
                <a:latin typeface="Century Gothic"/>
                <a:ea typeface="Century Gothic"/>
                <a:cs typeface="Century Gothic"/>
                <a:sym typeface="Century Gothic"/>
              </a:rPr>
              <a:t>, clasificados de mayor a menor peso:</a:t>
            </a:r>
            <a:endParaRPr sz="1707">
              <a:solidFill>
                <a:srgbClr val="808080"/>
              </a:solidFill>
              <a:latin typeface="Century Gothic"/>
              <a:ea typeface="Century Gothic"/>
              <a:cs typeface="Century Gothic"/>
              <a:sym typeface="Century Gothic"/>
            </a:endParaRPr>
          </a:p>
        </p:txBody>
      </p:sp>
      <p:pic>
        <p:nvPicPr>
          <p:cNvPr id="446" name="Shape 446"/>
          <p:cNvPicPr preferRelativeResize="0"/>
          <p:nvPr/>
        </p:nvPicPr>
        <p:blipFill rotWithShape="1">
          <a:blip r:embed="rId3">
            <a:alphaModFix/>
          </a:blip>
          <a:srcRect/>
          <a:stretch/>
        </p:blipFill>
        <p:spPr>
          <a:xfrm>
            <a:off x="12211035" y="78337"/>
            <a:ext cx="716700" cy="716700"/>
          </a:xfrm>
          <a:prstGeom prst="rect">
            <a:avLst/>
          </a:prstGeom>
          <a:noFill/>
          <a:ln>
            <a:noFill/>
          </a:ln>
        </p:spPr>
      </p:pic>
      <p:pic>
        <p:nvPicPr>
          <p:cNvPr id="447" name="Shape 447"/>
          <p:cNvPicPr preferRelativeResize="0"/>
          <p:nvPr/>
        </p:nvPicPr>
        <p:blipFill rotWithShape="1">
          <a:blip r:embed="rId4">
            <a:alphaModFix/>
          </a:blip>
          <a:srcRect l="18708" r="22066"/>
          <a:stretch/>
        </p:blipFill>
        <p:spPr>
          <a:xfrm>
            <a:off x="10355263" y="4948550"/>
            <a:ext cx="2308625" cy="1597900"/>
          </a:xfrm>
          <a:prstGeom prst="rect">
            <a:avLst/>
          </a:prstGeom>
          <a:noFill/>
          <a:ln w="19050" cap="flat" cmpd="sng">
            <a:solidFill>
              <a:srgbClr val="FFFFFF"/>
            </a:solidFill>
            <a:prstDash val="solid"/>
            <a:round/>
            <a:headEnd type="none" w="med" len="med"/>
            <a:tailEnd type="none" w="med" len="med"/>
          </a:ln>
        </p:spPr>
      </p:pic>
      <p:pic>
        <p:nvPicPr>
          <p:cNvPr id="448" name="Shape 448"/>
          <p:cNvPicPr preferRelativeResize="0"/>
          <p:nvPr/>
        </p:nvPicPr>
        <p:blipFill>
          <a:blip r:embed="rId5">
            <a:alphaModFix/>
          </a:blip>
          <a:stretch>
            <a:fillRect/>
          </a:stretch>
        </p:blipFill>
        <p:spPr>
          <a:xfrm>
            <a:off x="3714071" y="4948550"/>
            <a:ext cx="2436254" cy="1597900"/>
          </a:xfrm>
          <a:prstGeom prst="rect">
            <a:avLst/>
          </a:prstGeom>
          <a:noFill/>
          <a:ln w="19050" cap="flat" cmpd="sng">
            <a:solidFill>
              <a:srgbClr val="FFFFFF"/>
            </a:solidFill>
            <a:prstDash val="solid"/>
            <a:round/>
            <a:headEnd type="none" w="med" len="med"/>
            <a:tailEnd type="none" w="med" len="me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p:cNvPicPr preferRelativeResize="0"/>
          <p:nvPr/>
        </p:nvPicPr>
        <p:blipFill>
          <a:blip r:embed="rId3">
            <a:alphaModFix/>
          </a:blip>
          <a:stretch>
            <a:fillRect/>
          </a:stretch>
        </p:blipFill>
        <p:spPr>
          <a:xfrm>
            <a:off x="29651" y="846875"/>
            <a:ext cx="12945498" cy="5595826"/>
          </a:xfrm>
          <a:prstGeom prst="rect">
            <a:avLst/>
          </a:prstGeom>
          <a:noFill/>
          <a:ln>
            <a:noFill/>
          </a:ln>
        </p:spPr>
      </p:pic>
      <p:sp>
        <p:nvSpPr>
          <p:cNvPr id="455" name="Shape 45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 por Perfil de Cliente</a:t>
            </a:r>
            <a:endParaRPr/>
          </a:p>
          <a:p>
            <a:pPr marL="0" marR="0" lvl="0" indent="0" algn="l" rtl="0">
              <a:lnSpc>
                <a:spcPct val="90000"/>
              </a:lnSpc>
              <a:spcBef>
                <a:spcPts val="0"/>
              </a:spcBef>
              <a:spcAft>
                <a:spcPts val="0"/>
              </a:spcAft>
              <a:buClr>
                <a:srgbClr val="00457D"/>
              </a:buClr>
              <a:buSzPts val="3000"/>
              <a:buFont typeface="Arial"/>
              <a:buNone/>
            </a:pPr>
            <a:endParaRPr/>
          </a:p>
        </p:txBody>
      </p:sp>
      <p:pic>
        <p:nvPicPr>
          <p:cNvPr id="456" name="Shape 456"/>
          <p:cNvPicPr preferRelativeResize="0"/>
          <p:nvPr/>
        </p:nvPicPr>
        <p:blipFill rotWithShape="1">
          <a:blip r:embed="rId4">
            <a:alphaModFix/>
          </a:blip>
          <a:srcRect/>
          <a:stretch/>
        </p:blipFill>
        <p:spPr>
          <a:xfrm>
            <a:off x="12211035" y="78337"/>
            <a:ext cx="716700" cy="71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 por Perfil de Cliente</a:t>
            </a:r>
            <a:endParaRPr/>
          </a:p>
          <a:p>
            <a:pPr marL="0" marR="0" lvl="0" indent="0" algn="l" rtl="0">
              <a:lnSpc>
                <a:spcPct val="90000"/>
              </a:lnSpc>
              <a:spcBef>
                <a:spcPts val="0"/>
              </a:spcBef>
              <a:spcAft>
                <a:spcPts val="0"/>
              </a:spcAft>
              <a:buClr>
                <a:srgbClr val="00457D"/>
              </a:buClr>
              <a:buSzPts val="3000"/>
              <a:buFont typeface="Arial"/>
              <a:buNone/>
            </a:pPr>
            <a:endParaRPr/>
          </a:p>
        </p:txBody>
      </p:sp>
      <p:pic>
        <p:nvPicPr>
          <p:cNvPr id="463" name="Shape 463"/>
          <p:cNvPicPr preferRelativeResize="0"/>
          <p:nvPr/>
        </p:nvPicPr>
        <p:blipFill rotWithShape="1">
          <a:blip r:embed="rId3">
            <a:alphaModFix/>
          </a:blip>
          <a:srcRect/>
          <a:stretch/>
        </p:blipFill>
        <p:spPr>
          <a:xfrm>
            <a:off x="12211035" y="78337"/>
            <a:ext cx="716700" cy="716700"/>
          </a:xfrm>
          <a:prstGeom prst="rect">
            <a:avLst/>
          </a:prstGeom>
          <a:noFill/>
          <a:ln>
            <a:noFill/>
          </a:ln>
        </p:spPr>
      </p:pic>
      <p:sp>
        <p:nvSpPr>
          <p:cNvPr id="464" name="Shape 464"/>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26</a:t>
            </a:fld>
            <a:endParaRPr/>
          </a:p>
        </p:txBody>
      </p:sp>
      <p:sp>
        <p:nvSpPr>
          <p:cNvPr id="465" name="Shape 465"/>
          <p:cNvSpPr txBox="1">
            <a:spLocks noGrp="1"/>
          </p:cNvSpPr>
          <p:nvPr>
            <p:ph type="body" idx="1"/>
          </p:nvPr>
        </p:nvSpPr>
        <p:spPr>
          <a:xfrm>
            <a:off x="863600" y="1371600"/>
            <a:ext cx="11811000" cy="5181600"/>
          </a:xfrm>
          <a:prstGeom prst="rect">
            <a:avLst/>
          </a:prstGeom>
          <a:noFill/>
          <a:ln>
            <a:noFill/>
          </a:ln>
        </p:spPr>
        <p:txBody>
          <a:bodyPr spcFirstLastPara="1" wrap="square" lIns="91425" tIns="91425" rIns="91425" bIns="91425" anchor="t" anchorCtr="0">
            <a:noAutofit/>
          </a:bodyPr>
          <a:lstStyle/>
          <a:p>
            <a:pPr marL="487695" marR="0" lvl="0" indent="-375930" algn="just" rtl="0">
              <a:lnSpc>
                <a:spcPct val="100000"/>
              </a:lnSpc>
              <a:spcBef>
                <a:spcPts val="1000"/>
              </a:spcBef>
              <a:spcAft>
                <a:spcPts val="0"/>
              </a:spcAft>
              <a:buClr>
                <a:srgbClr val="9D9FA0"/>
              </a:buClr>
              <a:buSzPts val="2000"/>
              <a:buFont typeface="Century Gothic"/>
              <a:buChar char="●"/>
            </a:pPr>
            <a:r>
              <a:rPr lang="en-US" sz="2000">
                <a:solidFill>
                  <a:srgbClr val="808080"/>
                </a:solidFill>
                <a:latin typeface="Century Gothic"/>
                <a:ea typeface="Century Gothic"/>
                <a:cs typeface="Century Gothic"/>
                <a:sym typeface="Century Gothic"/>
              </a:rPr>
              <a:t>El tiempo de espera en las oficinas es el tema más mencionado por Clientes con/sin contrato y destinatarios.</a:t>
            </a:r>
            <a:endParaRPr sz="2000">
              <a:solidFill>
                <a:srgbClr val="808080"/>
              </a:solidFill>
              <a:latin typeface="Century Gothic"/>
              <a:ea typeface="Century Gothic"/>
              <a:cs typeface="Century Gothic"/>
              <a:sym typeface="Century Gothic"/>
            </a:endParaRPr>
          </a:p>
          <a:p>
            <a:pPr marL="487695" marR="0" lvl="0" indent="-375930" algn="just" rtl="0">
              <a:lnSpc>
                <a:spcPct val="100000"/>
              </a:lnSpc>
              <a:spcBef>
                <a:spcPts val="1000"/>
              </a:spcBef>
              <a:spcAft>
                <a:spcPts val="0"/>
              </a:spcAft>
              <a:buClr>
                <a:srgbClr val="9D9FA0"/>
              </a:buClr>
              <a:buSzPts val="2000"/>
              <a:buFont typeface="Century Gothic"/>
              <a:buChar char="●"/>
            </a:pPr>
            <a:r>
              <a:rPr lang="en-US" sz="2000">
                <a:solidFill>
                  <a:srgbClr val="808080"/>
                </a:solidFill>
                <a:latin typeface="Century Gothic"/>
                <a:ea typeface="Century Gothic"/>
                <a:cs typeface="Century Gothic"/>
                <a:sym typeface="Century Gothic"/>
              </a:rPr>
              <a:t>Los clientes con contrato hacen mención también a tarifas (precios), entregas y recogidas, relación con el gestor comercial y facturación.</a:t>
            </a:r>
            <a:endParaRPr sz="2000">
              <a:solidFill>
                <a:srgbClr val="808080"/>
              </a:solidFill>
              <a:latin typeface="Century Gothic"/>
              <a:ea typeface="Century Gothic"/>
              <a:cs typeface="Century Gothic"/>
              <a:sym typeface="Century Gothic"/>
            </a:endParaRPr>
          </a:p>
          <a:p>
            <a:pPr marL="487695" marR="0" lvl="0" indent="-375930" algn="just" rtl="0">
              <a:lnSpc>
                <a:spcPct val="100000"/>
              </a:lnSpc>
              <a:spcBef>
                <a:spcPts val="1000"/>
              </a:spcBef>
              <a:spcAft>
                <a:spcPts val="0"/>
              </a:spcAft>
              <a:buClr>
                <a:srgbClr val="9D9FA0"/>
              </a:buClr>
              <a:buSzPts val="2000"/>
              <a:buFont typeface="Century Gothic"/>
              <a:buChar char="●"/>
            </a:pPr>
            <a:r>
              <a:rPr lang="en-US" sz="2000">
                <a:solidFill>
                  <a:srgbClr val="808080"/>
                </a:solidFill>
                <a:latin typeface="Century Gothic"/>
                <a:ea typeface="Century Gothic"/>
                <a:cs typeface="Century Gothic"/>
                <a:sym typeface="Century Gothic"/>
              </a:rPr>
              <a:t>Los clientes sin contrato centran sus comentarios alrededor del servicio en oficinas: colas, personal, horarios y servicio en general.</a:t>
            </a:r>
            <a:endParaRPr sz="2000">
              <a:solidFill>
                <a:srgbClr val="808080"/>
              </a:solidFill>
              <a:latin typeface="Century Gothic"/>
              <a:ea typeface="Century Gothic"/>
              <a:cs typeface="Century Gothic"/>
              <a:sym typeface="Century Gothic"/>
            </a:endParaRPr>
          </a:p>
          <a:p>
            <a:pPr marL="487695" marR="0" lvl="0" indent="-375930" algn="just" rtl="0">
              <a:lnSpc>
                <a:spcPct val="100000"/>
              </a:lnSpc>
              <a:spcBef>
                <a:spcPts val="1000"/>
              </a:spcBef>
              <a:spcAft>
                <a:spcPts val="0"/>
              </a:spcAft>
              <a:buClr>
                <a:srgbClr val="9D9FA0"/>
              </a:buClr>
              <a:buSzPts val="2000"/>
              <a:buFont typeface="Century Gothic"/>
              <a:buChar char="●"/>
            </a:pPr>
            <a:r>
              <a:rPr lang="en-US" sz="2000">
                <a:solidFill>
                  <a:srgbClr val="808080"/>
                </a:solidFill>
                <a:latin typeface="Century Gothic"/>
                <a:ea typeface="Century Gothic"/>
                <a:cs typeface="Century Gothic"/>
                <a:sym typeface="Century Gothic"/>
              </a:rPr>
              <a:t>Los destinatarios centran sus comentarios en la recepción de sus envíos: avisos, carteros e incidencias en la entrega.</a:t>
            </a:r>
            <a:endParaRPr sz="2000">
              <a:solidFill>
                <a:srgbClr val="808080"/>
              </a:solidFill>
              <a:latin typeface="Century Gothic"/>
              <a:ea typeface="Century Gothic"/>
              <a:cs typeface="Century Gothic"/>
              <a:sym typeface="Century Gothic"/>
            </a:endParaRPr>
          </a:p>
          <a:p>
            <a:pPr marL="0" marR="0" lvl="0" indent="0" algn="just" rtl="0">
              <a:lnSpc>
                <a:spcPct val="100000"/>
              </a:lnSpc>
              <a:spcBef>
                <a:spcPts val="1000"/>
              </a:spcBef>
              <a:spcAft>
                <a:spcPts val="0"/>
              </a:spcAft>
              <a:buNone/>
            </a:pPr>
            <a:endParaRPr sz="1800">
              <a:solidFill>
                <a:srgbClr val="9D9FA0"/>
              </a:solidFill>
              <a:latin typeface="Century Gothic"/>
              <a:ea typeface="Century Gothic"/>
              <a:cs typeface="Century Gothic"/>
              <a:sym typeface="Century Gothic"/>
            </a:endParaRPr>
          </a:p>
        </p:txBody>
      </p:sp>
      <p:sp>
        <p:nvSpPr>
          <p:cNvPr id="466" name="Shape 46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a:t>Resumen de Titulares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1</a:t>
            </a:r>
            <a:endParaRPr sz="9600" b="1" i="0" u="none" strike="noStrike" cap="none">
              <a:solidFill>
                <a:srgbClr val="FFD300"/>
              </a:solidFill>
              <a:latin typeface="Arial"/>
              <a:ea typeface="Arial"/>
              <a:cs typeface="Arial"/>
              <a:sym typeface="Arial"/>
            </a:endParaRPr>
          </a:p>
        </p:txBody>
      </p:sp>
      <p:sp>
        <p:nvSpPr>
          <p:cNvPr id="473" name="Shape 473"/>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900" b="1" i="0" u="none" strike="noStrike" cap="none">
                <a:solidFill>
                  <a:srgbClr val="00457D"/>
                </a:solidFill>
                <a:latin typeface="Arial"/>
                <a:ea typeface="Arial"/>
                <a:cs typeface="Arial"/>
                <a:sym typeface="Arial"/>
              </a:rPr>
              <a:t>Clientes con contrato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Shape 479"/>
          <p:cNvPicPr preferRelativeResize="0"/>
          <p:nvPr/>
        </p:nvPicPr>
        <p:blipFill>
          <a:blip r:embed="rId3">
            <a:alphaModFix/>
          </a:blip>
          <a:stretch>
            <a:fillRect/>
          </a:stretch>
        </p:blipFill>
        <p:spPr>
          <a:xfrm>
            <a:off x="29651" y="846875"/>
            <a:ext cx="12945498" cy="5595826"/>
          </a:xfrm>
          <a:prstGeom prst="rect">
            <a:avLst/>
          </a:prstGeom>
          <a:noFill/>
          <a:ln>
            <a:noFill/>
          </a:ln>
        </p:spPr>
      </p:pic>
      <p:sp>
        <p:nvSpPr>
          <p:cNvPr id="480" name="Shape 480"/>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481" name="Shape 481"/>
          <p:cNvSpPr txBox="1"/>
          <p:nvPr/>
        </p:nvSpPr>
        <p:spPr>
          <a:xfrm>
            <a:off x="274175" y="2883875"/>
            <a:ext cx="6347400" cy="29844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lnSpc>
                <a:spcPct val="100000"/>
              </a:lnSpc>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Como se cuenta con casi 2000 comentarios, se han podido identificar hasta 10 temas diferentes.</a:t>
            </a:r>
            <a:endParaRPr>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Los tema más mencionados por los clientes con Contrato son:</a:t>
            </a:r>
            <a:endParaRPr>
              <a:solidFill>
                <a:schemeClr val="dk1"/>
              </a:solidFill>
              <a:latin typeface="Century Gothic"/>
              <a:ea typeface="Century Gothic"/>
              <a:cs typeface="Century Gothic"/>
              <a:sym typeface="Century Gothic"/>
            </a:endParaRPr>
          </a:p>
          <a:p>
            <a:pPr marL="914400" lvl="1" indent="-317500" rtl="0">
              <a:spcBef>
                <a:spcPts val="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Depósito en Oficina (tiempo de espera en la oficina)  y </a:t>
            </a:r>
            <a:endParaRPr>
              <a:solidFill>
                <a:schemeClr val="dk1"/>
              </a:solidFill>
              <a:latin typeface="Century Gothic"/>
              <a:ea typeface="Century Gothic"/>
              <a:cs typeface="Century Gothic"/>
              <a:sym typeface="Century Gothic"/>
            </a:endParaRPr>
          </a:p>
          <a:p>
            <a:pPr marL="914400" lvl="1" indent="-317500" rtl="0">
              <a:spcBef>
                <a:spcPts val="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Precio</a:t>
            </a:r>
            <a:endParaRPr>
              <a:solidFill>
                <a:schemeClr val="dk1"/>
              </a:solidFill>
              <a:latin typeface="Century Gothic"/>
              <a:ea typeface="Century Gothic"/>
              <a:cs typeface="Century Gothic"/>
              <a:sym typeface="Century Gothic"/>
            </a:endParaRPr>
          </a:p>
          <a:p>
            <a:pPr marL="487695" lvl="0" indent="-325130" rtl="0">
              <a:spcBef>
                <a:spcPts val="1000"/>
              </a:spcBef>
              <a:spcAft>
                <a:spcPts val="0"/>
              </a:spcAft>
              <a:buClr>
                <a:schemeClr val="dk1"/>
              </a:buClr>
              <a:buSzPts val="1200"/>
              <a:buFont typeface="Century Gothic"/>
              <a:buChar char="●"/>
            </a:pPr>
            <a:r>
              <a:rPr lang="en-US">
                <a:solidFill>
                  <a:schemeClr val="dk1"/>
                </a:solidFill>
                <a:latin typeface="Century Gothic"/>
                <a:ea typeface="Century Gothic"/>
                <a:cs typeface="Century Gothic"/>
                <a:sym typeface="Century Gothic"/>
              </a:rPr>
              <a:t>El primer tema (Depósito) es mencionado en el doble de documentos del último tema identificado (seguimiento de los envíos)</a:t>
            </a:r>
            <a:endParaRPr>
              <a:solidFill>
                <a:schemeClr val="dk1"/>
              </a:solidFill>
              <a:latin typeface="Century Gothic"/>
              <a:ea typeface="Century Gothic"/>
              <a:cs typeface="Century Gothic"/>
              <a:sym typeface="Century Gothic"/>
            </a:endParaRPr>
          </a:p>
        </p:txBody>
      </p:sp>
      <p:sp>
        <p:nvSpPr>
          <p:cNvPr id="482" name="Shape 482"/>
          <p:cNvSpPr/>
          <p:nvPr/>
        </p:nvSpPr>
        <p:spPr>
          <a:xfrm>
            <a:off x="6714400" y="2115475"/>
            <a:ext cx="3062400" cy="4250700"/>
          </a:xfrm>
          <a:prstGeom prst="rect">
            <a:avLst/>
          </a:prstGeom>
          <a:noFill/>
          <a:ln w="38100" cap="flat" cmpd="sng">
            <a:solidFill>
              <a:schemeClr val="accent4"/>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83" name="Shape 483"/>
          <p:cNvPicPr preferRelativeResize="0"/>
          <p:nvPr/>
        </p:nvPicPr>
        <p:blipFill rotWithShape="1">
          <a:blip r:embed="rId4">
            <a:alphaModFix/>
          </a:blip>
          <a:srcRect/>
          <a:stretch/>
        </p:blipFill>
        <p:spPr>
          <a:xfrm>
            <a:off x="12211035" y="78337"/>
            <a:ext cx="716700" cy="716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3" name="Imagen 2">
            <a:extLst>
              <a:ext uri="{FF2B5EF4-FFF2-40B4-BE49-F238E27FC236}">
                <a16:creationId xmlns:a16="http://schemas.microsoft.com/office/drawing/2014/main" id="{11DA79A5-F71A-4D41-AE09-350695BBC77C}"/>
              </a:ext>
            </a:extLst>
          </p:cNvPr>
          <p:cNvPicPr>
            <a:picLocks noChangeAspect="1"/>
          </p:cNvPicPr>
          <p:nvPr/>
        </p:nvPicPr>
        <p:blipFill>
          <a:blip r:embed="rId3"/>
          <a:stretch>
            <a:fillRect/>
          </a:stretch>
        </p:blipFill>
        <p:spPr>
          <a:xfrm>
            <a:off x="-2557" y="795021"/>
            <a:ext cx="12950152" cy="4579331"/>
          </a:xfrm>
          <a:prstGeom prst="rect">
            <a:avLst/>
          </a:prstGeom>
        </p:spPr>
      </p:pic>
      <p:sp>
        <p:nvSpPr>
          <p:cNvPr id="489" name="Shape 489"/>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Relación entre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491" name="Shape 491"/>
          <p:cNvSpPr txBox="1"/>
          <p:nvPr/>
        </p:nvSpPr>
        <p:spPr>
          <a:xfrm>
            <a:off x="81226" y="5638800"/>
            <a:ext cx="12826200" cy="9696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5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 Muchos comentarios se refieren a las entregas, por lo que se habla simultáneamente de entrega de cartas, paquetes, recogida en oficina.</a:t>
            </a:r>
            <a:endParaRPr>
              <a:solidFill>
                <a:schemeClr val="dk1"/>
              </a:solidFill>
              <a:latin typeface="Century Gothic"/>
              <a:ea typeface="Century Gothic"/>
              <a:cs typeface="Century Gothic"/>
              <a:sym typeface="Century Gothic"/>
            </a:endParaRPr>
          </a:p>
          <a:p>
            <a:pPr marL="487695" marR="0" lvl="0" indent="-337830" algn="l" rtl="0">
              <a:spcBef>
                <a:spcPts val="5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 Los clientes que mencionan al Gestor Comercial hablan simultáneamente de problemas en la entrega y en la recogida.</a:t>
            </a:r>
            <a:endParaRPr>
              <a:solidFill>
                <a:schemeClr val="dk1"/>
              </a:solidFill>
              <a:latin typeface="Century Gothic"/>
              <a:ea typeface="Century Gothic"/>
              <a:cs typeface="Century Gothic"/>
              <a:sym typeface="Century Gothic"/>
            </a:endParaRPr>
          </a:p>
          <a:p>
            <a:pPr marL="487695" marR="0" lvl="0" indent="-337830" algn="l" rtl="0">
              <a:spcBef>
                <a:spcPts val="5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 Los clientes que hacen referencia al precio, hablan de problemas en la entrega y en la recogida.</a:t>
            </a:r>
            <a:endParaRPr>
              <a:solidFill>
                <a:schemeClr val="dk1"/>
              </a:solidFill>
              <a:latin typeface="Century Gothic"/>
              <a:ea typeface="Century Gothic"/>
              <a:cs typeface="Century Gothic"/>
              <a:sym typeface="Century Gothic"/>
            </a:endParaRPr>
          </a:p>
        </p:txBody>
      </p:sp>
      <p:sp>
        <p:nvSpPr>
          <p:cNvPr id="492" name="Shape 492"/>
          <p:cNvSpPr/>
          <p:nvPr/>
        </p:nvSpPr>
        <p:spPr>
          <a:xfrm>
            <a:off x="2264070" y="2346323"/>
            <a:ext cx="10740730" cy="3018503"/>
          </a:xfrm>
          <a:prstGeom prst="rtTriangle">
            <a:avLst/>
          </a:prstGeom>
          <a:noFill/>
          <a:ln w="19050" cap="flat" cmpd="sng">
            <a:solidFill>
              <a:srgbClr val="FF99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3" name="Shape 493"/>
          <p:cNvSpPr/>
          <p:nvPr/>
        </p:nvSpPr>
        <p:spPr>
          <a:xfrm>
            <a:off x="2985787" y="4180413"/>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4" name="Shape 494"/>
          <p:cNvSpPr/>
          <p:nvPr/>
        </p:nvSpPr>
        <p:spPr>
          <a:xfrm>
            <a:off x="4050720" y="4799133"/>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5" name="Shape 495"/>
          <p:cNvSpPr/>
          <p:nvPr/>
        </p:nvSpPr>
        <p:spPr>
          <a:xfrm>
            <a:off x="4050720" y="4180413"/>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6" name="Shape 496"/>
          <p:cNvSpPr/>
          <p:nvPr/>
        </p:nvSpPr>
        <p:spPr>
          <a:xfrm>
            <a:off x="4050720" y="3696067"/>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7" name="Shape 497"/>
          <p:cNvSpPr/>
          <p:nvPr/>
        </p:nvSpPr>
        <p:spPr>
          <a:xfrm>
            <a:off x="6098479" y="4799133"/>
            <a:ext cx="407360" cy="29024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8" name="Shape 498"/>
          <p:cNvSpPr/>
          <p:nvPr/>
        </p:nvSpPr>
        <p:spPr>
          <a:xfrm>
            <a:off x="6121457" y="4180413"/>
            <a:ext cx="407360" cy="29024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499" name="Shape 499"/>
          <p:cNvSpPr/>
          <p:nvPr/>
        </p:nvSpPr>
        <p:spPr>
          <a:xfrm>
            <a:off x="7228907" y="4799133"/>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00" name="Shape 500"/>
          <p:cNvSpPr/>
          <p:nvPr/>
        </p:nvSpPr>
        <p:spPr>
          <a:xfrm>
            <a:off x="7192400" y="4180413"/>
            <a:ext cx="323520" cy="29024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01" name="Shape 501"/>
          <p:cNvSpPr/>
          <p:nvPr/>
        </p:nvSpPr>
        <p:spPr>
          <a:xfrm>
            <a:off x="8220107" y="4180413"/>
            <a:ext cx="407360" cy="29024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02" name="Shape 502"/>
          <p:cNvSpPr/>
          <p:nvPr/>
        </p:nvSpPr>
        <p:spPr>
          <a:xfrm>
            <a:off x="8247333" y="4799133"/>
            <a:ext cx="323520" cy="29024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03" name="Shape 503"/>
          <p:cNvSpPr/>
          <p:nvPr/>
        </p:nvSpPr>
        <p:spPr>
          <a:xfrm>
            <a:off x="7213504" y="4474013"/>
            <a:ext cx="347200" cy="29024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04" name="Shape 504"/>
          <p:cNvSpPr/>
          <p:nvPr/>
        </p:nvSpPr>
        <p:spPr>
          <a:xfrm>
            <a:off x="9272350" y="3440475"/>
            <a:ext cx="3554700" cy="1140000"/>
          </a:xfrm>
          <a:prstGeom prst="wedgeRoundRectCallout">
            <a:avLst>
              <a:gd name="adj1" fmla="val -63906"/>
              <a:gd name="adj2" fmla="val 65717"/>
              <a:gd name="adj3" fmla="val 0"/>
            </a:avLst>
          </a:prstGeom>
          <a:solidFill>
            <a:srgbClr val="FFFFFF"/>
          </a:solidFill>
          <a:ln w="28575" cap="flat" cmpd="sng">
            <a:solidFill>
              <a:srgbClr val="FFFFFF"/>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000" i="1">
                <a:solidFill>
                  <a:srgbClr val="AEABAB"/>
                </a:solidFill>
                <a:latin typeface="Century Gothic"/>
                <a:ea typeface="Century Gothic"/>
                <a:cs typeface="Century Gothic"/>
                <a:sym typeface="Century Gothic"/>
              </a:rPr>
              <a:t>Resaltamos las casillas con 50 o más comentarios (2.5% de los comentarios analizados).En este caso, apenas 42.6% de los comentarios mencionan un único tema. Luego, la simultaneidad es “alta” (círculos - esto no se debe confundir con mala clasificación) (rombos - dos temas diferentes)</a:t>
            </a:r>
            <a:endParaRPr sz="1000" i="1">
              <a:solidFill>
                <a:srgbClr val="AEABAB"/>
              </a:solidFill>
              <a:latin typeface="Century Gothic"/>
              <a:ea typeface="Century Gothic"/>
              <a:cs typeface="Century Gothic"/>
              <a:sym typeface="Century Gothic"/>
            </a:endParaRPr>
          </a:p>
        </p:txBody>
      </p:sp>
      <p:pic>
        <p:nvPicPr>
          <p:cNvPr id="505" name="Shape 505"/>
          <p:cNvPicPr preferRelativeResize="0"/>
          <p:nvPr/>
        </p:nvPicPr>
        <p:blipFill rotWithShape="1">
          <a:blip r:embed="rId4">
            <a:alphaModFix/>
          </a:blip>
          <a:srcRect/>
          <a:stretch/>
        </p:blipFill>
        <p:spPr>
          <a:xfrm>
            <a:off x="12211035" y="78337"/>
            <a:ext cx="716700" cy="716700"/>
          </a:xfrm>
          <a:prstGeom prst="rect">
            <a:avLst/>
          </a:prstGeom>
          <a:noFill/>
          <a:ln>
            <a:noFill/>
          </a:ln>
        </p:spPr>
      </p:pic>
      <p:sp>
        <p:nvSpPr>
          <p:cNvPr id="506" name="Shape 506"/>
          <p:cNvSpPr/>
          <p:nvPr/>
        </p:nvSpPr>
        <p:spPr>
          <a:xfrm>
            <a:off x="9219100" y="2413200"/>
            <a:ext cx="3554700" cy="834300"/>
          </a:xfrm>
          <a:prstGeom prst="wedgeRoundRectCallout">
            <a:avLst>
              <a:gd name="adj1" fmla="val -67469"/>
              <a:gd name="adj2" fmla="val 59388"/>
              <a:gd name="adj3" fmla="val 0"/>
            </a:avLst>
          </a:prstGeom>
          <a:solidFill>
            <a:srgbClr val="FFFFFF"/>
          </a:solidFill>
          <a:ln w="28575" cap="flat" cmpd="sng">
            <a:solidFill>
              <a:srgbClr val="FFFFFF"/>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r>
              <a:rPr lang="en-US" sz="1000">
                <a:solidFill>
                  <a:srgbClr val="9D9FA0"/>
                </a:solidFill>
                <a:latin typeface="Century Gothic"/>
                <a:ea typeface="Century Gothic"/>
                <a:cs typeface="Century Gothic"/>
                <a:sym typeface="Century Gothic"/>
              </a:rPr>
              <a:t>Este chart  indica los temas que se comentan simultáneamente. Responde a la pregunta ¿Qué temas se mencionan (“juntan”) en el mismo comentario?</a:t>
            </a:r>
            <a:endParaRPr sz="1000">
              <a:solidFill>
                <a:srgbClr val="9D9FA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83074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ctrTitle"/>
          </p:nvPr>
        </p:nvSpPr>
        <p:spPr>
          <a:xfrm>
            <a:off x="966821" y="3352800"/>
            <a:ext cx="6019800" cy="10668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RESUMEN EJECUTIVO</a:t>
            </a:r>
            <a:endParaRPr sz="4000" b="1" i="0" u="none" strike="noStrike" cap="none">
              <a:solidFill>
                <a:srgbClr val="00457D"/>
              </a:solidFill>
              <a:latin typeface="Arial"/>
              <a:ea typeface="Arial"/>
              <a:cs typeface="Arial"/>
              <a:sym typeface="Arial"/>
            </a:endParaRPr>
          </a:p>
        </p:txBody>
      </p:sp>
      <p:pic>
        <p:nvPicPr>
          <p:cNvPr id="121" name="Shape 121"/>
          <p:cNvPicPr preferRelativeResize="0"/>
          <p:nvPr/>
        </p:nvPicPr>
        <p:blipFill rotWithShape="1">
          <a:blip r:embed="rId3">
            <a:alphaModFix/>
          </a:blip>
          <a:srcRect/>
          <a:stretch/>
        </p:blipFill>
        <p:spPr>
          <a:xfrm>
            <a:off x="4812320" y="914400"/>
            <a:ext cx="3380160" cy="752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30</a:t>
            </a:fld>
            <a:endParaRPr/>
          </a:p>
        </p:txBody>
      </p:sp>
      <p:sp>
        <p:nvSpPr>
          <p:cNvPr id="513" name="Shape 513"/>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a:t>Nivel 2: Términos Importantes</a:t>
            </a:r>
            <a:endParaRPr/>
          </a:p>
        </p:txBody>
      </p:sp>
      <p:sp>
        <p:nvSpPr>
          <p:cNvPr id="514" name="Shape 514"/>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Palabras más importantes dentro del tema </a:t>
            </a:r>
            <a:r>
              <a:rPr lang="en-US" u="sng"/>
              <a:t>PRECIO </a:t>
            </a:r>
            <a:r>
              <a:rPr lang="en-US"/>
              <a:t>del perfil CLIENTE CON CONTRATO</a:t>
            </a:r>
            <a:endParaRPr/>
          </a:p>
        </p:txBody>
      </p:sp>
      <p:pic>
        <p:nvPicPr>
          <p:cNvPr id="515" name="Shape 515"/>
          <p:cNvPicPr preferRelativeResize="0"/>
          <p:nvPr/>
        </p:nvPicPr>
        <p:blipFill rotWithShape="1">
          <a:blip r:embed="rId3">
            <a:alphaModFix/>
          </a:blip>
          <a:srcRect/>
          <a:stretch/>
        </p:blipFill>
        <p:spPr>
          <a:xfrm>
            <a:off x="12098872" y="131866"/>
            <a:ext cx="716700" cy="716712"/>
          </a:xfrm>
          <a:prstGeom prst="rect">
            <a:avLst/>
          </a:prstGeom>
          <a:noFill/>
          <a:ln>
            <a:noFill/>
          </a:ln>
        </p:spPr>
      </p:pic>
      <p:pic>
        <p:nvPicPr>
          <p:cNvPr id="516" name="Shape 516"/>
          <p:cNvPicPr preferRelativeResize="0"/>
          <p:nvPr/>
        </p:nvPicPr>
        <p:blipFill>
          <a:blip r:embed="rId4">
            <a:alphaModFix/>
          </a:blip>
          <a:stretch>
            <a:fillRect/>
          </a:stretch>
        </p:blipFill>
        <p:spPr>
          <a:xfrm>
            <a:off x="152400" y="1328302"/>
            <a:ext cx="12239976" cy="52706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Shape 522"/>
          <p:cNvPicPr preferRelativeResize="0"/>
          <p:nvPr/>
        </p:nvPicPr>
        <p:blipFill>
          <a:blip r:embed="rId3">
            <a:alphaModFix/>
          </a:blip>
          <a:stretch>
            <a:fillRect/>
          </a:stretch>
        </p:blipFill>
        <p:spPr>
          <a:xfrm>
            <a:off x="152400" y="1328302"/>
            <a:ext cx="12239976" cy="5270617"/>
          </a:xfrm>
          <a:prstGeom prst="rect">
            <a:avLst/>
          </a:prstGeom>
          <a:noFill/>
          <a:ln>
            <a:noFill/>
          </a:ln>
        </p:spPr>
      </p:pic>
      <p:sp>
        <p:nvSpPr>
          <p:cNvPr id="523" name="Shape 523"/>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524" name="Shape 524"/>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525" name="Shape 525"/>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PRECIO</a:t>
            </a:r>
            <a:r>
              <a:rPr lang="en-US"/>
              <a:t> del perfil CLIENTE CON CONTRATO</a:t>
            </a:r>
            <a:endParaRPr/>
          </a:p>
        </p:txBody>
      </p:sp>
      <p:pic>
        <p:nvPicPr>
          <p:cNvPr id="526" name="Shape 526"/>
          <p:cNvPicPr preferRelativeResize="0"/>
          <p:nvPr/>
        </p:nvPicPr>
        <p:blipFill rotWithShape="1">
          <a:blip r:embed="rId4">
            <a:alphaModFix/>
          </a:blip>
          <a:srcRect/>
          <a:stretch/>
        </p:blipFill>
        <p:spPr>
          <a:xfrm>
            <a:off x="12098872" y="131866"/>
            <a:ext cx="716700" cy="716712"/>
          </a:xfrm>
          <a:prstGeom prst="rect">
            <a:avLst/>
          </a:prstGeom>
          <a:noFill/>
          <a:ln>
            <a:noFill/>
          </a:ln>
        </p:spPr>
      </p:pic>
      <p:sp>
        <p:nvSpPr>
          <p:cNvPr id="527" name="Shape 527"/>
          <p:cNvSpPr txBox="1"/>
          <p:nvPr/>
        </p:nvSpPr>
        <p:spPr>
          <a:xfrm>
            <a:off x="8459750" y="3506875"/>
            <a:ext cx="3932700" cy="30345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Precio </a:t>
            </a:r>
            <a:r>
              <a:rPr lang="en-US">
                <a:solidFill>
                  <a:schemeClr val="dk1"/>
                </a:solidFill>
                <a:latin typeface="Century Gothic"/>
                <a:ea typeface="Century Gothic"/>
                <a:cs typeface="Century Gothic"/>
                <a:sym typeface="Century Gothic"/>
              </a:rPr>
              <a:t>es el segundo tema más mencionado por los Clientes con Contrato. Las palabras precio, empresa e internacional  es la más importantes (por peso). Sin embargo entrega es la más frecuente entre los comentarios.</a:t>
            </a:r>
            <a:endParaRPr>
              <a:solidFill>
                <a:schemeClr val="dk1"/>
              </a:solidFill>
              <a:latin typeface="Century Gothic"/>
              <a:ea typeface="Century Gothic"/>
              <a:cs typeface="Century Gothic"/>
              <a:sym typeface="Century Gothic"/>
            </a:endParaRPr>
          </a:p>
          <a:p>
            <a:pPr marL="487695" marR="0" lvl="0" indent="-337830" algn="l"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Este tema hace referencia a la percepción de las </a:t>
            </a:r>
            <a:r>
              <a:rPr lang="en-US" b="1">
                <a:solidFill>
                  <a:schemeClr val="dk1"/>
                </a:solidFill>
                <a:latin typeface="Century Gothic"/>
                <a:ea typeface="Century Gothic"/>
                <a:cs typeface="Century Gothic"/>
                <a:sym typeface="Century Gothic"/>
              </a:rPr>
              <a:t>tarifas </a:t>
            </a:r>
            <a:r>
              <a:rPr lang="en-US">
                <a:solidFill>
                  <a:schemeClr val="dk1"/>
                </a:solidFill>
                <a:latin typeface="Century Gothic"/>
                <a:ea typeface="Century Gothic"/>
                <a:cs typeface="Century Gothic"/>
                <a:sym typeface="Century Gothic"/>
              </a:rPr>
              <a:t>de Correos con relación a las entregas, internacionales en particular, y su comparación con la competencia.</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Shape 533"/>
          <p:cNvPicPr preferRelativeResize="0"/>
          <p:nvPr/>
        </p:nvPicPr>
        <p:blipFill rotWithShape="1">
          <a:blip r:embed="rId3">
            <a:alphaModFix/>
          </a:blip>
          <a:srcRect t="5158" b="4023"/>
          <a:stretch/>
        </p:blipFill>
        <p:spPr>
          <a:xfrm>
            <a:off x="186100" y="1252100"/>
            <a:ext cx="7481075" cy="5392850"/>
          </a:xfrm>
          <a:prstGeom prst="rect">
            <a:avLst/>
          </a:prstGeom>
          <a:noFill/>
          <a:ln>
            <a:noFill/>
          </a:ln>
        </p:spPr>
      </p:pic>
      <p:sp>
        <p:nvSpPr>
          <p:cNvPr id="534" name="Shape 534"/>
          <p:cNvSpPr txBox="1"/>
          <p:nvPr/>
        </p:nvSpPr>
        <p:spPr>
          <a:xfrm>
            <a:off x="8459750" y="1459725"/>
            <a:ext cx="4355700" cy="48450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lnSpc>
                <a:spcPct val="100000"/>
              </a:lnSpc>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Precio </a:t>
            </a:r>
            <a:r>
              <a:rPr lang="en-US">
                <a:solidFill>
                  <a:schemeClr val="dk1"/>
                </a:solidFill>
                <a:latin typeface="Century Gothic"/>
                <a:ea typeface="Century Gothic"/>
                <a:cs typeface="Century Gothic"/>
                <a:sym typeface="Century Gothic"/>
              </a:rPr>
              <a:t>es la palabra más importante de este tema.</a:t>
            </a:r>
            <a:endParaRPr>
              <a:solidFill>
                <a:schemeClr val="dk1"/>
              </a:solidFill>
              <a:latin typeface="Century Gothic"/>
              <a:ea typeface="Century Gothic"/>
              <a:cs typeface="Century Gothic"/>
              <a:sym typeface="Century Gothic"/>
            </a:endParaRPr>
          </a:p>
          <a:p>
            <a:pPr marL="487695" marR="0" lvl="0" indent="-337830" algn="l" rtl="0">
              <a:lnSpc>
                <a:spcPct val="100000"/>
              </a:lnSpc>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Junto a ella encontramos expresiones como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precio elevado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considerar precio caro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precio poco competitivo</a:t>
            </a:r>
            <a:endParaRPr>
              <a:solidFill>
                <a:schemeClr val="dk1"/>
              </a:solidFill>
              <a:latin typeface="Century Gothic"/>
              <a:ea typeface="Century Gothic"/>
              <a:cs typeface="Century Gothic"/>
              <a:sym typeface="Century Gothic"/>
            </a:endParaRPr>
          </a:p>
          <a:p>
            <a:pPr marL="487695" marR="0" lvl="0" indent="-337830" algn="l" rtl="0">
              <a:lnSpc>
                <a:spcPct val="100000"/>
              </a:lnSpc>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También se mencionan, aunque con muy poca frecuencia: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precio de envío internacional</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haber subido precio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podrían mejor precio</a:t>
            </a:r>
            <a:endParaRPr>
              <a:solidFill>
                <a:schemeClr val="dk1"/>
              </a:solidFill>
              <a:latin typeface="Century Gothic"/>
              <a:ea typeface="Century Gothic"/>
              <a:cs typeface="Century Gothic"/>
              <a:sym typeface="Century Gothic"/>
            </a:endParaRPr>
          </a:p>
        </p:txBody>
      </p:sp>
      <p:sp>
        <p:nvSpPr>
          <p:cNvPr id="535" name="Shape 535"/>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32</a:t>
            </a:fld>
            <a:endParaRPr/>
          </a:p>
        </p:txBody>
      </p:sp>
      <p:sp>
        <p:nvSpPr>
          <p:cNvPr id="536" name="Shape 536"/>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537" name="Shape 537"/>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dentro del tema </a:t>
            </a:r>
            <a:r>
              <a:rPr lang="en-US" u="sng"/>
              <a:t>PRECIO</a:t>
            </a:r>
            <a:r>
              <a:rPr lang="en-US"/>
              <a:t> del perfil CLIENTE CON CONTRATO</a:t>
            </a:r>
            <a:endParaRPr/>
          </a:p>
        </p:txBody>
      </p:sp>
      <p:sp>
        <p:nvSpPr>
          <p:cNvPr id="538" name="Shape 538"/>
          <p:cNvSpPr/>
          <p:nvPr/>
        </p:nvSpPr>
        <p:spPr>
          <a:xfrm rot="-1242371">
            <a:off x="3233211" y="3434349"/>
            <a:ext cx="2264578" cy="479461"/>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39" name="Shape 539"/>
          <p:cNvSpPr/>
          <p:nvPr/>
        </p:nvSpPr>
        <p:spPr>
          <a:xfrm rot="-2511969">
            <a:off x="753821" y="5172312"/>
            <a:ext cx="1920758" cy="325474"/>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40" name="Shape 540"/>
          <p:cNvSpPr/>
          <p:nvPr/>
        </p:nvSpPr>
        <p:spPr>
          <a:xfrm rot="-4350500">
            <a:off x="1604448" y="5277339"/>
            <a:ext cx="2264719" cy="479341"/>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pic>
        <p:nvPicPr>
          <p:cNvPr id="541" name="Shape 541"/>
          <p:cNvPicPr preferRelativeResize="0"/>
          <p:nvPr/>
        </p:nvPicPr>
        <p:blipFill rotWithShape="1">
          <a:blip r:embed="rId4">
            <a:alphaModFix/>
          </a:blip>
          <a:srcRect/>
          <a:stretch/>
        </p:blipFill>
        <p:spPr>
          <a:xfrm>
            <a:off x="12165026" y="208079"/>
            <a:ext cx="716700" cy="71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Shape 547"/>
          <p:cNvPicPr preferRelativeResize="0"/>
          <p:nvPr/>
        </p:nvPicPr>
        <p:blipFill>
          <a:blip r:embed="rId3">
            <a:alphaModFix/>
          </a:blip>
          <a:stretch>
            <a:fillRect/>
          </a:stretch>
        </p:blipFill>
        <p:spPr>
          <a:xfrm>
            <a:off x="329999" y="1385289"/>
            <a:ext cx="11990824" cy="5167813"/>
          </a:xfrm>
          <a:prstGeom prst="rect">
            <a:avLst/>
          </a:prstGeom>
          <a:noFill/>
          <a:ln>
            <a:noFill/>
          </a:ln>
        </p:spPr>
      </p:pic>
      <p:sp>
        <p:nvSpPr>
          <p:cNvPr id="548" name="Shape 548"/>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33</a:t>
            </a:fld>
            <a:endParaRPr/>
          </a:p>
        </p:txBody>
      </p:sp>
      <p:sp>
        <p:nvSpPr>
          <p:cNvPr id="549" name="Shape 549"/>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550" name="Shape 550"/>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FACTURACIÓN</a:t>
            </a:r>
            <a:r>
              <a:rPr lang="en-US"/>
              <a:t> del perfil CLIENTE CON CONTRATO</a:t>
            </a:r>
            <a:endParaRPr/>
          </a:p>
        </p:txBody>
      </p:sp>
      <p:pic>
        <p:nvPicPr>
          <p:cNvPr id="551" name="Shape 551"/>
          <p:cNvPicPr preferRelativeResize="0"/>
          <p:nvPr/>
        </p:nvPicPr>
        <p:blipFill rotWithShape="1">
          <a:blip r:embed="rId4">
            <a:alphaModFix/>
          </a:blip>
          <a:srcRect/>
          <a:stretch/>
        </p:blipFill>
        <p:spPr>
          <a:xfrm>
            <a:off x="12098872" y="131866"/>
            <a:ext cx="716700" cy="716712"/>
          </a:xfrm>
          <a:prstGeom prst="rect">
            <a:avLst/>
          </a:prstGeom>
          <a:noFill/>
          <a:ln>
            <a:noFill/>
          </a:ln>
        </p:spPr>
      </p:pic>
      <p:sp>
        <p:nvSpPr>
          <p:cNvPr id="552" name="Shape 552"/>
          <p:cNvSpPr txBox="1"/>
          <p:nvPr/>
        </p:nvSpPr>
        <p:spPr>
          <a:xfrm>
            <a:off x="8459750" y="3350725"/>
            <a:ext cx="4355700" cy="3268500"/>
          </a:xfrm>
          <a:prstGeom prst="rect">
            <a:avLst/>
          </a:prstGeom>
          <a:solidFill>
            <a:srgbClr val="F3F3F3"/>
          </a:solidFill>
          <a:ln>
            <a:noFill/>
          </a:ln>
        </p:spPr>
        <p:txBody>
          <a:bodyPr spcFirstLastPara="1" wrap="square" lIns="97500" tIns="97500" rIns="97500" bIns="97500" anchor="t" anchorCtr="0">
            <a:noAutofit/>
          </a:bodyPr>
          <a:lstStyle/>
          <a:p>
            <a:pPr marL="487695" lvl="0" indent="-337830" rtl="0">
              <a:spcBef>
                <a:spcPts val="0"/>
              </a:spcBef>
              <a:spcAft>
                <a:spcPts val="0"/>
              </a:spcAft>
              <a:buClr>
                <a:schemeClr val="dk1"/>
              </a:buClr>
              <a:buSzPts val="1400"/>
              <a:buFont typeface="Calibri"/>
              <a:buChar char="●"/>
            </a:pPr>
            <a:r>
              <a:rPr lang="en-US" b="1">
                <a:solidFill>
                  <a:schemeClr val="dk1"/>
                </a:solidFill>
                <a:latin typeface="Century Gothic"/>
                <a:ea typeface="Century Gothic"/>
                <a:cs typeface="Century Gothic"/>
                <a:sym typeface="Century Gothic"/>
              </a:rPr>
              <a:t>Facturación </a:t>
            </a:r>
            <a:r>
              <a:rPr lang="en-US">
                <a:solidFill>
                  <a:schemeClr val="dk1"/>
                </a:solidFill>
                <a:latin typeface="Century Gothic"/>
                <a:ea typeface="Century Gothic"/>
                <a:cs typeface="Century Gothic"/>
                <a:sym typeface="Century Gothic"/>
              </a:rPr>
              <a:t>es el séptimo  tema más comentado entre los clientes con contrato(por número de comentarios analizados). SIn embargo, su importancia (frecuencia) es muy similar a los 5 temas con mayor número de comentarios.</a:t>
            </a:r>
            <a:endParaRPr>
              <a:solidFill>
                <a:schemeClr val="dk1"/>
              </a:solidFill>
              <a:latin typeface="Century Gothic"/>
              <a:ea typeface="Century Gothic"/>
              <a:cs typeface="Century Gothic"/>
              <a:sym typeface="Century Gothic"/>
            </a:endParaRPr>
          </a:p>
          <a:p>
            <a:pPr marL="487695" marR="0" lvl="0" indent="-337830" algn="l"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El asunto que más comentan los clientes es la FACTURA COMPLICADA”, es decir, comentan el exceso de detalle, la dificultad para entender la información proporcionada, etc. </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a:blip r:embed="rId3">
            <a:alphaModFix/>
          </a:blip>
          <a:stretch>
            <a:fillRect/>
          </a:stretch>
        </p:blipFill>
        <p:spPr>
          <a:xfrm>
            <a:off x="1111515" y="1328297"/>
            <a:ext cx="7195833" cy="5313501"/>
          </a:xfrm>
          <a:prstGeom prst="rect">
            <a:avLst/>
          </a:prstGeom>
          <a:noFill/>
          <a:ln>
            <a:noFill/>
          </a:ln>
        </p:spPr>
      </p:pic>
      <p:sp>
        <p:nvSpPr>
          <p:cNvPr id="559" name="Shape 559"/>
          <p:cNvSpPr/>
          <p:nvPr/>
        </p:nvSpPr>
        <p:spPr>
          <a:xfrm rot="1747389">
            <a:off x="3158279" y="3911821"/>
            <a:ext cx="1412814" cy="291559"/>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60" name="Shape 560"/>
          <p:cNvSpPr/>
          <p:nvPr/>
        </p:nvSpPr>
        <p:spPr>
          <a:xfrm rot="-1123500">
            <a:off x="1986721" y="4850462"/>
            <a:ext cx="3467008" cy="356952"/>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61" name="Shape 561"/>
          <p:cNvSpPr/>
          <p:nvPr/>
        </p:nvSpPr>
        <p:spPr>
          <a:xfrm rot="4612602">
            <a:off x="5800339" y="5836758"/>
            <a:ext cx="1301490" cy="590133"/>
          </a:xfrm>
          <a:prstGeom prst="roundRect">
            <a:avLst>
              <a:gd name="adj" fmla="val 27058"/>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562" name="Shape 562"/>
          <p:cNvSpPr txBox="1"/>
          <p:nvPr/>
        </p:nvSpPr>
        <p:spPr>
          <a:xfrm>
            <a:off x="8459750" y="1459725"/>
            <a:ext cx="4355700" cy="4845000"/>
          </a:xfrm>
          <a:prstGeom prst="rect">
            <a:avLst/>
          </a:prstGeom>
          <a:solidFill>
            <a:srgbClr val="F3F3F3"/>
          </a:solidFill>
          <a:ln>
            <a:noFill/>
          </a:ln>
        </p:spPr>
        <p:txBody>
          <a:bodyPr spcFirstLastPara="1" wrap="square" lIns="97500" tIns="97500" rIns="97500" bIns="97500" anchor="t" anchorCtr="0">
            <a:noAutofit/>
          </a:bodyPr>
          <a:lstStyle/>
          <a:p>
            <a:pPr marL="487695" lvl="0" indent="-337830" rtl="0">
              <a:spcBef>
                <a:spcPts val="1000"/>
              </a:spcBef>
              <a:spcAft>
                <a:spcPts val="0"/>
              </a:spcAft>
              <a:buClr>
                <a:schemeClr val="dk1"/>
              </a:buClr>
              <a:buSzPts val="1400"/>
              <a:buFont typeface="Calibri"/>
              <a:buChar char="●"/>
            </a:pPr>
            <a:r>
              <a:rPr lang="en-US">
                <a:solidFill>
                  <a:schemeClr val="dk1"/>
                </a:solidFill>
                <a:latin typeface="Century Gothic"/>
                <a:ea typeface="Century Gothic"/>
                <a:cs typeface="Century Gothic"/>
                <a:sym typeface="Century Gothic"/>
              </a:rPr>
              <a:t>El tema es Facturación, donde la palabra </a:t>
            </a:r>
            <a:r>
              <a:rPr lang="en-US" b="1">
                <a:solidFill>
                  <a:schemeClr val="dk1"/>
                </a:solidFill>
                <a:latin typeface="Century Gothic"/>
                <a:ea typeface="Century Gothic"/>
                <a:cs typeface="Century Gothic"/>
                <a:sym typeface="Century Gothic"/>
              </a:rPr>
              <a:t>Factura</a:t>
            </a:r>
            <a:r>
              <a:rPr lang="en-US">
                <a:solidFill>
                  <a:schemeClr val="dk1"/>
                </a:solidFill>
                <a:latin typeface="Century Gothic"/>
                <a:ea typeface="Century Gothic"/>
                <a:cs typeface="Century Gothic"/>
                <a:sym typeface="Century Gothic"/>
              </a:rPr>
              <a:t> es la más importante.</a:t>
            </a:r>
            <a:r>
              <a:rPr lang="en-US" b="1">
                <a:solidFill>
                  <a:schemeClr val="dk1"/>
                </a:solidFill>
                <a:latin typeface="Century Gothic"/>
                <a:ea typeface="Century Gothic"/>
                <a:cs typeface="Century Gothic"/>
                <a:sym typeface="Century Gothic"/>
              </a:rPr>
              <a:t> </a:t>
            </a:r>
            <a:endParaRPr b="1">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Junto con la palabra Factura encontramos expresiones como:</a:t>
            </a:r>
            <a:endParaRPr>
              <a:solidFill>
                <a:schemeClr val="dk1"/>
              </a:solidFill>
              <a:latin typeface="Century Gothic"/>
              <a:ea typeface="Century Gothic"/>
              <a:cs typeface="Century Gothic"/>
              <a:sym typeface="Century Gothic"/>
            </a:endParaRPr>
          </a:p>
          <a:p>
            <a:pPr marL="975390" lvl="0" indent="-338677"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Compleja y difícil de entender</a:t>
            </a:r>
            <a:endParaRPr>
              <a:solidFill>
                <a:schemeClr val="dk1"/>
              </a:solidFill>
              <a:latin typeface="Century Gothic"/>
              <a:ea typeface="Century Gothic"/>
              <a:cs typeface="Century Gothic"/>
              <a:sym typeface="Century Gothic"/>
            </a:endParaRPr>
          </a:p>
          <a:p>
            <a:pPr marL="975390" lvl="0" indent="-338677"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Enviar Electronico</a:t>
            </a:r>
            <a:endParaRPr>
              <a:solidFill>
                <a:schemeClr val="dk1"/>
              </a:solidFill>
              <a:latin typeface="Century Gothic"/>
              <a:ea typeface="Century Gothic"/>
              <a:cs typeface="Century Gothic"/>
              <a:sym typeface="Century Gothic"/>
            </a:endParaRPr>
          </a:p>
          <a:p>
            <a:pPr marL="975390" lvl="0" indent="-338677"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factura tarda</a:t>
            </a:r>
            <a:endParaRPr>
              <a:solidFill>
                <a:schemeClr val="dk1"/>
              </a:solidFill>
              <a:latin typeface="Century Gothic"/>
              <a:ea typeface="Century Gothic"/>
              <a:cs typeface="Century Gothic"/>
              <a:sym typeface="Century Gothic"/>
            </a:endParaRPr>
          </a:p>
          <a:p>
            <a:pPr marL="1371600" lvl="2"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Se expresa que la factura tarda un poco en llegar en algunas ocasiones</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También se menciona, aunque en menor medida:</a:t>
            </a:r>
            <a:endParaRPr>
              <a:solidFill>
                <a:schemeClr val="dk1"/>
              </a:solidFill>
              <a:latin typeface="Century Gothic"/>
              <a:ea typeface="Century Gothic"/>
              <a:cs typeface="Century Gothic"/>
              <a:sym typeface="Century Gothic"/>
            </a:endParaRPr>
          </a:p>
          <a:p>
            <a:pPr marL="975390" lvl="1" indent="-325130" rtl="0">
              <a:spcBef>
                <a:spcPts val="1000"/>
              </a:spcBef>
              <a:spcAft>
                <a:spcPts val="0"/>
              </a:spcAft>
              <a:buClr>
                <a:schemeClr val="dk1"/>
              </a:buClr>
              <a:buSzPts val="1200"/>
              <a:buFont typeface="Century Gothic"/>
              <a:buChar char="○"/>
            </a:pPr>
            <a:r>
              <a:rPr lang="en-US">
                <a:solidFill>
                  <a:schemeClr val="dk1"/>
                </a:solidFill>
                <a:latin typeface="Century Gothic"/>
                <a:ea typeface="Century Gothic"/>
                <a:cs typeface="Century Gothic"/>
                <a:sym typeface="Century Gothic"/>
              </a:rPr>
              <a:t>Mejorar información</a:t>
            </a:r>
            <a:endParaRPr>
              <a:solidFill>
                <a:schemeClr val="dk1"/>
              </a:solidFill>
              <a:latin typeface="Century Gothic"/>
              <a:ea typeface="Century Gothic"/>
              <a:cs typeface="Century Gothic"/>
              <a:sym typeface="Century Gothic"/>
            </a:endParaRPr>
          </a:p>
        </p:txBody>
      </p:sp>
      <p:sp>
        <p:nvSpPr>
          <p:cNvPr id="563" name="Shape 563"/>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34</a:t>
            </a:fld>
            <a:endParaRPr/>
          </a:p>
        </p:txBody>
      </p:sp>
      <p:sp>
        <p:nvSpPr>
          <p:cNvPr id="564" name="Shape 564"/>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565" name="Shape 565"/>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dentro del tema </a:t>
            </a:r>
            <a:r>
              <a:rPr lang="en-US" u="sng"/>
              <a:t>FACTURACIÓN</a:t>
            </a:r>
            <a:r>
              <a:rPr lang="en-US"/>
              <a:t> del perfil CLIENTE CON CONTRATO</a:t>
            </a:r>
            <a:endParaRPr/>
          </a:p>
        </p:txBody>
      </p:sp>
      <p:pic>
        <p:nvPicPr>
          <p:cNvPr id="566" name="Shape 566"/>
          <p:cNvPicPr preferRelativeResize="0"/>
          <p:nvPr/>
        </p:nvPicPr>
        <p:blipFill rotWithShape="1">
          <a:blip r:embed="rId4">
            <a:alphaModFix/>
          </a:blip>
          <a:srcRect/>
          <a:stretch/>
        </p:blipFill>
        <p:spPr>
          <a:xfrm>
            <a:off x="12165026" y="208079"/>
            <a:ext cx="716700" cy="716700"/>
          </a:xfrm>
          <a:prstGeom prst="rect">
            <a:avLst/>
          </a:prstGeom>
          <a:noFill/>
          <a:ln>
            <a:noFill/>
          </a:ln>
        </p:spPr>
      </p:pic>
      <p:sp>
        <p:nvSpPr>
          <p:cNvPr id="567" name="Shape 567"/>
          <p:cNvSpPr/>
          <p:nvPr/>
        </p:nvSpPr>
        <p:spPr>
          <a:xfrm rot="5965311">
            <a:off x="4606727" y="3254147"/>
            <a:ext cx="1326799" cy="385437"/>
          </a:xfrm>
          <a:prstGeom prst="roundRect">
            <a:avLst>
              <a:gd name="adj" fmla="val 27058"/>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DEPÓSITO EN OFICINA</a:t>
            </a:r>
            <a:endParaRPr sz="1200" b="1">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Depósito en oficina</a:t>
            </a:r>
            <a:r>
              <a:rPr lang="en-US" sz="1200">
                <a:latin typeface="Century Gothic"/>
                <a:ea typeface="Century Gothic"/>
                <a:cs typeface="Century Gothic"/>
                <a:sym typeface="Century Gothic"/>
              </a:rPr>
              <a:t> es el tema más mencionado entre los Clientes con Contrato. Las palabras oficina, tiempo y personal es la más importantes (por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los </a:t>
            </a:r>
            <a:r>
              <a:rPr lang="en-US" sz="1200" b="1">
                <a:latin typeface="Century Gothic"/>
                <a:ea typeface="Century Gothic"/>
                <a:cs typeface="Century Gothic"/>
                <a:sym typeface="Century Gothic"/>
              </a:rPr>
              <a:t>tiempos de espera</a:t>
            </a:r>
            <a:r>
              <a:rPr lang="en-US" sz="1200">
                <a:latin typeface="Century Gothic"/>
                <a:ea typeface="Century Gothic"/>
                <a:cs typeface="Century Gothic"/>
                <a:sym typeface="Century Gothic"/>
              </a:rPr>
              <a:t> (colas, lentitud) en las oficinas Correos en mayor medida, junto con temas de horario, poco personal y problemas en la oficina con menor frecuencia.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OFICINA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Tiempo en Oficina/tener Cola en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Horario (atención) Oficina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Haber gente en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Poco Personal</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Atención del Personal</a:t>
            </a:r>
            <a:endParaRPr sz="1200">
              <a:latin typeface="Century Gothic"/>
              <a:ea typeface="Century Gothic"/>
              <a:cs typeface="Century Gothic"/>
              <a:sym typeface="Century Gothic"/>
            </a:endParaRPr>
          </a:p>
        </p:txBody>
      </p:sp>
      <p:sp>
        <p:nvSpPr>
          <p:cNvPr id="574" name="Shape 574"/>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35</a:t>
            </a:fld>
            <a:endParaRPr/>
          </a:p>
        </p:txBody>
      </p:sp>
      <p:sp>
        <p:nvSpPr>
          <p:cNvPr id="575" name="Shape 575"/>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con Contrato</a:t>
            </a:r>
            <a:endParaRPr/>
          </a:p>
        </p:txBody>
      </p:sp>
      <p:sp>
        <p:nvSpPr>
          <p:cNvPr id="576" name="Shape 57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a:t>Resumen de Titulares (Temas 1-3)</a:t>
            </a:r>
            <a:endParaRPr/>
          </a:p>
        </p:txBody>
      </p:sp>
      <p:pic>
        <p:nvPicPr>
          <p:cNvPr id="577" name="Shape 577"/>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578" name="Shape 578"/>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PRECIO</a:t>
            </a:r>
            <a:endParaRPr sz="1200" b="1">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Precio </a:t>
            </a:r>
            <a:r>
              <a:rPr lang="en-US" sz="1200">
                <a:solidFill>
                  <a:schemeClr val="dk1"/>
                </a:solidFill>
                <a:latin typeface="Century Gothic"/>
                <a:ea typeface="Century Gothic"/>
                <a:cs typeface="Century Gothic"/>
                <a:sym typeface="Century Gothic"/>
              </a:rPr>
              <a:t>es el segundo tema más mencionado entre los Clientes con Contrato. Las palabras precio, empresa e internacional  es la más importantes (por peso). Sin embargo entrega es la más frecuente entre los comentarios.</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hacer referencia a la percepción de las tarifas de Correos con relación a las entregas, internacionales en particular, y su comparación con la competencia.</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PRECIO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precio elevado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considerar precio caro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precio poco competitivo</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muy poca frecuencia: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precio de envío internacional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haber subido precio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podrían mejor precio</a:t>
            </a:r>
            <a:endParaRPr sz="1200">
              <a:solidFill>
                <a:schemeClr val="dk1"/>
              </a:solidFill>
              <a:latin typeface="Century Gothic"/>
              <a:ea typeface="Century Gothic"/>
              <a:cs typeface="Century Gothic"/>
              <a:sym typeface="Century Gothic"/>
            </a:endParaRPr>
          </a:p>
        </p:txBody>
      </p:sp>
      <p:sp>
        <p:nvSpPr>
          <p:cNvPr id="579" name="Shape 579"/>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ENTREGA PAQUETERÍA</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La entrega de paquetes es el tercer tema más mencionado entre los Clientes con Contrato. Las palabras paquete, etiqueta y cartero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las entrega de paquetes (incidencias, entregas del cartero, reclamaciones/quejas de paquetes perdidos)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PAQUETE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Perder Paquete/ No llegar paquete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Tardar Paquete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Recoger Paquete dia </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Quejas/Reclamaciones/Incidencias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No saber/Perder Información</a:t>
            </a:r>
            <a:endParaRPr sz="120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RECOGIDA</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Recogida </a:t>
            </a:r>
            <a:r>
              <a:rPr lang="en-US" sz="1200">
                <a:latin typeface="Century Gothic"/>
                <a:ea typeface="Century Gothic"/>
                <a:cs typeface="Century Gothic"/>
                <a:sym typeface="Century Gothic"/>
              </a:rPr>
              <a:t>es el cuarto tema más mencionado entre los Clientes con Contrato. La palabra más importante es recogida; las palabras empresa, fijo y seguimiento tienen mucho menor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los clientes con contrato del servicio de recogida (hora de recogida, gestiones…).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Recogida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mejorar servicio recogida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tardar servicio recogida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hora recogida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Incidencia/Problema recogida</a:t>
            </a:r>
            <a:endParaRPr sz="1200">
              <a:latin typeface="Century Gothic"/>
              <a:ea typeface="Century Gothic"/>
              <a:cs typeface="Century Gothic"/>
              <a:sym typeface="Century Gothic"/>
            </a:endParaRPr>
          </a:p>
        </p:txBody>
      </p:sp>
      <p:sp>
        <p:nvSpPr>
          <p:cNvPr id="586" name="Shape 586"/>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36</a:t>
            </a:fld>
            <a:endParaRPr/>
          </a:p>
        </p:txBody>
      </p:sp>
      <p:sp>
        <p:nvSpPr>
          <p:cNvPr id="587" name="Shape 587"/>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con Contrato</a:t>
            </a:r>
            <a:endParaRPr/>
          </a:p>
        </p:txBody>
      </p:sp>
      <p:sp>
        <p:nvSpPr>
          <p:cNvPr id="588" name="Shape 588"/>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4-6)</a:t>
            </a:r>
            <a:endParaRPr/>
          </a:p>
        </p:txBody>
      </p:sp>
      <p:pic>
        <p:nvPicPr>
          <p:cNvPr id="589" name="Shape 589"/>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590" name="Shape 590"/>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lvl="0" indent="0" rtl="0">
              <a:spcBef>
                <a:spcPts val="0"/>
              </a:spcBef>
              <a:spcAft>
                <a:spcPts val="0"/>
              </a:spcAft>
              <a:buClr>
                <a:srgbClr val="000000"/>
              </a:buClr>
              <a:buSzPts val="1100"/>
              <a:buFont typeface="Arial"/>
              <a:buNone/>
            </a:pPr>
            <a:r>
              <a:rPr lang="en-US" sz="1200" b="1">
                <a:solidFill>
                  <a:schemeClr val="dk1"/>
                </a:solidFill>
                <a:latin typeface="Century Gothic"/>
                <a:ea typeface="Century Gothic"/>
                <a:cs typeface="Century Gothic"/>
                <a:sym typeface="Century Gothic"/>
              </a:rPr>
              <a:t>GESTOR COMERCIAL Y OFERTA </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Gestor comercial y oferta </a:t>
            </a:r>
            <a:r>
              <a:rPr lang="en-US" sz="1200">
                <a:solidFill>
                  <a:schemeClr val="dk1"/>
                </a:solidFill>
                <a:latin typeface="Century Gothic"/>
                <a:ea typeface="Century Gothic"/>
                <a:cs typeface="Century Gothic"/>
                <a:sym typeface="Century Gothic"/>
              </a:rPr>
              <a:t>es el quinto tema más mencionado entre los Clientes con Contrato. La palabra más importante es comercial; las palabras gestor y contacto  tienen menor peso.</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 referencia a la percepción de los clientes con contrato respecto a la oferta comercial y su relación con el comercial.</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Comercial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No saber/conocer comercial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Oferta Comercial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Contacto Comercial</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Tener problema comercial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Haber cambiar comercial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Haber solucionar comercial</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Bien oferta comercial</a:t>
            </a:r>
            <a:endParaRPr sz="1200" b="1">
              <a:latin typeface="Century Gothic"/>
              <a:ea typeface="Century Gothic"/>
              <a:cs typeface="Century Gothic"/>
              <a:sym typeface="Century Gothic"/>
            </a:endParaRPr>
          </a:p>
        </p:txBody>
      </p:sp>
      <p:sp>
        <p:nvSpPr>
          <p:cNvPr id="591" name="Shape 591"/>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lvl="0" indent="0" rtl="0">
              <a:spcBef>
                <a:spcPts val="0"/>
              </a:spcBef>
              <a:spcAft>
                <a:spcPts val="0"/>
              </a:spcAft>
              <a:buClr>
                <a:srgbClr val="000000"/>
              </a:buClr>
              <a:buSzPts val="1100"/>
              <a:buFont typeface="Arial"/>
              <a:buNone/>
            </a:pPr>
            <a:r>
              <a:rPr lang="en-US" sz="1200" b="1">
                <a:solidFill>
                  <a:schemeClr val="dk1"/>
                </a:solidFill>
                <a:latin typeface="Century Gothic"/>
                <a:ea typeface="Century Gothic"/>
                <a:cs typeface="Century Gothic"/>
                <a:sym typeface="Century Gothic"/>
              </a:rPr>
              <a:t>PROBLEMAS ENTREGA</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Problemas de entrega </a:t>
            </a:r>
            <a:r>
              <a:rPr lang="en-US" sz="1200">
                <a:solidFill>
                  <a:schemeClr val="dk1"/>
                </a:solidFill>
                <a:latin typeface="Century Gothic"/>
                <a:ea typeface="Century Gothic"/>
                <a:cs typeface="Century Gothic"/>
                <a:sym typeface="Century Gothic"/>
              </a:rPr>
              <a:t>es el sextotema más mencionado entre los Clientes con Contrato. La palabra más importante son entrega y problema; las palabras plazo y cartero tienen menor peso.</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 referencia a la percepción de los clientes con contrato respecto a la entrega y, en particular, a los problemas acaecidos</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Entrega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sz="1200">
                <a:solidFill>
                  <a:schemeClr val="dk1"/>
                </a:solidFill>
                <a:latin typeface="Century Gothic"/>
                <a:ea typeface="Century Gothic"/>
                <a:cs typeface="Century Gothic"/>
                <a:sym typeface="Century Gothic"/>
              </a:rPr>
              <a:t>Entrega no cumplir</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Entrega plazo mejorar</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Entrega haber </a:t>
            </a:r>
            <a:endParaRPr sz="1200">
              <a:solidFill>
                <a:schemeClr val="dk1"/>
              </a:solidFill>
              <a:latin typeface="Century Gothic"/>
              <a:ea typeface="Century Gothic"/>
              <a:cs typeface="Century Gothic"/>
              <a:sym typeface="Century Gothic"/>
            </a:endParaRPr>
          </a:p>
          <a:p>
            <a:pPr marL="1371600" lvl="2"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intento</a:t>
            </a:r>
            <a:endParaRPr sz="1200">
              <a:solidFill>
                <a:schemeClr val="dk1"/>
              </a:solidFill>
              <a:latin typeface="Century Gothic"/>
              <a:ea typeface="Century Gothic"/>
              <a:cs typeface="Century Gothic"/>
              <a:sym typeface="Century Gothic"/>
            </a:endParaRPr>
          </a:p>
          <a:p>
            <a:pPr marL="1371600" lvl="2"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problema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Entrega indicar envios</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Entrega servicio bien</a:t>
            </a:r>
            <a:endParaRPr sz="1200">
              <a:solidFill>
                <a:schemeClr val="dk1"/>
              </a:solidFill>
              <a:latin typeface="Century Gothic"/>
              <a:ea typeface="Century Gothic"/>
              <a:cs typeface="Century Gothic"/>
              <a:sym typeface="Century Gothic"/>
            </a:endParaRPr>
          </a:p>
        </p:txBody>
      </p:sp>
      <p:sp>
        <p:nvSpPr>
          <p:cNvPr id="592" name="Shape 592"/>
          <p:cNvSpPr txBox="1"/>
          <p:nvPr/>
        </p:nvSpPr>
        <p:spPr>
          <a:xfrm>
            <a:off x="-2077600" y="1404625"/>
            <a:ext cx="2226900" cy="1334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lvl="0" indent="0" rtl="0">
              <a:spcBef>
                <a:spcPts val="0"/>
              </a:spcBef>
              <a:spcAft>
                <a:spcPts val="0"/>
              </a:spcAft>
              <a:buClr>
                <a:srgbClr val="000000"/>
              </a:buClr>
              <a:buSzPts val="1100"/>
              <a:buFont typeface="Arial"/>
              <a:buNone/>
            </a:pPr>
            <a:r>
              <a:rPr lang="en-US" sz="1200" b="1">
                <a:solidFill>
                  <a:schemeClr val="dk1"/>
                </a:solidFill>
                <a:latin typeface="Century Gothic"/>
                <a:ea typeface="Century Gothic"/>
                <a:cs typeface="Century Gothic"/>
                <a:sym typeface="Century Gothic"/>
              </a:rPr>
              <a:t>FACTURACIÓN</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Facturación </a:t>
            </a:r>
            <a:r>
              <a:rPr lang="en-US" sz="1200">
                <a:solidFill>
                  <a:schemeClr val="dk1"/>
                </a:solidFill>
                <a:latin typeface="Century Gothic"/>
                <a:ea typeface="Century Gothic"/>
                <a:cs typeface="Century Gothic"/>
                <a:sym typeface="Century Gothic"/>
              </a:rPr>
              <a:t>es el 7mo tema más comentado entre los clientes con contrato(por número de comentarios analizados). SIn embargo, su importancia (frecuencia) es muy similar a los 5 temas con mayor número de comentarios.</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El asunto que más comentan los clientes es la FACTURA COMPLICADA”, es decir, comentan el exceso de detalle, la dificultad para entender la información proporcionada, etc.</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a:solidFill>
                  <a:schemeClr val="dk1"/>
                </a:solidFill>
                <a:latin typeface="Century Gothic"/>
                <a:ea typeface="Century Gothic"/>
                <a:cs typeface="Century Gothic"/>
                <a:sym typeface="Century Gothic"/>
              </a:rPr>
              <a:t>El tema es Facturación, donde la palabra </a:t>
            </a:r>
            <a:r>
              <a:rPr lang="en-US" sz="1200" b="1">
                <a:solidFill>
                  <a:schemeClr val="dk1"/>
                </a:solidFill>
                <a:latin typeface="Century Gothic"/>
                <a:ea typeface="Century Gothic"/>
                <a:cs typeface="Century Gothic"/>
                <a:sym typeface="Century Gothic"/>
              </a:rPr>
              <a:t>Factura</a:t>
            </a:r>
            <a:r>
              <a:rPr lang="en-US" sz="1200">
                <a:solidFill>
                  <a:schemeClr val="dk1"/>
                </a:solidFill>
                <a:latin typeface="Century Gothic"/>
                <a:ea typeface="Century Gothic"/>
                <a:cs typeface="Century Gothic"/>
                <a:sym typeface="Century Gothic"/>
              </a:rPr>
              <a:t> es la más importante.</a:t>
            </a:r>
            <a:r>
              <a:rPr lang="en-US" sz="1200" b="1">
                <a:solidFill>
                  <a:schemeClr val="dk1"/>
                </a:solidFill>
                <a:latin typeface="Century Gothic"/>
                <a:ea typeface="Century Gothic"/>
                <a:cs typeface="Century Gothic"/>
                <a:sym typeface="Century Gothic"/>
              </a:rPr>
              <a:t> </a:t>
            </a:r>
            <a:endParaRPr sz="1200" b="1">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con la palabra Factura encontramos expresiones como:</a:t>
            </a:r>
            <a:endParaRPr sz="1200">
              <a:solidFill>
                <a:schemeClr val="dk1"/>
              </a:solidFill>
              <a:latin typeface="Century Gothic"/>
              <a:ea typeface="Century Gothic"/>
              <a:cs typeface="Century Gothic"/>
              <a:sym typeface="Century Gothic"/>
            </a:endParaRPr>
          </a:p>
          <a:p>
            <a:pPr marL="975390" lvl="0" indent="-325977"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Compleja y difícil de entender</a:t>
            </a:r>
            <a:endParaRPr sz="1200">
              <a:solidFill>
                <a:schemeClr val="dk1"/>
              </a:solidFill>
              <a:latin typeface="Century Gothic"/>
              <a:ea typeface="Century Gothic"/>
              <a:cs typeface="Century Gothic"/>
              <a:sym typeface="Century Gothic"/>
            </a:endParaRPr>
          </a:p>
          <a:p>
            <a:pPr marL="975390" lvl="0" indent="-325977"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Enviar electronico</a:t>
            </a:r>
            <a:endParaRPr sz="1200">
              <a:solidFill>
                <a:schemeClr val="dk1"/>
              </a:solidFill>
              <a:latin typeface="Century Gothic"/>
              <a:ea typeface="Century Gothic"/>
              <a:cs typeface="Century Gothic"/>
              <a:sym typeface="Century Gothic"/>
            </a:endParaRPr>
          </a:p>
          <a:p>
            <a:pPr marL="975390" lvl="0" indent="-325977"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factura tarda</a:t>
            </a:r>
            <a:endParaRPr sz="1200">
              <a:solidFill>
                <a:schemeClr val="dk1"/>
              </a:solidFill>
              <a:latin typeface="Century Gothic"/>
              <a:ea typeface="Century Gothic"/>
              <a:cs typeface="Century Gothic"/>
              <a:sym typeface="Century Gothic"/>
            </a:endParaRPr>
          </a:p>
          <a:p>
            <a:pPr marL="1371600" lvl="2"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 expresa que la factura tarda un poco en llegar en algunas ocasiones</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 aunque en menor medida:</a:t>
            </a:r>
            <a:endParaRPr sz="1200">
              <a:solidFill>
                <a:schemeClr val="dk1"/>
              </a:solidFill>
              <a:latin typeface="Century Gothic"/>
              <a:ea typeface="Century Gothic"/>
              <a:cs typeface="Century Gothic"/>
              <a:sym typeface="Century Gothic"/>
            </a:endParaRPr>
          </a:p>
          <a:p>
            <a:pPr marL="914400" lvl="1" indent="-317500" rtl="0">
              <a:spcBef>
                <a:spcPts val="0"/>
              </a:spcBef>
              <a:spcAft>
                <a:spcPts val="0"/>
              </a:spcAft>
              <a:buClr>
                <a:schemeClr val="dk1"/>
              </a:buClr>
              <a:buSzPts val="1400"/>
              <a:buFont typeface="Century Gothic"/>
              <a:buChar char="○"/>
            </a:pPr>
            <a:r>
              <a:rPr lang="en-US" sz="1200">
                <a:solidFill>
                  <a:schemeClr val="dk1"/>
                </a:solidFill>
                <a:latin typeface="Century Gothic"/>
                <a:ea typeface="Century Gothic"/>
                <a:cs typeface="Century Gothic"/>
                <a:sym typeface="Century Gothic"/>
              </a:rPr>
              <a:t>Mejorar información</a:t>
            </a:r>
            <a:endParaRPr sz="1200" b="1">
              <a:solidFill>
                <a:srgbClr val="0000FF"/>
              </a:solidFill>
              <a:latin typeface="Century Gothic"/>
              <a:ea typeface="Century Gothic"/>
              <a:cs typeface="Century Gothic"/>
              <a:sym typeface="Century Gothic"/>
            </a:endParaRPr>
          </a:p>
        </p:txBody>
      </p:sp>
      <p:sp>
        <p:nvSpPr>
          <p:cNvPr id="599" name="Shape 599"/>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37</a:t>
            </a:fld>
            <a:endParaRPr/>
          </a:p>
        </p:txBody>
      </p:sp>
      <p:sp>
        <p:nvSpPr>
          <p:cNvPr id="600" name="Shape 600"/>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con Contrato</a:t>
            </a:r>
            <a:endParaRPr/>
          </a:p>
        </p:txBody>
      </p:sp>
      <p:sp>
        <p:nvSpPr>
          <p:cNvPr id="601" name="Shape 60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7-9)</a:t>
            </a:r>
            <a:endParaRPr/>
          </a:p>
        </p:txBody>
      </p:sp>
      <p:pic>
        <p:nvPicPr>
          <p:cNvPr id="602" name="Shape 602"/>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603" name="Shape 603"/>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lvl="0" indent="0" rtl="0">
              <a:spcBef>
                <a:spcPts val="0"/>
              </a:spcBef>
              <a:spcAft>
                <a:spcPts val="0"/>
              </a:spcAft>
              <a:buClr>
                <a:srgbClr val="000000"/>
              </a:buClr>
              <a:buSzPts val="1100"/>
              <a:buFont typeface="Arial"/>
              <a:buNone/>
            </a:pPr>
            <a:r>
              <a:rPr lang="en-US" sz="1200" b="1">
                <a:solidFill>
                  <a:schemeClr val="dk1"/>
                </a:solidFill>
                <a:latin typeface="Century Gothic"/>
                <a:ea typeface="Century Gothic"/>
                <a:cs typeface="Century Gothic"/>
                <a:sym typeface="Century Gothic"/>
              </a:rPr>
              <a:t>ENTREGA DE CARTAS</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Entrega de cartas </a:t>
            </a:r>
            <a:r>
              <a:rPr lang="en-US" sz="1200">
                <a:solidFill>
                  <a:schemeClr val="dk1"/>
                </a:solidFill>
                <a:latin typeface="Century Gothic"/>
                <a:ea typeface="Century Gothic"/>
                <a:cs typeface="Century Gothic"/>
                <a:sym typeface="Century Gothic"/>
              </a:rPr>
              <a:t>es el octavo tema más comentado entre los Clientes con Contrato. La palabra más importante es carta; las palabras cartero y certificado tienen menor peso.</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 referencia a la percepción de los clientes con contrato respecto a la entrega de cartas.</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Carta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17500" rtl="0">
              <a:spcBef>
                <a:spcPts val="0"/>
              </a:spcBef>
              <a:spcAft>
                <a:spcPts val="0"/>
              </a:spcAft>
              <a:buClr>
                <a:schemeClr val="dk1"/>
              </a:buClr>
              <a:buSzPts val="1400"/>
              <a:buFont typeface="Century Gothic"/>
              <a:buChar char="○"/>
            </a:pPr>
            <a:r>
              <a:rPr lang="en-US" sz="1200">
                <a:solidFill>
                  <a:schemeClr val="dk1"/>
                </a:solidFill>
                <a:latin typeface="Century Gothic"/>
                <a:ea typeface="Century Gothic"/>
                <a:cs typeface="Century Gothic"/>
                <a:sym typeface="Century Gothic"/>
              </a:rPr>
              <a:t>Carta no llegar</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Carta tardar dia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Carta ordinaria perder</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Carta entregar bien</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Carta aviso </a:t>
            </a:r>
            <a:endParaRPr sz="1200">
              <a:solidFill>
                <a:schemeClr val="dk1"/>
              </a:solidFill>
              <a:latin typeface="Century Gothic"/>
              <a:ea typeface="Century Gothic"/>
              <a:cs typeface="Century Gothic"/>
              <a:sym typeface="Century Gothic"/>
            </a:endParaRPr>
          </a:p>
        </p:txBody>
      </p:sp>
      <p:sp>
        <p:nvSpPr>
          <p:cNvPr id="604" name="Shape 604"/>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RECLAMACIONES - GESTIÓN DE INCIDENCIAS	</a:t>
            </a:r>
            <a:endParaRPr sz="1200" b="1">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Reclamaciones </a:t>
            </a:r>
            <a:r>
              <a:rPr lang="en-US" sz="1200">
                <a:latin typeface="Century Gothic"/>
                <a:ea typeface="Century Gothic"/>
                <a:cs typeface="Century Gothic"/>
                <a:sym typeface="Century Gothic"/>
              </a:rPr>
              <a:t>es el noveno tema más comentado entre los Clientes con Contrato. La palabra más importante es reclamación; las palabras respuesta y gestor tienen menor peso.</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los clientes con contrato respecto a las reclamaciones </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Reclamación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sz="1200">
                <a:latin typeface="Century Gothic"/>
                <a:ea typeface="Century Gothic"/>
                <a:cs typeface="Century Gothic"/>
                <a:sym typeface="Century Gothic"/>
              </a:rPr>
              <a:t>Reclamación respuesta lenta/tardar</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Reclamación hacer</a:t>
            </a:r>
            <a:endParaRPr sz="1200">
              <a:latin typeface="Century Gothic"/>
              <a:ea typeface="Century Gothic"/>
              <a:cs typeface="Century Gothic"/>
              <a:sym typeface="Century Gothic"/>
            </a:endParaRPr>
          </a:p>
          <a:p>
            <a:pPr marL="1371600" lvl="2"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web</a:t>
            </a:r>
            <a:endParaRPr sz="1200">
              <a:latin typeface="Century Gothic"/>
              <a:ea typeface="Century Gothic"/>
              <a:cs typeface="Century Gothic"/>
              <a:sym typeface="Century Gothic"/>
            </a:endParaRPr>
          </a:p>
          <a:p>
            <a:pPr marL="1371600" lvl="2"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gestor</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a:solidFill>
                <a:srgbClr val="0000FF"/>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SEGUIMIENTO DE LOS ENVÍOS</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Precio es el último tema más mencionado por los Clientes con Contrato. Las palabras más importantes son seguimiento e internacional</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los clientes con Contrato sobre el seguimiento de sus envíos.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SEGUIMIENTO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Seguimiento realizar web/tener aplicación</a:t>
            </a:r>
            <a:endParaRPr sz="1200">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Seguimiento internacional numerar</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Seguimiento lioso</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a:latin typeface="Century Gothic"/>
              <a:ea typeface="Century Gothic"/>
              <a:cs typeface="Century Gothic"/>
              <a:sym typeface="Century Gothic"/>
            </a:endParaRPr>
          </a:p>
        </p:txBody>
      </p:sp>
      <p:sp>
        <p:nvSpPr>
          <p:cNvPr id="611" name="Shape 61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38</a:t>
            </a:fld>
            <a:endParaRPr/>
          </a:p>
        </p:txBody>
      </p:sp>
      <p:sp>
        <p:nvSpPr>
          <p:cNvPr id="612" name="Shape 61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con Contrato</a:t>
            </a:r>
            <a:endParaRPr/>
          </a:p>
        </p:txBody>
      </p:sp>
      <p:sp>
        <p:nvSpPr>
          <p:cNvPr id="613" name="Shape 613"/>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 10)</a:t>
            </a:r>
            <a:endParaRPr/>
          </a:p>
        </p:txBody>
      </p:sp>
      <p:pic>
        <p:nvPicPr>
          <p:cNvPr id="614" name="Shape 614"/>
          <p:cNvPicPr preferRelativeResize="0"/>
          <p:nvPr/>
        </p:nvPicPr>
        <p:blipFill rotWithShape="1">
          <a:blip r:embed="rId3">
            <a:alphaModFix/>
          </a:blip>
          <a:srcRect/>
          <a:stretch/>
        </p:blipFill>
        <p:spPr>
          <a:xfrm>
            <a:off x="12098872" y="131866"/>
            <a:ext cx="716700" cy="7167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sz="9600" b="1" i="0" u="none" strike="noStrike" cap="none">
                <a:solidFill>
                  <a:srgbClr val="FFD300"/>
                </a:solidFill>
                <a:latin typeface="Arial"/>
                <a:ea typeface="Arial"/>
                <a:cs typeface="Arial"/>
                <a:sym typeface="Arial"/>
              </a:rPr>
              <a:t>2</a:t>
            </a:r>
            <a:endParaRPr/>
          </a:p>
        </p:txBody>
      </p:sp>
      <p:sp>
        <p:nvSpPr>
          <p:cNvPr id="621" name="Shape 621"/>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900" b="1" i="0" u="none" strike="noStrike" cap="none">
                <a:solidFill>
                  <a:srgbClr val="00457D"/>
                </a:solidFill>
                <a:latin typeface="Arial"/>
                <a:ea typeface="Arial"/>
                <a:cs typeface="Arial"/>
                <a:sym typeface="Arial"/>
              </a:rPr>
              <a:t>Clientes sin contrato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4</a:t>
            </a:fld>
            <a:endParaRPr sz="1200" b="0" i="0" u="none" strike="noStrike" cap="none">
              <a:solidFill>
                <a:srgbClr val="888888"/>
              </a:solidFill>
              <a:latin typeface="Arial"/>
              <a:ea typeface="Arial"/>
              <a:cs typeface="Arial"/>
              <a:sym typeface="Arial"/>
            </a:endParaRPr>
          </a:p>
        </p:txBody>
      </p:sp>
      <p:sp>
        <p:nvSpPr>
          <p:cNvPr id="127" name="Shape 127"/>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RESUMEN EJECUTIVO</a:t>
            </a:r>
            <a:endParaRPr/>
          </a:p>
        </p:txBody>
      </p:sp>
      <p:sp>
        <p:nvSpPr>
          <p:cNvPr id="128" name="Shape 128"/>
          <p:cNvSpPr txBox="1"/>
          <p:nvPr/>
        </p:nvSpPr>
        <p:spPr>
          <a:xfrm>
            <a:off x="596075" y="1053725"/>
            <a:ext cx="8162400" cy="5104500"/>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US" sz="1800">
                <a:solidFill>
                  <a:srgbClr val="9D9FA0"/>
                </a:solidFill>
                <a:latin typeface="Century Gothic"/>
                <a:ea typeface="Century Gothic"/>
                <a:cs typeface="Century Gothic"/>
                <a:sym typeface="Century Gothic"/>
              </a:rPr>
              <a:t>Innova-TSN agradece a Correos el interés y la confianza depositada al solicitar nuestra participación en la Prueba de Concepto (PoC) sobre </a:t>
            </a:r>
            <a:r>
              <a:rPr lang="en-US" sz="1800" b="1">
                <a:solidFill>
                  <a:srgbClr val="004379"/>
                </a:solidFill>
                <a:latin typeface="Century Gothic"/>
                <a:ea typeface="Century Gothic"/>
                <a:cs typeface="Century Gothic"/>
                <a:sym typeface="Century Gothic"/>
              </a:rPr>
              <a:t>Analítica de Textos aplicada a la Encuesta de Experiencia de Cliente 2017</a:t>
            </a:r>
            <a:r>
              <a:rPr lang="en-US" sz="1800">
                <a:solidFill>
                  <a:srgbClr val="9D9FA0"/>
                </a:solidFill>
                <a:latin typeface="Century Gothic"/>
                <a:ea typeface="Century Gothic"/>
                <a:cs typeface="Century Gothic"/>
                <a:sym typeface="Century Gothic"/>
              </a:rPr>
              <a:t>.</a:t>
            </a:r>
            <a:endParaRPr sz="1800">
              <a:solidFill>
                <a:srgbClr val="9D9FA0"/>
              </a:solidFill>
              <a:latin typeface="Century Gothic"/>
              <a:ea typeface="Century Gothic"/>
              <a:cs typeface="Century Gothic"/>
              <a:sym typeface="Century Gothic"/>
            </a:endParaRPr>
          </a:p>
          <a:p>
            <a:pPr marL="0" lvl="0" indent="0" algn="just" rtl="0">
              <a:spcBef>
                <a:spcPts val="1000"/>
              </a:spcBef>
              <a:spcAft>
                <a:spcPts val="0"/>
              </a:spcAft>
              <a:buNone/>
            </a:pPr>
            <a:r>
              <a:rPr lang="en-US" sz="1800">
                <a:solidFill>
                  <a:srgbClr val="9D9FA0"/>
                </a:solidFill>
                <a:latin typeface="Century Gothic"/>
                <a:ea typeface="Century Gothic"/>
                <a:cs typeface="Century Gothic"/>
                <a:sym typeface="Century Gothic"/>
              </a:rPr>
              <a:t>El objetivo principal de la POC es analizar los comentarios recogidos durante la ejecución de la Encuesta para</a:t>
            </a:r>
            <a:r>
              <a:rPr lang="en-US" sz="1800" b="1">
                <a:solidFill>
                  <a:srgbClr val="004379"/>
                </a:solidFill>
                <a:latin typeface="Century Gothic"/>
                <a:ea typeface="Century Gothic"/>
                <a:cs typeface="Century Gothic"/>
                <a:sym typeface="Century Gothic"/>
              </a:rPr>
              <a:t> conocer los temas más relevantes de los que hablan los clientes</a:t>
            </a:r>
            <a:r>
              <a:rPr lang="en-US" sz="1800">
                <a:solidFill>
                  <a:srgbClr val="004379"/>
                </a:solidFill>
                <a:latin typeface="Century Gothic"/>
                <a:ea typeface="Century Gothic"/>
                <a:cs typeface="Century Gothic"/>
                <a:sym typeface="Century Gothic"/>
              </a:rPr>
              <a:t>, </a:t>
            </a:r>
            <a:r>
              <a:rPr lang="en-US" sz="1800">
                <a:solidFill>
                  <a:srgbClr val="9D9FA0"/>
                </a:solidFill>
                <a:latin typeface="Century Gothic"/>
                <a:ea typeface="Century Gothic"/>
                <a:cs typeface="Century Gothic"/>
                <a:sym typeface="Century Gothic"/>
              </a:rPr>
              <a:t>distinguiendo dolores y pasiones.</a:t>
            </a:r>
            <a:endParaRPr sz="1800">
              <a:solidFill>
                <a:srgbClr val="9D9FA0"/>
              </a:solidFill>
              <a:latin typeface="Century Gothic"/>
              <a:ea typeface="Century Gothic"/>
              <a:cs typeface="Century Gothic"/>
              <a:sym typeface="Century Gothic"/>
            </a:endParaRPr>
          </a:p>
          <a:p>
            <a:pPr marL="0" lvl="0" indent="0" algn="just" rtl="0">
              <a:spcBef>
                <a:spcPts val="1000"/>
              </a:spcBef>
              <a:spcAft>
                <a:spcPts val="0"/>
              </a:spcAft>
              <a:buNone/>
            </a:pPr>
            <a:r>
              <a:rPr lang="en-US" sz="1800">
                <a:solidFill>
                  <a:srgbClr val="9D9FA0"/>
                </a:solidFill>
                <a:latin typeface="Century Gothic"/>
                <a:ea typeface="Century Gothic"/>
                <a:cs typeface="Century Gothic"/>
                <a:sym typeface="Century Gothic"/>
              </a:rPr>
              <a:t>Los trabajos presentados por Innova-TSN se estructuran en base a un análisis de aprendizaje no supervisado, que permiten </a:t>
            </a:r>
            <a:r>
              <a:rPr lang="en-US" sz="1800" b="1">
                <a:solidFill>
                  <a:srgbClr val="004379"/>
                </a:solidFill>
                <a:latin typeface="Century Gothic"/>
                <a:ea typeface="Century Gothic"/>
                <a:cs typeface="Century Gothic"/>
                <a:sym typeface="Century Gothic"/>
              </a:rPr>
              <a:t>clasificar los comentarios</a:t>
            </a:r>
            <a:r>
              <a:rPr lang="en-US" sz="1800">
                <a:solidFill>
                  <a:srgbClr val="9D9FA0"/>
                </a:solidFill>
                <a:latin typeface="Century Gothic"/>
                <a:ea typeface="Century Gothic"/>
                <a:cs typeface="Century Gothic"/>
                <a:sym typeface="Century Gothic"/>
              </a:rPr>
              <a:t>, identificando temas y aplicando y optimizado algoritmos de text mining, todo ello con el objetivo de mostrar el modo de llegar a la mejor solución no sólo técnica y analítica, sino también de negocio. </a:t>
            </a:r>
            <a:endParaRPr sz="1800">
              <a:solidFill>
                <a:srgbClr val="9D9FA0"/>
              </a:solidFill>
              <a:latin typeface="Century Gothic"/>
              <a:ea typeface="Century Gothic"/>
              <a:cs typeface="Century Gothic"/>
              <a:sym typeface="Century Gothic"/>
            </a:endParaRPr>
          </a:p>
          <a:p>
            <a:pPr marL="0" lvl="0" indent="0" algn="just" rtl="0">
              <a:spcBef>
                <a:spcPts val="1000"/>
              </a:spcBef>
              <a:spcAft>
                <a:spcPts val="0"/>
              </a:spcAft>
              <a:buClr>
                <a:schemeClr val="dk1"/>
              </a:buClr>
              <a:buFont typeface="Arial"/>
              <a:buNone/>
            </a:pPr>
            <a:r>
              <a:rPr lang="en-US" sz="1800">
                <a:solidFill>
                  <a:srgbClr val="9D9FA0"/>
                </a:solidFill>
                <a:latin typeface="Century Gothic"/>
                <a:ea typeface="Century Gothic"/>
                <a:cs typeface="Century Gothic"/>
                <a:sym typeface="Century Gothic"/>
              </a:rPr>
              <a:t>La tecnología utilizada es SAS Text Miner y SAS Contextual Analysis.</a:t>
            </a:r>
            <a:endParaRPr sz="1800">
              <a:solidFill>
                <a:srgbClr val="9D9FA0"/>
              </a:solidFill>
              <a:latin typeface="Century Gothic"/>
              <a:ea typeface="Century Gothic"/>
              <a:cs typeface="Century Gothic"/>
              <a:sym typeface="Century Gothic"/>
            </a:endParaRPr>
          </a:p>
          <a:p>
            <a:pPr marL="0" lvl="0" indent="0" algn="just" rtl="0">
              <a:spcBef>
                <a:spcPts val="1000"/>
              </a:spcBef>
              <a:spcAft>
                <a:spcPts val="0"/>
              </a:spcAft>
              <a:buClr>
                <a:schemeClr val="dk1"/>
              </a:buClr>
              <a:buFont typeface="Arial"/>
              <a:buNone/>
            </a:pPr>
            <a:r>
              <a:rPr lang="en-US" sz="1800">
                <a:solidFill>
                  <a:srgbClr val="9D9FA0"/>
                </a:solidFill>
                <a:latin typeface="Century Gothic"/>
                <a:ea typeface="Century Gothic"/>
                <a:cs typeface="Century Gothic"/>
                <a:sym typeface="Century Gothic"/>
              </a:rPr>
              <a:t>Innova-TSN propone </a:t>
            </a:r>
            <a:r>
              <a:rPr lang="en-US" sz="1800" b="1">
                <a:solidFill>
                  <a:srgbClr val="004379"/>
                </a:solidFill>
                <a:latin typeface="Century Gothic"/>
                <a:ea typeface="Century Gothic"/>
                <a:cs typeface="Century Gothic"/>
                <a:sym typeface="Century Gothic"/>
              </a:rPr>
              <a:t>próximos pasos</a:t>
            </a:r>
            <a:r>
              <a:rPr lang="en-US" sz="1800">
                <a:solidFill>
                  <a:srgbClr val="9D9FA0"/>
                </a:solidFill>
                <a:latin typeface="Century Gothic"/>
                <a:ea typeface="Century Gothic"/>
                <a:cs typeface="Century Gothic"/>
                <a:sym typeface="Century Gothic"/>
              </a:rPr>
              <a:t>, problemas y sugerencias que permitirían, en la ejecución de un proyecto, llegar a una solución optimizada.</a:t>
            </a:r>
            <a:endParaRPr sz="1800">
              <a:solidFill>
                <a:srgbClr val="9D9FA0"/>
              </a:solidFill>
              <a:latin typeface="Century Gothic"/>
              <a:ea typeface="Century Gothic"/>
              <a:cs typeface="Century Gothic"/>
              <a:sym typeface="Century Gothic"/>
            </a:endParaRPr>
          </a:p>
          <a:p>
            <a:pPr marL="0" marR="0" lvl="0" indent="0" algn="just" rtl="0">
              <a:lnSpc>
                <a:spcPct val="100000"/>
              </a:lnSpc>
              <a:spcBef>
                <a:spcPts val="1000"/>
              </a:spcBef>
              <a:spcAft>
                <a:spcPts val="0"/>
              </a:spcAft>
              <a:buNone/>
            </a:pPr>
            <a:endParaRPr sz="1800">
              <a:solidFill>
                <a:schemeClr val="dk1"/>
              </a:solidFill>
              <a:latin typeface="Century Gothic"/>
              <a:ea typeface="Century Gothic"/>
              <a:cs typeface="Century Gothic"/>
              <a:sym typeface="Century Gothic"/>
            </a:endParaRPr>
          </a:p>
          <a:p>
            <a:pPr marL="0" marR="0" lvl="0" indent="0" algn="just" rtl="0">
              <a:lnSpc>
                <a:spcPct val="100000"/>
              </a:lnSpc>
              <a:spcBef>
                <a:spcPts val="1000"/>
              </a:spcBef>
              <a:spcAft>
                <a:spcPts val="0"/>
              </a:spcAft>
              <a:buNone/>
            </a:pPr>
            <a:endParaRPr sz="1800" i="0" u="none" strike="noStrike" cap="none">
              <a:solidFill>
                <a:schemeClr val="dk1"/>
              </a:solidFill>
              <a:latin typeface="Century Gothic"/>
              <a:ea typeface="Century Gothic"/>
              <a:cs typeface="Century Gothic"/>
              <a:sym typeface="Century Gothic"/>
            </a:endParaRPr>
          </a:p>
          <a:p>
            <a:pPr marL="0" marR="0" lvl="0" indent="0" algn="just" rtl="0">
              <a:lnSpc>
                <a:spcPct val="100000"/>
              </a:lnSpc>
              <a:spcBef>
                <a:spcPts val="1000"/>
              </a:spcBef>
              <a:spcAft>
                <a:spcPts val="0"/>
              </a:spcAft>
              <a:buNone/>
            </a:pPr>
            <a:endParaRPr sz="1800">
              <a:latin typeface="Century Gothic"/>
              <a:ea typeface="Century Gothic"/>
              <a:cs typeface="Century Gothic"/>
              <a:sym typeface="Century Gothic"/>
            </a:endParaRPr>
          </a:p>
        </p:txBody>
      </p:sp>
      <p:pic>
        <p:nvPicPr>
          <p:cNvPr id="129" name="Shape 129"/>
          <p:cNvPicPr preferRelativeResize="0"/>
          <p:nvPr/>
        </p:nvPicPr>
        <p:blipFill rotWithShape="1">
          <a:blip r:embed="rId3">
            <a:alphaModFix/>
          </a:blip>
          <a:srcRect l="16764" r="1535"/>
          <a:stretch/>
        </p:blipFill>
        <p:spPr>
          <a:xfrm>
            <a:off x="9057425" y="1358525"/>
            <a:ext cx="3759301" cy="462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Shape 627"/>
          <p:cNvPicPr preferRelativeResize="0"/>
          <p:nvPr/>
        </p:nvPicPr>
        <p:blipFill>
          <a:blip r:embed="rId3">
            <a:alphaModFix/>
          </a:blip>
          <a:stretch>
            <a:fillRect/>
          </a:stretch>
        </p:blipFill>
        <p:spPr>
          <a:xfrm>
            <a:off x="152400" y="947421"/>
            <a:ext cx="12700004" cy="5467686"/>
          </a:xfrm>
          <a:prstGeom prst="rect">
            <a:avLst/>
          </a:prstGeom>
          <a:noFill/>
          <a:ln>
            <a:noFill/>
          </a:ln>
        </p:spPr>
      </p:pic>
      <p:sp>
        <p:nvSpPr>
          <p:cNvPr id="628" name="Shape 62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629" name="Shape 629"/>
          <p:cNvSpPr/>
          <p:nvPr/>
        </p:nvSpPr>
        <p:spPr>
          <a:xfrm>
            <a:off x="3516600" y="2265425"/>
            <a:ext cx="3085200" cy="4049700"/>
          </a:xfrm>
          <a:prstGeom prst="rect">
            <a:avLst/>
          </a:prstGeom>
          <a:noFill/>
          <a:ln w="38100" cap="flat" cmpd="sng">
            <a:solidFill>
              <a:schemeClr val="accent4"/>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30" name="Shape 630"/>
          <p:cNvPicPr preferRelativeResize="0"/>
          <p:nvPr/>
        </p:nvPicPr>
        <p:blipFill rotWithShape="1">
          <a:blip r:embed="rId4">
            <a:alphaModFix/>
          </a:blip>
          <a:srcRect/>
          <a:stretch/>
        </p:blipFill>
        <p:spPr>
          <a:xfrm>
            <a:off x="12211035" y="78337"/>
            <a:ext cx="716700" cy="716700"/>
          </a:xfrm>
          <a:prstGeom prst="rect">
            <a:avLst/>
          </a:prstGeom>
          <a:noFill/>
          <a:ln>
            <a:noFill/>
          </a:ln>
        </p:spPr>
      </p:pic>
      <p:sp>
        <p:nvSpPr>
          <p:cNvPr id="631" name="Shape 631"/>
          <p:cNvSpPr txBox="1"/>
          <p:nvPr/>
        </p:nvSpPr>
        <p:spPr>
          <a:xfrm>
            <a:off x="6732775" y="2842200"/>
            <a:ext cx="5999100" cy="33081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El </a:t>
            </a:r>
            <a:r>
              <a:rPr lang="en-US" b="1">
                <a:latin typeface="Century Gothic"/>
                <a:ea typeface="Century Gothic"/>
                <a:cs typeface="Century Gothic"/>
                <a:sym typeface="Century Gothic"/>
              </a:rPr>
              <a:t>tiempo de espera</a:t>
            </a:r>
            <a:r>
              <a:rPr lang="en-US">
                <a:latin typeface="Century Gothic"/>
                <a:ea typeface="Century Gothic"/>
                <a:cs typeface="Century Gothic"/>
                <a:sym typeface="Century Gothic"/>
              </a:rPr>
              <a:t> en las oficinas es el tema más mencionado por Clientes sin contrato.</a:t>
            </a:r>
            <a:endParaRPr>
              <a:latin typeface="Century Gothic"/>
              <a:ea typeface="Century Gothic"/>
              <a:cs typeface="Century Gothic"/>
              <a:sym typeface="Century Gothic"/>
            </a:endParaRPr>
          </a:p>
          <a:p>
            <a:pPr marL="0" marR="0" lvl="0" indent="0" algn="l" rtl="0">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Los clientes sin contrato centran sus comentarios alrededor de las </a:t>
            </a:r>
            <a:r>
              <a:rPr lang="en-US" b="1">
                <a:latin typeface="Century Gothic"/>
                <a:ea typeface="Century Gothic"/>
                <a:cs typeface="Century Gothic"/>
                <a:sym typeface="Century Gothic"/>
              </a:rPr>
              <a:t>oficinas</a:t>
            </a:r>
            <a:r>
              <a:rPr lang="en-US">
                <a:latin typeface="Century Gothic"/>
                <a:ea typeface="Century Gothic"/>
                <a:cs typeface="Century Gothic"/>
                <a:sym typeface="Century Gothic"/>
              </a:rPr>
              <a:t>: colas, personal, horarios y servicio en general.</a:t>
            </a:r>
            <a:endParaRPr>
              <a:latin typeface="Century Gothic"/>
              <a:ea typeface="Century Gothic"/>
              <a:cs typeface="Century Gothic"/>
              <a:sym typeface="Century Gothic"/>
            </a:endParaRPr>
          </a:p>
          <a:p>
            <a:pPr marL="0" marR="0" lvl="0" indent="0" algn="l" rtl="0">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Los clientes sin contrato se centran en menor medida en los precios de los productos ofertados por Correos.</a:t>
            </a:r>
            <a:endParaRPr>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Shape 637"/>
          <p:cNvPicPr preferRelativeResize="0"/>
          <p:nvPr/>
        </p:nvPicPr>
        <p:blipFill>
          <a:blip r:embed="rId3">
            <a:alphaModFix/>
          </a:blip>
          <a:stretch>
            <a:fillRect/>
          </a:stretch>
        </p:blipFill>
        <p:spPr>
          <a:xfrm>
            <a:off x="265025" y="2508250"/>
            <a:ext cx="12659807" cy="2931750"/>
          </a:xfrm>
          <a:prstGeom prst="rect">
            <a:avLst/>
          </a:prstGeom>
          <a:noFill/>
          <a:ln>
            <a:noFill/>
          </a:ln>
        </p:spPr>
      </p:pic>
      <p:sp>
        <p:nvSpPr>
          <p:cNvPr id="638" name="Shape 63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Relación entre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639" name="Shape 639"/>
          <p:cNvSpPr/>
          <p:nvPr/>
        </p:nvSpPr>
        <p:spPr>
          <a:xfrm>
            <a:off x="3250300" y="3298425"/>
            <a:ext cx="9597900" cy="2048100"/>
          </a:xfrm>
          <a:prstGeom prst="rtTriangle">
            <a:avLst/>
          </a:prstGeom>
          <a:noFill/>
          <a:ln w="19050" cap="flat" cmpd="sng">
            <a:solidFill>
              <a:srgbClr val="FF99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pic>
        <p:nvPicPr>
          <p:cNvPr id="640" name="Shape 640"/>
          <p:cNvPicPr preferRelativeResize="0"/>
          <p:nvPr/>
        </p:nvPicPr>
        <p:blipFill rotWithShape="1">
          <a:blip r:embed="rId4">
            <a:alphaModFix/>
          </a:blip>
          <a:srcRect/>
          <a:stretch/>
        </p:blipFill>
        <p:spPr>
          <a:xfrm>
            <a:off x="12211035" y="78337"/>
            <a:ext cx="716700" cy="716700"/>
          </a:xfrm>
          <a:prstGeom prst="rect">
            <a:avLst/>
          </a:prstGeom>
          <a:noFill/>
          <a:ln>
            <a:noFill/>
          </a:ln>
        </p:spPr>
      </p:pic>
      <p:pic>
        <p:nvPicPr>
          <p:cNvPr id="641" name="Shape 641"/>
          <p:cNvPicPr preferRelativeResize="0"/>
          <p:nvPr/>
        </p:nvPicPr>
        <p:blipFill>
          <a:blip r:embed="rId5">
            <a:alphaModFix/>
          </a:blip>
          <a:stretch>
            <a:fillRect/>
          </a:stretch>
        </p:blipFill>
        <p:spPr>
          <a:xfrm>
            <a:off x="152400" y="947425"/>
            <a:ext cx="12458591" cy="1560825"/>
          </a:xfrm>
          <a:prstGeom prst="rect">
            <a:avLst/>
          </a:prstGeom>
          <a:noFill/>
          <a:ln>
            <a:noFill/>
          </a:ln>
        </p:spPr>
      </p:pic>
      <p:sp>
        <p:nvSpPr>
          <p:cNvPr id="642" name="Shape 642"/>
          <p:cNvSpPr/>
          <p:nvPr/>
        </p:nvSpPr>
        <p:spPr>
          <a:xfrm>
            <a:off x="9402400" y="3433325"/>
            <a:ext cx="3504900" cy="766800"/>
          </a:xfrm>
          <a:prstGeom prst="wedgeRoundRectCallout">
            <a:avLst>
              <a:gd name="adj1" fmla="val -63393"/>
              <a:gd name="adj2" fmla="val 173191"/>
              <a:gd name="adj3" fmla="val 0"/>
            </a:avLst>
          </a:prstGeom>
          <a:solidFill>
            <a:srgbClr val="FFFFFF"/>
          </a:solidFill>
          <a:ln w="28575" cap="flat" cmpd="sng">
            <a:solidFill>
              <a:srgbClr val="FFFFFF"/>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lnSpc>
                <a:spcPct val="100000"/>
              </a:lnSpc>
              <a:spcBef>
                <a:spcPts val="0"/>
              </a:spcBef>
              <a:spcAft>
                <a:spcPts val="0"/>
              </a:spcAft>
              <a:buNone/>
            </a:pPr>
            <a:r>
              <a:rPr lang="en-US" sz="1000" i="1">
                <a:solidFill>
                  <a:srgbClr val="AEABAB"/>
                </a:solidFill>
                <a:latin typeface="Century Gothic"/>
                <a:ea typeface="Century Gothic"/>
                <a:cs typeface="Century Gothic"/>
                <a:sym typeface="Century Gothic"/>
              </a:rPr>
              <a:t>Resaltamos las casillas con 15 o más comentarios (4% de los comentarios analizados). Este valor es pequeño porque 62.9% de los comentarios están clasificados en apenas 1 tópico.</a:t>
            </a:r>
            <a:endParaRPr sz="1000" i="1">
              <a:solidFill>
                <a:srgbClr val="AEABAB"/>
              </a:solidFill>
              <a:latin typeface="Century Gothic"/>
              <a:ea typeface="Century Gothic"/>
              <a:cs typeface="Century Gothic"/>
              <a:sym typeface="Century Gothic"/>
            </a:endParaRPr>
          </a:p>
        </p:txBody>
      </p:sp>
      <p:sp>
        <p:nvSpPr>
          <p:cNvPr id="643" name="Shape 643"/>
          <p:cNvSpPr/>
          <p:nvPr/>
        </p:nvSpPr>
        <p:spPr>
          <a:xfrm>
            <a:off x="5618949" y="5149888"/>
            <a:ext cx="323400" cy="2901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44" name="Shape 644"/>
          <p:cNvSpPr txBox="1"/>
          <p:nvPr/>
        </p:nvSpPr>
        <p:spPr>
          <a:xfrm>
            <a:off x="91450" y="5463625"/>
            <a:ext cx="12927600" cy="12693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En el caso de Clientes sin Contrato , el 62,9% de los comentarios hace referencia a un solo tema. Esto se debe, por ejemplo, a que la experiencia del cliente está muy focalizada en los tiempos de espera y los horarios de la oficina formándose así tópicos que revelan aspectos singulares de ese momento.</a:t>
            </a: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La mención simultánea de temas ocurre en pocos casos y relacionan los tiempos de oficina con el personal de la oficina, los horarios de la oficina con los tiempos de oficina y la entrega de la paquetería con los tiempos de espera en las oficinas.</a:t>
            </a:r>
            <a:endParaRPr>
              <a:latin typeface="Century Gothic"/>
              <a:ea typeface="Century Gothic"/>
              <a:cs typeface="Century Gothic"/>
              <a:sym typeface="Century Gothic"/>
            </a:endParaRPr>
          </a:p>
          <a:p>
            <a:pPr marL="0" marR="0" lvl="0" indent="0" algn="l" rtl="0">
              <a:spcBef>
                <a:spcPts val="0"/>
              </a:spcBef>
              <a:spcAft>
                <a:spcPts val="0"/>
              </a:spcAft>
              <a:buNone/>
            </a:pPr>
            <a:endParaRPr>
              <a:solidFill>
                <a:srgbClr val="0000FF"/>
              </a:solidFill>
              <a:latin typeface="Century Gothic"/>
              <a:ea typeface="Century Gothic"/>
              <a:cs typeface="Century Gothic"/>
              <a:sym typeface="Century Gothic"/>
            </a:endParaRPr>
          </a:p>
        </p:txBody>
      </p:sp>
      <p:sp>
        <p:nvSpPr>
          <p:cNvPr id="645" name="Shape 645"/>
          <p:cNvSpPr/>
          <p:nvPr/>
        </p:nvSpPr>
        <p:spPr>
          <a:xfrm>
            <a:off x="6951157" y="5149888"/>
            <a:ext cx="407400" cy="29010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46" name="Shape 646"/>
          <p:cNvSpPr/>
          <p:nvPr/>
        </p:nvSpPr>
        <p:spPr>
          <a:xfrm>
            <a:off x="8367357" y="5149888"/>
            <a:ext cx="407400" cy="290100"/>
          </a:xfrm>
          <a:prstGeom prst="diamond">
            <a:avLst/>
          </a:prstGeom>
          <a:noFill/>
          <a:ln w="28575"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t>42</a:t>
            </a:fld>
            <a:endParaRPr/>
          </a:p>
        </p:txBody>
      </p:sp>
      <p:sp>
        <p:nvSpPr>
          <p:cNvPr id="653" name="Shape 653"/>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654" name="Shape 654"/>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TIEMPOS DE OFICINA</a:t>
            </a:r>
            <a:r>
              <a:rPr lang="en-US"/>
              <a:t> del perfil CLIENTE SIN CONTRATO</a:t>
            </a:r>
            <a:endParaRPr/>
          </a:p>
        </p:txBody>
      </p:sp>
      <p:pic>
        <p:nvPicPr>
          <p:cNvPr id="655" name="Shape 655"/>
          <p:cNvPicPr preferRelativeResize="0"/>
          <p:nvPr/>
        </p:nvPicPr>
        <p:blipFill rotWithShape="1">
          <a:blip r:embed="rId3">
            <a:alphaModFix/>
          </a:blip>
          <a:srcRect/>
          <a:stretch/>
        </p:blipFill>
        <p:spPr>
          <a:xfrm>
            <a:off x="12098872" y="131866"/>
            <a:ext cx="716700" cy="716712"/>
          </a:xfrm>
          <a:prstGeom prst="rect">
            <a:avLst/>
          </a:prstGeom>
          <a:noFill/>
          <a:ln>
            <a:noFill/>
          </a:ln>
        </p:spPr>
      </p:pic>
      <p:pic>
        <p:nvPicPr>
          <p:cNvPr id="656" name="Shape 656"/>
          <p:cNvPicPr preferRelativeResize="0"/>
          <p:nvPr/>
        </p:nvPicPr>
        <p:blipFill>
          <a:blip r:embed="rId4">
            <a:alphaModFix/>
          </a:blip>
          <a:stretch>
            <a:fillRect/>
          </a:stretch>
        </p:blipFill>
        <p:spPr>
          <a:xfrm>
            <a:off x="152400" y="1328302"/>
            <a:ext cx="12133928" cy="52706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Shape 662"/>
          <p:cNvPicPr preferRelativeResize="0"/>
          <p:nvPr/>
        </p:nvPicPr>
        <p:blipFill>
          <a:blip r:embed="rId3">
            <a:alphaModFix/>
          </a:blip>
          <a:stretch>
            <a:fillRect/>
          </a:stretch>
        </p:blipFill>
        <p:spPr>
          <a:xfrm>
            <a:off x="152400" y="1328302"/>
            <a:ext cx="12133928" cy="5270615"/>
          </a:xfrm>
          <a:prstGeom prst="rect">
            <a:avLst/>
          </a:prstGeom>
          <a:noFill/>
          <a:ln>
            <a:noFill/>
          </a:ln>
        </p:spPr>
      </p:pic>
      <p:sp>
        <p:nvSpPr>
          <p:cNvPr id="663" name="Shape 663"/>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US"/>
              <a:t>43</a:t>
            </a:fld>
            <a:endParaRPr/>
          </a:p>
        </p:txBody>
      </p:sp>
      <p:sp>
        <p:nvSpPr>
          <p:cNvPr id="664" name="Shape 664"/>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665" name="Shape 665"/>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TIEMPOS DE OFICINA</a:t>
            </a:r>
            <a:r>
              <a:rPr lang="en-US"/>
              <a:t> del perfil CLIENTE SIN CONTRATO</a:t>
            </a:r>
            <a:endParaRPr/>
          </a:p>
        </p:txBody>
      </p:sp>
      <p:pic>
        <p:nvPicPr>
          <p:cNvPr id="666" name="Shape 666"/>
          <p:cNvPicPr preferRelativeResize="0"/>
          <p:nvPr/>
        </p:nvPicPr>
        <p:blipFill rotWithShape="1">
          <a:blip r:embed="rId4">
            <a:alphaModFix/>
          </a:blip>
          <a:srcRect/>
          <a:stretch/>
        </p:blipFill>
        <p:spPr>
          <a:xfrm>
            <a:off x="12098872" y="131866"/>
            <a:ext cx="716700" cy="716712"/>
          </a:xfrm>
          <a:prstGeom prst="rect">
            <a:avLst/>
          </a:prstGeom>
          <a:noFill/>
          <a:ln>
            <a:noFill/>
          </a:ln>
        </p:spPr>
      </p:pic>
      <p:sp>
        <p:nvSpPr>
          <p:cNvPr id="667" name="Shape 667"/>
          <p:cNvSpPr txBox="1"/>
          <p:nvPr/>
        </p:nvSpPr>
        <p:spPr>
          <a:xfrm>
            <a:off x="8340125" y="3669325"/>
            <a:ext cx="4017900" cy="27516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TIEMPOS DE OFICINA </a:t>
            </a:r>
            <a:r>
              <a:rPr lang="en-US">
                <a:solidFill>
                  <a:schemeClr val="dk1"/>
                </a:solidFill>
                <a:latin typeface="Century Gothic"/>
                <a:ea typeface="Century Gothic"/>
                <a:cs typeface="Century Gothic"/>
                <a:sym typeface="Century Gothic"/>
              </a:rPr>
              <a:t>es el primer tema más mencionado por los Clientes sin Contrato. Las palabras oficina,tiempo y espera son las más importantes (por peso). </a:t>
            </a:r>
            <a:endParaRPr>
              <a:solidFill>
                <a:schemeClr val="dk1"/>
              </a:solidFill>
              <a:latin typeface="Century Gothic"/>
              <a:ea typeface="Century Gothic"/>
              <a:cs typeface="Century Gothic"/>
              <a:sym typeface="Century Gothic"/>
            </a:endParaRPr>
          </a:p>
          <a:p>
            <a:pPr marL="487695" marR="0" lvl="0" indent="-337830" algn="l"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Este tema hacer referencia a la percepción de los </a:t>
            </a:r>
            <a:r>
              <a:rPr lang="en-US" b="1">
                <a:solidFill>
                  <a:schemeClr val="dk1"/>
                </a:solidFill>
                <a:latin typeface="Century Gothic"/>
                <a:ea typeface="Century Gothic"/>
                <a:cs typeface="Century Gothic"/>
                <a:sym typeface="Century Gothic"/>
              </a:rPr>
              <a:t>tiempos de espera</a:t>
            </a:r>
            <a:r>
              <a:rPr lang="en-US">
                <a:solidFill>
                  <a:schemeClr val="dk1"/>
                </a:solidFill>
                <a:latin typeface="Century Gothic"/>
                <a:ea typeface="Century Gothic"/>
                <a:cs typeface="Century Gothic"/>
                <a:sym typeface="Century Gothic"/>
              </a:rPr>
              <a:t> en las oficinas de Correos.</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Shape 673"/>
          <p:cNvPicPr preferRelativeResize="0"/>
          <p:nvPr/>
        </p:nvPicPr>
        <p:blipFill>
          <a:blip r:embed="rId3">
            <a:alphaModFix/>
          </a:blip>
          <a:stretch>
            <a:fillRect/>
          </a:stretch>
        </p:blipFill>
        <p:spPr>
          <a:xfrm>
            <a:off x="617000" y="1235288"/>
            <a:ext cx="7503774" cy="5456650"/>
          </a:xfrm>
          <a:prstGeom prst="rect">
            <a:avLst/>
          </a:prstGeom>
          <a:noFill/>
          <a:ln>
            <a:noFill/>
          </a:ln>
        </p:spPr>
      </p:pic>
      <p:sp>
        <p:nvSpPr>
          <p:cNvPr id="674" name="Shape 674"/>
          <p:cNvSpPr txBox="1"/>
          <p:nvPr/>
        </p:nvSpPr>
        <p:spPr>
          <a:xfrm>
            <a:off x="8332725" y="1649263"/>
            <a:ext cx="4355700" cy="48450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lnSpc>
                <a:spcPct val="100000"/>
              </a:lnSpc>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Oficina </a:t>
            </a:r>
            <a:r>
              <a:rPr lang="en-US">
                <a:solidFill>
                  <a:schemeClr val="dk1"/>
                </a:solidFill>
                <a:latin typeface="Century Gothic"/>
                <a:ea typeface="Century Gothic"/>
                <a:cs typeface="Century Gothic"/>
                <a:sym typeface="Century Gothic"/>
              </a:rPr>
              <a:t>es la palabra más importante de este tema.</a:t>
            </a:r>
            <a:endParaRPr>
              <a:solidFill>
                <a:schemeClr val="dk1"/>
              </a:solidFill>
              <a:latin typeface="Century Gothic"/>
              <a:ea typeface="Century Gothic"/>
              <a:cs typeface="Century Gothic"/>
              <a:sym typeface="Century Gothic"/>
            </a:endParaRPr>
          </a:p>
          <a:p>
            <a:pPr marL="487695" marR="0" lvl="0" indent="-337830" algn="l" rtl="0">
              <a:lnSpc>
                <a:spcPct val="100000"/>
              </a:lnSpc>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Junto a ella encontramos expresiones como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ampliar horario oficina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tardar en abrir oficina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esperar atención en oficina</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También se mencionan, aunque con menor frecuencia: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tener paciencia en oficina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mejorar personal oficina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faltan oficinas</a:t>
            </a:r>
            <a:endParaRPr>
              <a:solidFill>
                <a:schemeClr val="dk1"/>
              </a:solidFill>
              <a:latin typeface="Century Gothic"/>
              <a:ea typeface="Century Gothic"/>
              <a:cs typeface="Century Gothic"/>
              <a:sym typeface="Century Gothic"/>
            </a:endParaRPr>
          </a:p>
        </p:txBody>
      </p:sp>
      <p:sp>
        <p:nvSpPr>
          <p:cNvPr id="675" name="Shape 675"/>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44</a:t>
            </a:fld>
            <a:endParaRPr/>
          </a:p>
        </p:txBody>
      </p:sp>
      <p:sp>
        <p:nvSpPr>
          <p:cNvPr id="676" name="Shape 676"/>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677" name="Shape 677"/>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dentro del tema </a:t>
            </a:r>
            <a:r>
              <a:rPr lang="en-US" u="sng"/>
              <a:t>TIEMPOS DE OFICINA</a:t>
            </a:r>
            <a:r>
              <a:rPr lang="en-US"/>
              <a:t> del perfil CLIENTE SIN CONTRATO</a:t>
            </a:r>
            <a:endParaRPr/>
          </a:p>
        </p:txBody>
      </p:sp>
      <p:sp>
        <p:nvSpPr>
          <p:cNvPr id="678" name="Shape 678"/>
          <p:cNvSpPr/>
          <p:nvPr/>
        </p:nvSpPr>
        <p:spPr>
          <a:xfrm rot="2143555">
            <a:off x="3920223" y="4499128"/>
            <a:ext cx="2314061" cy="392546"/>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79" name="Shape 679"/>
          <p:cNvSpPr/>
          <p:nvPr/>
        </p:nvSpPr>
        <p:spPr>
          <a:xfrm rot="1405173">
            <a:off x="1656271" y="3141174"/>
            <a:ext cx="2298339" cy="47255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80" name="Shape 680"/>
          <p:cNvSpPr/>
          <p:nvPr/>
        </p:nvSpPr>
        <p:spPr>
          <a:xfrm rot="3421258">
            <a:off x="2294459" y="2574090"/>
            <a:ext cx="2266263" cy="479296"/>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pic>
        <p:nvPicPr>
          <p:cNvPr id="681" name="Shape 681"/>
          <p:cNvPicPr preferRelativeResize="0"/>
          <p:nvPr/>
        </p:nvPicPr>
        <p:blipFill rotWithShape="1">
          <a:blip r:embed="rId4">
            <a:alphaModFix/>
          </a:blip>
          <a:srcRect/>
          <a:stretch/>
        </p:blipFill>
        <p:spPr>
          <a:xfrm>
            <a:off x="12165026" y="208079"/>
            <a:ext cx="716700" cy="716700"/>
          </a:xfrm>
          <a:prstGeom prst="rect">
            <a:avLst/>
          </a:prstGeom>
          <a:noFill/>
          <a:ln>
            <a:noFill/>
          </a:ln>
        </p:spPr>
      </p:pic>
      <p:sp>
        <p:nvSpPr>
          <p:cNvPr id="682" name="Shape 682"/>
          <p:cNvSpPr/>
          <p:nvPr/>
        </p:nvSpPr>
        <p:spPr>
          <a:xfrm rot="-5944384">
            <a:off x="5278536" y="5337311"/>
            <a:ext cx="1183305" cy="527804"/>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83" name="Shape 683"/>
          <p:cNvSpPr/>
          <p:nvPr/>
        </p:nvSpPr>
        <p:spPr>
          <a:xfrm rot="-2297605">
            <a:off x="4944424" y="2131444"/>
            <a:ext cx="1531253" cy="410578"/>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84" name="Shape 684"/>
          <p:cNvSpPr/>
          <p:nvPr/>
        </p:nvSpPr>
        <p:spPr>
          <a:xfrm rot="-5538110">
            <a:off x="3337944" y="5266775"/>
            <a:ext cx="1531236" cy="41063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685" name="Shape 685"/>
          <p:cNvSpPr/>
          <p:nvPr/>
        </p:nvSpPr>
        <p:spPr>
          <a:xfrm rot="-682165">
            <a:off x="3134776" y="3950281"/>
            <a:ext cx="963303" cy="410554"/>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TIEMPOS OFICINA</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solidFill>
                <a:srgbClr val="0000FF"/>
              </a:solidFill>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Tiempos de Oficina es el primer tema más mencionado por los Clientes sin Contrato.Las palabras oficina, tiempo y espera son las más importantes (por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los tiempos de espera en las oficinas de Correos.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OFICINA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ampliar horario oficina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tardar en abrir oficina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esperar atención en oficina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tener paciencia en oficina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mejorar personal oficina</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faltan oficinas</a:t>
            </a:r>
            <a:endParaRPr sz="1200">
              <a:latin typeface="Century Gothic"/>
              <a:ea typeface="Century Gothic"/>
              <a:cs typeface="Century Gothic"/>
              <a:sym typeface="Century Gothic"/>
            </a:endParaRPr>
          </a:p>
        </p:txBody>
      </p:sp>
      <p:sp>
        <p:nvSpPr>
          <p:cNvPr id="692" name="Shape 692"/>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45</a:t>
            </a:fld>
            <a:endParaRPr/>
          </a:p>
        </p:txBody>
      </p:sp>
      <p:sp>
        <p:nvSpPr>
          <p:cNvPr id="693" name="Shape 693"/>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sin Contrato</a:t>
            </a:r>
            <a:endParaRPr/>
          </a:p>
        </p:txBody>
      </p:sp>
      <p:sp>
        <p:nvSpPr>
          <p:cNvPr id="694" name="Shape 694"/>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1-3)</a:t>
            </a:r>
            <a:endParaRPr/>
          </a:p>
        </p:txBody>
      </p:sp>
      <p:pic>
        <p:nvPicPr>
          <p:cNvPr id="695" name="Shape 695"/>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696" name="Shape 696"/>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PERSONAL</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solidFill>
                <a:srgbClr val="0000FF"/>
              </a:solidFill>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Personal es el segundo tema más mencionado por los Clientes sin Contrato. Las palabras personal, falta y amable son las más importantes (por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del personal de Correos.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PERSONAL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falta personal</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personal no amable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ampliar horario del personal</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poco personal para atender</a:t>
            </a:r>
            <a:endParaRPr sz="1200">
              <a:latin typeface="Century Gothic"/>
              <a:ea typeface="Century Gothic"/>
              <a:cs typeface="Century Gothic"/>
              <a:sym typeface="Century Gothic"/>
            </a:endParaRPr>
          </a:p>
          <a:p>
            <a:pPr marL="9144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poco personal , lento.</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697" name="Shape 697"/>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SERVICIO</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Servicio es el tercer tema más mencionado por los Clientes sin Contrato. Las palabras servicio, calidad, lento y caro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opinión sobre los servicios de Correos.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SERVICIO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Mejorar servicio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caro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de calidad</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Dar buen servicio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pésimo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Buen servicio del personal.</a:t>
            </a:r>
            <a:endParaRPr sz="1200">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CARTAS</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Cartas es el cuarto tema más mencionado por los Clientes sin Contrato. Las palabras cartas, carteros, casa y certificado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los problemas causados con las cartas ordinarias y certificadas, y con la opinión sobre los carteros.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CARTAS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perdida de cartas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entregar carta certificada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tardar en cartas</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de envio de cartas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llegar cartas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precio de las cartas certificadas</a:t>
            </a:r>
            <a:endParaRPr sz="1200">
              <a:latin typeface="Century Gothic"/>
              <a:ea typeface="Century Gothic"/>
              <a:cs typeface="Century Gothic"/>
              <a:sym typeface="Century Gothic"/>
            </a:endParaRPr>
          </a:p>
        </p:txBody>
      </p:sp>
      <p:sp>
        <p:nvSpPr>
          <p:cNvPr id="704" name="Shape 704"/>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46</a:t>
            </a:fld>
            <a:endParaRPr/>
          </a:p>
        </p:txBody>
      </p:sp>
      <p:sp>
        <p:nvSpPr>
          <p:cNvPr id="705" name="Shape 705"/>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sin Contrato</a:t>
            </a:r>
            <a:endParaRPr/>
          </a:p>
        </p:txBody>
      </p:sp>
      <p:sp>
        <p:nvSpPr>
          <p:cNvPr id="706" name="Shape 70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4-6)</a:t>
            </a:r>
            <a:endParaRPr/>
          </a:p>
        </p:txBody>
      </p:sp>
      <p:pic>
        <p:nvPicPr>
          <p:cNvPr id="707" name="Shape 707"/>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708" name="Shape 708"/>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PAQUETERÍA</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Paquetería es el quinto tema más mencionado por los Clientes sin Contrato. Las palabras paquetes, casa y entrega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entrega de los paquetes y los posibles problemas causados en esta entrega.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PAQUETE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perder paquetes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estar esperando un paquete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llegar paquetes</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recoger paquetes certificados</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aviso de la entrega del paquete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no encontrar el paquete</a:t>
            </a:r>
            <a:endParaRPr sz="1200">
              <a:latin typeface="Century Gothic"/>
              <a:ea typeface="Century Gothic"/>
              <a:cs typeface="Century Gothic"/>
              <a:sym typeface="Century Gothic"/>
            </a:endParaRPr>
          </a:p>
        </p:txBody>
      </p:sp>
      <p:sp>
        <p:nvSpPr>
          <p:cNvPr id="709" name="Shape 709"/>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HORARIOS DE OFICINA</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Horarios de oficina es el sexto tema más mencionado por los Clientes sin Contrato. Las palabras horario, tarde y oficina son las más importantes (por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los horarios que tienen las oficinas de correos, y a la necesidad de ampliar este horario.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HORARIO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ampliar horario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horario de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apertura de la oficina</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personal horario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trabajar horario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horario de atención</a:t>
            </a:r>
            <a:endParaRPr sz="1200">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PRECIO</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Precio es el séptimo tema más mencionado por los Clientes sin Contrato. Las palabras precio,elevado y servicio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percepción de las tarifas de Correos con relación a las cartas y los paquetes.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PRECIO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precio caro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bajar precio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precio del paquete</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precio de envío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precio del servicio</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solidFill>
                <a:srgbClr val="0000FF"/>
              </a:solidFill>
              <a:latin typeface="Century Gothic"/>
              <a:ea typeface="Century Gothic"/>
              <a:cs typeface="Century Gothic"/>
              <a:sym typeface="Century Gothic"/>
            </a:endParaRPr>
          </a:p>
        </p:txBody>
      </p:sp>
      <p:sp>
        <p:nvSpPr>
          <p:cNvPr id="716" name="Shape 716"/>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47</a:t>
            </a:fld>
            <a:endParaRPr/>
          </a:p>
        </p:txBody>
      </p:sp>
      <p:sp>
        <p:nvSpPr>
          <p:cNvPr id="717" name="Shape 717"/>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sin Contrato</a:t>
            </a:r>
            <a:endParaRPr/>
          </a:p>
        </p:txBody>
      </p:sp>
      <p:sp>
        <p:nvSpPr>
          <p:cNvPr id="718" name="Shape 718"/>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 7)</a:t>
            </a:r>
            <a:endParaRPr/>
          </a:p>
        </p:txBody>
      </p:sp>
      <p:pic>
        <p:nvPicPr>
          <p:cNvPr id="719" name="Shape 719"/>
          <p:cNvPicPr preferRelativeResize="0"/>
          <p:nvPr/>
        </p:nvPicPr>
        <p:blipFill rotWithShape="1">
          <a:blip r:embed="rId3">
            <a:alphaModFix/>
          </a:blip>
          <a:srcRect/>
          <a:stretch/>
        </p:blipFill>
        <p:spPr>
          <a:xfrm>
            <a:off x="12098872" y="131866"/>
            <a:ext cx="716700" cy="71671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sz="9600" b="1" i="0" u="none" strike="noStrike" cap="none">
                <a:solidFill>
                  <a:srgbClr val="FFD300"/>
                </a:solidFill>
                <a:latin typeface="Arial"/>
                <a:ea typeface="Arial"/>
                <a:cs typeface="Arial"/>
                <a:sym typeface="Arial"/>
              </a:rPr>
              <a:t>3</a:t>
            </a:r>
            <a:endParaRPr/>
          </a:p>
        </p:txBody>
      </p:sp>
      <p:sp>
        <p:nvSpPr>
          <p:cNvPr id="726" name="Shape 726"/>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900" b="1" i="0" u="none" strike="noStrike" cap="none">
                <a:solidFill>
                  <a:srgbClr val="00457D"/>
                </a:solidFill>
                <a:latin typeface="Arial"/>
                <a:ea typeface="Arial"/>
                <a:cs typeface="Arial"/>
                <a:sym typeface="Arial"/>
              </a:rPr>
              <a:t>Destinatarios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Shape 732"/>
          <p:cNvPicPr preferRelativeResize="0"/>
          <p:nvPr/>
        </p:nvPicPr>
        <p:blipFill>
          <a:blip r:embed="rId3">
            <a:alphaModFix/>
          </a:blip>
          <a:stretch>
            <a:fillRect/>
          </a:stretch>
        </p:blipFill>
        <p:spPr>
          <a:xfrm>
            <a:off x="152400" y="947421"/>
            <a:ext cx="12700004" cy="5467686"/>
          </a:xfrm>
          <a:prstGeom prst="rect">
            <a:avLst/>
          </a:prstGeom>
          <a:noFill/>
          <a:ln>
            <a:noFill/>
          </a:ln>
        </p:spPr>
      </p:pic>
      <p:sp>
        <p:nvSpPr>
          <p:cNvPr id="733" name="Shape 733"/>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734" name="Shape 734"/>
          <p:cNvSpPr/>
          <p:nvPr/>
        </p:nvSpPr>
        <p:spPr>
          <a:xfrm>
            <a:off x="152400" y="2120200"/>
            <a:ext cx="3303000" cy="4250700"/>
          </a:xfrm>
          <a:prstGeom prst="rect">
            <a:avLst/>
          </a:prstGeom>
          <a:noFill/>
          <a:ln w="38100" cap="flat" cmpd="sng">
            <a:solidFill>
              <a:schemeClr val="accent4"/>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35" name="Shape 735"/>
          <p:cNvPicPr preferRelativeResize="0"/>
          <p:nvPr/>
        </p:nvPicPr>
        <p:blipFill rotWithShape="1">
          <a:blip r:embed="rId4">
            <a:alphaModFix/>
          </a:blip>
          <a:srcRect/>
          <a:stretch/>
        </p:blipFill>
        <p:spPr>
          <a:xfrm>
            <a:off x="12211035" y="78337"/>
            <a:ext cx="716700" cy="716700"/>
          </a:xfrm>
          <a:prstGeom prst="rect">
            <a:avLst/>
          </a:prstGeom>
          <a:noFill/>
          <a:ln>
            <a:noFill/>
          </a:ln>
        </p:spPr>
      </p:pic>
      <p:sp>
        <p:nvSpPr>
          <p:cNvPr id="736" name="Shape 736"/>
          <p:cNvSpPr txBox="1"/>
          <p:nvPr/>
        </p:nvSpPr>
        <p:spPr>
          <a:xfrm>
            <a:off x="3583700" y="2816850"/>
            <a:ext cx="9197700" cy="34434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endParaRPr>
              <a:latin typeface="Century Gothic"/>
              <a:ea typeface="Century Gothic"/>
              <a:cs typeface="Century Gothic"/>
              <a:sym typeface="Century Gothic"/>
            </a:endParaRPr>
          </a:p>
          <a:p>
            <a:pPr marL="487695" lvl="0" indent="-33783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Los destinatarios centran sus comentarios en la </a:t>
            </a:r>
            <a:r>
              <a:rPr lang="en-US" b="1">
                <a:latin typeface="Century Gothic"/>
                <a:ea typeface="Century Gothic"/>
                <a:cs typeface="Century Gothic"/>
                <a:sym typeface="Century Gothic"/>
              </a:rPr>
              <a:t>recepción de sus envíos</a:t>
            </a: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a:p>
            <a:pPr marL="914400" lvl="1" indent="-31750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Recogida en oficina, </a:t>
            </a:r>
            <a:endParaRPr>
              <a:latin typeface="Century Gothic"/>
              <a:ea typeface="Century Gothic"/>
              <a:cs typeface="Century Gothic"/>
              <a:sym typeface="Century Gothic"/>
            </a:endParaRPr>
          </a:p>
          <a:p>
            <a:pPr marL="914400" lvl="1" indent="-31750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Avisos de llegada</a:t>
            </a:r>
            <a:endParaRPr>
              <a:latin typeface="Century Gothic"/>
              <a:ea typeface="Century Gothic"/>
              <a:cs typeface="Century Gothic"/>
              <a:sym typeface="Century Gothic"/>
            </a:endParaRPr>
          </a:p>
          <a:p>
            <a:pPr marL="914400" lvl="1" indent="-31750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Incidencias</a:t>
            </a:r>
            <a:endParaRPr>
              <a:latin typeface="Century Gothic"/>
              <a:ea typeface="Century Gothic"/>
              <a:cs typeface="Century Gothic"/>
              <a:sym typeface="Century Gothic"/>
            </a:endParaRPr>
          </a:p>
          <a:p>
            <a:pPr marL="914400" lvl="1" indent="-31750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Carteros</a:t>
            </a:r>
            <a:endParaRPr>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latin typeface="Century Gothic"/>
                <a:ea typeface="Century Gothic"/>
                <a:cs typeface="Century Gothic"/>
                <a:sym typeface="Century Gothic"/>
              </a:rPr>
              <a:t>Los temas más mencionados son la recogida en en oficina, valoración del servicio y aviso de llegada. No hay muchas diferencias entre los números de comentarios que hay sobre cada tema (entre 200 y 250, de un total de </a:t>
            </a:r>
            <a:r>
              <a:rPr lang="en-US">
                <a:solidFill>
                  <a:schemeClr val="dk1"/>
                </a:solidFill>
                <a:latin typeface="Century Gothic"/>
                <a:ea typeface="Century Gothic"/>
                <a:cs typeface="Century Gothic"/>
                <a:sym typeface="Century Gothic"/>
              </a:rPr>
              <a:t>1128</a:t>
            </a:r>
            <a:r>
              <a:rPr lang="en-US">
                <a:latin typeface="Century Gothic"/>
                <a:ea typeface="Century Gothic"/>
                <a:cs typeface="Century Gothic"/>
                <a:sym typeface="Century Gothic"/>
              </a:rPr>
              <a:t>). En otras palabras, no hay un tema que predomine sobre el resto.</a:t>
            </a:r>
            <a:endParaRPr>
              <a:latin typeface="Century Gothic"/>
              <a:ea typeface="Century Gothic"/>
              <a:cs typeface="Century Gothic"/>
              <a:sym typeface="Century Gothic"/>
            </a:endParaRPr>
          </a:p>
          <a:p>
            <a:pPr marL="0" marR="0" lvl="0" indent="0" algn="l" rtl="0">
              <a:spcBef>
                <a:spcPts val="0"/>
              </a:spcBef>
              <a:spcAft>
                <a:spcPts val="0"/>
              </a:spcAft>
              <a:buNone/>
            </a:pPr>
            <a:endParaRPr>
              <a:solidFill>
                <a:srgbClr val="0000FF"/>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6223000" y="6751319"/>
            <a:ext cx="5589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5</a:t>
            </a:fld>
            <a:endParaRPr sz="1200" b="0" i="0" u="none" strike="noStrike" cap="none">
              <a:solidFill>
                <a:srgbClr val="888888"/>
              </a:solidFill>
              <a:latin typeface="Arial"/>
              <a:ea typeface="Arial"/>
              <a:cs typeface="Arial"/>
              <a:sym typeface="Arial"/>
            </a:endParaRPr>
          </a:p>
        </p:txBody>
      </p:sp>
      <p:sp>
        <p:nvSpPr>
          <p:cNvPr id="135" name="Shape 13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RESUMEN EJECUTIVO</a:t>
            </a:r>
            <a:endParaRPr/>
          </a:p>
        </p:txBody>
      </p:sp>
      <p:pic>
        <p:nvPicPr>
          <p:cNvPr id="136" name="Shape 136"/>
          <p:cNvPicPr preferRelativeResize="0"/>
          <p:nvPr/>
        </p:nvPicPr>
        <p:blipFill rotWithShape="1">
          <a:blip r:embed="rId3">
            <a:alphaModFix/>
          </a:blip>
          <a:srcRect/>
          <a:stretch/>
        </p:blipFill>
        <p:spPr>
          <a:xfrm>
            <a:off x="0" y="1533975"/>
            <a:ext cx="13004801" cy="2103100"/>
          </a:xfrm>
          <a:prstGeom prst="rect">
            <a:avLst/>
          </a:prstGeom>
          <a:noFill/>
          <a:ln>
            <a:noFill/>
          </a:ln>
        </p:spPr>
      </p:pic>
      <p:sp>
        <p:nvSpPr>
          <p:cNvPr id="137" name="Shape 137"/>
          <p:cNvSpPr/>
          <p:nvPr/>
        </p:nvSpPr>
        <p:spPr>
          <a:xfrm>
            <a:off x="1252325" y="3168425"/>
            <a:ext cx="2080800" cy="1460700"/>
          </a:xfrm>
          <a:prstGeom prst="rect">
            <a:avLst/>
          </a:prstGeom>
          <a:solidFill>
            <a:schemeClr val="lt1"/>
          </a:solidFill>
          <a:ln w="12700"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5689" b="0" i="0" u="none" strike="noStrike" cap="none">
              <a:solidFill>
                <a:srgbClr val="0B3248"/>
              </a:solidFill>
              <a:latin typeface="Arial"/>
              <a:ea typeface="Arial"/>
              <a:cs typeface="Arial"/>
              <a:sym typeface="Arial"/>
            </a:endParaRPr>
          </a:p>
        </p:txBody>
      </p:sp>
      <p:sp>
        <p:nvSpPr>
          <p:cNvPr id="138" name="Shape 138"/>
          <p:cNvSpPr/>
          <p:nvPr/>
        </p:nvSpPr>
        <p:spPr>
          <a:xfrm>
            <a:off x="1585330" y="3590634"/>
            <a:ext cx="717900" cy="616500"/>
          </a:xfrm>
          <a:custGeom>
            <a:avLst/>
            <a:gdLst/>
            <a:ahLst/>
            <a:cxnLst/>
            <a:rect l="0" t="0" r="0" b="0"/>
            <a:pathLst>
              <a:path w="120000" h="120000" extrusionOk="0">
                <a:moveTo>
                  <a:pt x="119999" y="89523"/>
                </a:moveTo>
                <a:cubicBezTo>
                  <a:pt x="119999" y="95238"/>
                  <a:pt x="115068" y="100952"/>
                  <a:pt x="110136" y="100952"/>
                </a:cubicBezTo>
                <a:cubicBezTo>
                  <a:pt x="75616" y="100952"/>
                  <a:pt x="75616" y="100952"/>
                  <a:pt x="75616" y="100952"/>
                </a:cubicBezTo>
                <a:cubicBezTo>
                  <a:pt x="75616" y="106666"/>
                  <a:pt x="78904" y="112380"/>
                  <a:pt x="78904" y="114285"/>
                </a:cubicBezTo>
                <a:cubicBezTo>
                  <a:pt x="78904" y="118095"/>
                  <a:pt x="77260" y="120000"/>
                  <a:pt x="75616" y="120000"/>
                </a:cubicBezTo>
                <a:cubicBezTo>
                  <a:pt x="42739" y="120000"/>
                  <a:pt x="42739" y="120000"/>
                  <a:pt x="42739" y="120000"/>
                </a:cubicBezTo>
                <a:cubicBezTo>
                  <a:pt x="41095" y="120000"/>
                  <a:pt x="39452" y="118095"/>
                  <a:pt x="39452" y="114285"/>
                </a:cubicBezTo>
                <a:cubicBezTo>
                  <a:pt x="39452" y="112380"/>
                  <a:pt x="42739" y="106666"/>
                  <a:pt x="42739" y="100952"/>
                </a:cubicBezTo>
                <a:cubicBezTo>
                  <a:pt x="9863" y="100952"/>
                  <a:pt x="9863" y="100952"/>
                  <a:pt x="9863" y="100952"/>
                </a:cubicBezTo>
                <a:cubicBezTo>
                  <a:pt x="3287" y="100952"/>
                  <a:pt x="0" y="95238"/>
                  <a:pt x="0" y="89523"/>
                </a:cubicBezTo>
                <a:cubicBezTo>
                  <a:pt x="0" y="11428"/>
                  <a:pt x="0" y="11428"/>
                  <a:pt x="0" y="11428"/>
                </a:cubicBezTo>
                <a:cubicBezTo>
                  <a:pt x="0" y="3809"/>
                  <a:pt x="3287" y="0"/>
                  <a:pt x="9863" y="0"/>
                </a:cubicBezTo>
                <a:cubicBezTo>
                  <a:pt x="110136" y="0"/>
                  <a:pt x="110136" y="0"/>
                  <a:pt x="110136" y="0"/>
                </a:cubicBezTo>
                <a:cubicBezTo>
                  <a:pt x="115068" y="0"/>
                  <a:pt x="119999" y="3809"/>
                  <a:pt x="119999" y="11428"/>
                </a:cubicBezTo>
                <a:lnTo>
                  <a:pt x="119999" y="89523"/>
                </a:lnTo>
                <a:close/>
                <a:moveTo>
                  <a:pt x="111780" y="11428"/>
                </a:moveTo>
                <a:cubicBezTo>
                  <a:pt x="111780" y="9523"/>
                  <a:pt x="110136" y="9523"/>
                  <a:pt x="110136" y="9523"/>
                </a:cubicBezTo>
                <a:cubicBezTo>
                  <a:pt x="9863" y="9523"/>
                  <a:pt x="9863" y="9523"/>
                  <a:pt x="9863" y="9523"/>
                </a:cubicBezTo>
                <a:cubicBezTo>
                  <a:pt x="8219" y="9523"/>
                  <a:pt x="8219" y="9523"/>
                  <a:pt x="8219" y="11428"/>
                </a:cubicBezTo>
                <a:cubicBezTo>
                  <a:pt x="8219" y="70476"/>
                  <a:pt x="8219" y="70476"/>
                  <a:pt x="8219" y="70476"/>
                </a:cubicBezTo>
                <a:cubicBezTo>
                  <a:pt x="8219" y="72380"/>
                  <a:pt x="8219" y="74285"/>
                  <a:pt x="9863" y="74285"/>
                </a:cubicBezTo>
                <a:cubicBezTo>
                  <a:pt x="110136" y="74285"/>
                  <a:pt x="110136" y="74285"/>
                  <a:pt x="110136" y="74285"/>
                </a:cubicBezTo>
                <a:cubicBezTo>
                  <a:pt x="110136" y="74285"/>
                  <a:pt x="111780" y="72380"/>
                  <a:pt x="111780" y="70476"/>
                </a:cubicBezTo>
                <a:lnTo>
                  <a:pt x="111780" y="114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45" b="0" i="0" u="none" strike="noStrike" cap="none">
              <a:solidFill>
                <a:srgbClr val="262626"/>
              </a:solidFill>
              <a:latin typeface="Roboto Condensed"/>
              <a:ea typeface="Roboto Condensed"/>
              <a:cs typeface="Roboto Condensed"/>
              <a:sym typeface="Roboto Condensed"/>
            </a:endParaRPr>
          </a:p>
        </p:txBody>
      </p:sp>
      <p:sp>
        <p:nvSpPr>
          <p:cNvPr id="139" name="Shape 139"/>
          <p:cNvSpPr txBox="1"/>
          <p:nvPr/>
        </p:nvSpPr>
        <p:spPr>
          <a:xfrm>
            <a:off x="596075" y="914400"/>
            <a:ext cx="12137700" cy="376800"/>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920" i="0" u="none" strike="noStrike" cap="none">
                <a:solidFill>
                  <a:srgbClr val="9D9FA0"/>
                </a:solidFill>
                <a:latin typeface="Century Gothic"/>
                <a:ea typeface="Century Gothic"/>
                <a:cs typeface="Century Gothic"/>
                <a:sym typeface="Century Gothic"/>
              </a:rPr>
              <a:t>La presentación de resultados se estructura en los siguientes apartados:</a:t>
            </a:r>
            <a:endParaRPr>
              <a:solidFill>
                <a:srgbClr val="9D9FA0"/>
              </a:solidFill>
              <a:latin typeface="Century Gothic"/>
              <a:ea typeface="Century Gothic"/>
              <a:cs typeface="Century Gothic"/>
              <a:sym typeface="Century Gothic"/>
            </a:endParaRPr>
          </a:p>
        </p:txBody>
      </p:sp>
      <p:pic>
        <p:nvPicPr>
          <p:cNvPr id="140" name="Shape 140"/>
          <p:cNvPicPr preferRelativeResize="0"/>
          <p:nvPr/>
        </p:nvPicPr>
        <p:blipFill rotWithShape="1">
          <a:blip r:embed="rId4">
            <a:alphaModFix/>
          </a:blip>
          <a:srcRect/>
          <a:stretch/>
        </p:blipFill>
        <p:spPr>
          <a:xfrm>
            <a:off x="1942035" y="3195700"/>
            <a:ext cx="701379" cy="921600"/>
          </a:xfrm>
          <a:prstGeom prst="rect">
            <a:avLst/>
          </a:prstGeom>
          <a:noFill/>
          <a:ln>
            <a:noFill/>
          </a:ln>
        </p:spPr>
      </p:pic>
      <p:sp>
        <p:nvSpPr>
          <p:cNvPr id="141" name="Shape 141"/>
          <p:cNvSpPr/>
          <p:nvPr/>
        </p:nvSpPr>
        <p:spPr>
          <a:xfrm>
            <a:off x="4250325" y="3168425"/>
            <a:ext cx="2080800" cy="1460700"/>
          </a:xfrm>
          <a:prstGeom prst="rect">
            <a:avLst/>
          </a:prstGeom>
          <a:solidFill>
            <a:schemeClr val="lt1"/>
          </a:solidFill>
          <a:ln w="12700"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5689" b="0" i="0" u="none" strike="noStrike" cap="none">
              <a:solidFill>
                <a:srgbClr val="0B3248"/>
              </a:solidFill>
              <a:latin typeface="Arial"/>
              <a:ea typeface="Arial"/>
              <a:cs typeface="Arial"/>
              <a:sym typeface="Arial"/>
            </a:endParaRPr>
          </a:p>
        </p:txBody>
      </p:sp>
      <p:sp>
        <p:nvSpPr>
          <p:cNvPr id="142" name="Shape 142"/>
          <p:cNvSpPr/>
          <p:nvPr/>
        </p:nvSpPr>
        <p:spPr>
          <a:xfrm>
            <a:off x="7264099" y="3168425"/>
            <a:ext cx="2080800" cy="1460700"/>
          </a:xfrm>
          <a:prstGeom prst="rect">
            <a:avLst/>
          </a:prstGeom>
          <a:solidFill>
            <a:schemeClr val="lt1"/>
          </a:solidFill>
          <a:ln w="12700"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5689" b="0" i="0" u="none" strike="noStrike" cap="none">
              <a:solidFill>
                <a:srgbClr val="0B3248"/>
              </a:solidFill>
              <a:latin typeface="Arial"/>
              <a:ea typeface="Arial"/>
              <a:cs typeface="Arial"/>
              <a:sym typeface="Arial"/>
            </a:endParaRPr>
          </a:p>
        </p:txBody>
      </p:sp>
      <p:sp>
        <p:nvSpPr>
          <p:cNvPr id="143" name="Shape 143"/>
          <p:cNvSpPr/>
          <p:nvPr/>
        </p:nvSpPr>
        <p:spPr>
          <a:xfrm>
            <a:off x="9979979" y="3159400"/>
            <a:ext cx="2080800" cy="1460700"/>
          </a:xfrm>
          <a:prstGeom prst="rect">
            <a:avLst/>
          </a:prstGeom>
          <a:solidFill>
            <a:schemeClr val="lt1"/>
          </a:solidFill>
          <a:ln w="12700"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5689" b="0" i="0" u="none" strike="noStrike" cap="none">
              <a:solidFill>
                <a:srgbClr val="0B3248"/>
              </a:solidFill>
              <a:latin typeface="Arial"/>
              <a:ea typeface="Arial"/>
              <a:cs typeface="Arial"/>
              <a:sym typeface="Arial"/>
            </a:endParaRPr>
          </a:p>
        </p:txBody>
      </p:sp>
      <p:pic>
        <p:nvPicPr>
          <p:cNvPr id="144" name="Shape 144"/>
          <p:cNvPicPr preferRelativeResize="0"/>
          <p:nvPr/>
        </p:nvPicPr>
        <p:blipFill rotWithShape="1">
          <a:blip r:embed="rId5">
            <a:alphaModFix/>
          </a:blip>
          <a:srcRect/>
          <a:stretch/>
        </p:blipFill>
        <p:spPr>
          <a:xfrm>
            <a:off x="4919160" y="3234806"/>
            <a:ext cx="743131" cy="816270"/>
          </a:xfrm>
          <a:prstGeom prst="rect">
            <a:avLst/>
          </a:prstGeom>
          <a:noFill/>
          <a:ln>
            <a:noFill/>
          </a:ln>
        </p:spPr>
      </p:pic>
      <p:pic>
        <p:nvPicPr>
          <p:cNvPr id="145" name="Shape 145"/>
          <p:cNvPicPr preferRelativeResize="0"/>
          <p:nvPr/>
        </p:nvPicPr>
        <p:blipFill rotWithShape="1">
          <a:blip r:embed="rId6">
            <a:alphaModFix/>
          </a:blip>
          <a:srcRect/>
          <a:stretch/>
        </p:blipFill>
        <p:spPr>
          <a:xfrm>
            <a:off x="10589701" y="3223242"/>
            <a:ext cx="861356" cy="648662"/>
          </a:xfrm>
          <a:prstGeom prst="rect">
            <a:avLst/>
          </a:prstGeom>
          <a:noFill/>
          <a:ln>
            <a:noFill/>
          </a:ln>
        </p:spPr>
      </p:pic>
      <p:pic>
        <p:nvPicPr>
          <p:cNvPr id="146" name="Shape 146"/>
          <p:cNvPicPr preferRelativeResize="0"/>
          <p:nvPr/>
        </p:nvPicPr>
        <p:blipFill rotWithShape="1">
          <a:blip r:embed="rId7">
            <a:alphaModFix/>
          </a:blip>
          <a:srcRect/>
          <a:stretch/>
        </p:blipFill>
        <p:spPr>
          <a:xfrm>
            <a:off x="7863193" y="3278593"/>
            <a:ext cx="882612" cy="716800"/>
          </a:xfrm>
          <a:prstGeom prst="rect">
            <a:avLst/>
          </a:prstGeom>
          <a:noFill/>
          <a:ln>
            <a:noFill/>
          </a:ln>
        </p:spPr>
      </p:pic>
      <p:sp>
        <p:nvSpPr>
          <p:cNvPr id="147" name="Shape 147"/>
          <p:cNvSpPr/>
          <p:nvPr/>
        </p:nvSpPr>
        <p:spPr>
          <a:xfrm>
            <a:off x="1282325" y="4108450"/>
            <a:ext cx="2020800" cy="56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929292"/>
                </a:solidFill>
                <a:latin typeface="Century Gothic"/>
                <a:ea typeface="Century Gothic"/>
                <a:cs typeface="Century Gothic"/>
                <a:sym typeface="Century Gothic"/>
              </a:rPr>
              <a:t>El Proyecto</a:t>
            </a:r>
            <a:endParaRPr sz="1800" i="0" u="none" strike="noStrike" cap="none">
              <a:solidFill>
                <a:schemeClr val="dk1"/>
              </a:solidFill>
              <a:latin typeface="Century Gothic"/>
              <a:ea typeface="Century Gothic"/>
              <a:cs typeface="Century Gothic"/>
              <a:sym typeface="Century Gothic"/>
            </a:endParaRPr>
          </a:p>
        </p:txBody>
      </p:sp>
      <p:sp>
        <p:nvSpPr>
          <p:cNvPr id="148" name="Shape 148"/>
          <p:cNvSpPr/>
          <p:nvPr/>
        </p:nvSpPr>
        <p:spPr>
          <a:xfrm>
            <a:off x="4362225" y="3921725"/>
            <a:ext cx="18570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929292"/>
                </a:solidFill>
                <a:latin typeface="Century Gothic"/>
                <a:ea typeface="Century Gothic"/>
                <a:cs typeface="Century Gothic"/>
                <a:sym typeface="Century Gothic"/>
              </a:rPr>
              <a:t>Identificación de temas</a:t>
            </a:r>
            <a:endParaRPr sz="1800" i="0" u="none" strike="noStrike" cap="none">
              <a:solidFill>
                <a:schemeClr val="dk1"/>
              </a:solidFill>
              <a:latin typeface="Century Gothic"/>
              <a:ea typeface="Century Gothic"/>
              <a:cs typeface="Century Gothic"/>
              <a:sym typeface="Century Gothic"/>
            </a:endParaRPr>
          </a:p>
        </p:txBody>
      </p:sp>
      <p:sp>
        <p:nvSpPr>
          <p:cNvPr id="149" name="Shape 149"/>
          <p:cNvSpPr/>
          <p:nvPr/>
        </p:nvSpPr>
        <p:spPr>
          <a:xfrm>
            <a:off x="7294099" y="3903925"/>
            <a:ext cx="2020800" cy="66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0" u="none" strike="noStrike" cap="none">
                <a:solidFill>
                  <a:srgbClr val="929292"/>
                </a:solidFill>
                <a:latin typeface="Century Gothic"/>
                <a:ea typeface="Century Gothic"/>
                <a:cs typeface="Century Gothic"/>
                <a:sym typeface="Century Gothic"/>
              </a:rPr>
              <a:t>Análisis de</a:t>
            </a:r>
            <a:r>
              <a:rPr lang="en-US" sz="1800">
                <a:solidFill>
                  <a:srgbClr val="929292"/>
                </a:solidFill>
                <a:latin typeface="Century Gothic"/>
                <a:ea typeface="Century Gothic"/>
                <a:cs typeface="Century Gothic"/>
                <a:sym typeface="Century Gothic"/>
              </a:rPr>
              <a:t> Sentimiento</a:t>
            </a:r>
            <a:endParaRPr sz="1800" i="0" u="none" strike="noStrike" cap="none">
              <a:solidFill>
                <a:schemeClr val="dk1"/>
              </a:solidFill>
              <a:latin typeface="Century Gothic"/>
              <a:ea typeface="Century Gothic"/>
              <a:cs typeface="Century Gothic"/>
              <a:sym typeface="Century Gothic"/>
            </a:endParaRPr>
          </a:p>
        </p:txBody>
      </p:sp>
      <p:sp>
        <p:nvSpPr>
          <p:cNvPr id="150" name="Shape 150"/>
          <p:cNvSpPr/>
          <p:nvPr/>
        </p:nvSpPr>
        <p:spPr>
          <a:xfrm>
            <a:off x="9979975" y="3904450"/>
            <a:ext cx="20808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929292"/>
                </a:solidFill>
                <a:latin typeface="Century Gothic"/>
                <a:ea typeface="Century Gothic"/>
                <a:cs typeface="Century Gothic"/>
                <a:sym typeface="Century Gothic"/>
              </a:rPr>
              <a:t>Consideraciones finales</a:t>
            </a:r>
            <a:endParaRPr sz="1800" i="0" u="none" strike="noStrike" cap="none">
              <a:solidFill>
                <a:schemeClr val="dk1"/>
              </a:solidFill>
              <a:latin typeface="Century Gothic"/>
              <a:ea typeface="Century Gothic"/>
              <a:cs typeface="Century Gothic"/>
              <a:sym typeface="Century Gothic"/>
            </a:endParaRPr>
          </a:p>
        </p:txBody>
      </p:sp>
      <p:sp>
        <p:nvSpPr>
          <p:cNvPr id="151" name="Shape 151"/>
          <p:cNvSpPr txBox="1"/>
          <p:nvPr/>
        </p:nvSpPr>
        <p:spPr>
          <a:xfrm>
            <a:off x="994775" y="4748650"/>
            <a:ext cx="2595900" cy="1647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Objetivo</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Alcance</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Población de estudio</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Fases</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Metodología de MInería de Texto (resumen teórico)</a:t>
            </a:r>
            <a:endParaRPr>
              <a:solidFill>
                <a:srgbClr val="9D9FA0"/>
              </a:solidFill>
              <a:latin typeface="Century Gothic"/>
              <a:ea typeface="Century Gothic"/>
              <a:cs typeface="Century Gothic"/>
              <a:sym typeface="Century Gothic"/>
            </a:endParaRPr>
          </a:p>
        </p:txBody>
      </p:sp>
      <p:sp>
        <p:nvSpPr>
          <p:cNvPr id="152" name="Shape 152"/>
          <p:cNvSpPr txBox="1"/>
          <p:nvPr/>
        </p:nvSpPr>
        <p:spPr>
          <a:xfrm>
            <a:off x="4029225" y="4748650"/>
            <a:ext cx="2523000" cy="1647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Fases</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Organización de resultados por topic</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Resultados de Competencia</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Relacion con NPS</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Conclusiones</a:t>
            </a:r>
            <a:endParaRPr>
              <a:solidFill>
                <a:srgbClr val="9D9FA0"/>
              </a:solidFill>
              <a:latin typeface="Century Gothic"/>
              <a:ea typeface="Century Gothic"/>
              <a:cs typeface="Century Gothic"/>
              <a:sym typeface="Century Gothic"/>
            </a:endParaRPr>
          </a:p>
        </p:txBody>
      </p:sp>
      <p:sp>
        <p:nvSpPr>
          <p:cNvPr id="153" name="Shape 153"/>
          <p:cNvSpPr txBox="1"/>
          <p:nvPr/>
        </p:nvSpPr>
        <p:spPr>
          <a:xfrm>
            <a:off x="7042999" y="4748650"/>
            <a:ext cx="2523000" cy="12063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Objetivo</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Metodología </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Resultados de la auditoría</a:t>
            </a:r>
            <a:endParaRPr>
              <a:solidFill>
                <a:srgbClr val="9D9FA0"/>
              </a:solidFill>
              <a:latin typeface="Century Gothic"/>
              <a:ea typeface="Century Gothic"/>
              <a:cs typeface="Century Gothic"/>
              <a:sym typeface="Century Gothic"/>
            </a:endParaRPr>
          </a:p>
          <a:p>
            <a:pPr marL="0" lvl="0" indent="0" rtl="0">
              <a:spcBef>
                <a:spcPts val="0"/>
              </a:spcBef>
              <a:spcAft>
                <a:spcPts val="0"/>
              </a:spcAft>
              <a:buNone/>
            </a:pPr>
            <a:endParaRPr>
              <a:solidFill>
                <a:srgbClr val="9D9FA0"/>
              </a:solidFill>
              <a:latin typeface="Century Gothic"/>
              <a:ea typeface="Century Gothic"/>
              <a:cs typeface="Century Gothic"/>
              <a:sym typeface="Century Gothic"/>
            </a:endParaRPr>
          </a:p>
        </p:txBody>
      </p:sp>
      <p:sp>
        <p:nvSpPr>
          <p:cNvPr id="154" name="Shape 154"/>
          <p:cNvSpPr txBox="1"/>
          <p:nvPr/>
        </p:nvSpPr>
        <p:spPr>
          <a:xfrm>
            <a:off x="9837329" y="4748650"/>
            <a:ext cx="2366100" cy="1053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Consideraciones finales</a:t>
            </a:r>
            <a:endParaRPr>
              <a:solidFill>
                <a:srgbClr val="9D9FA0"/>
              </a:solidFill>
              <a:latin typeface="Century Gothic"/>
              <a:ea typeface="Century Gothic"/>
              <a:cs typeface="Century Gothic"/>
              <a:sym typeface="Century Gothic"/>
            </a:endParaRPr>
          </a:p>
          <a:p>
            <a:pPr marL="457200" lvl="0" indent="-317500" rtl="0">
              <a:spcBef>
                <a:spcPts val="0"/>
              </a:spcBef>
              <a:spcAft>
                <a:spcPts val="0"/>
              </a:spcAft>
              <a:buClr>
                <a:srgbClr val="9D9FA0"/>
              </a:buClr>
              <a:buSzPts val="1400"/>
              <a:buFont typeface="Century Gothic"/>
              <a:buChar char="-"/>
            </a:pPr>
            <a:r>
              <a:rPr lang="en-US">
                <a:solidFill>
                  <a:srgbClr val="9D9FA0"/>
                </a:solidFill>
                <a:latin typeface="Century Gothic"/>
                <a:ea typeface="Century Gothic"/>
                <a:cs typeface="Century Gothic"/>
                <a:sym typeface="Century Gothic"/>
              </a:rPr>
              <a:t>Recomendaciones y Próximos pasos</a:t>
            </a:r>
            <a:endParaRPr>
              <a:solidFill>
                <a:srgbClr val="9D9FA0"/>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Shape 742"/>
          <p:cNvPicPr preferRelativeResize="0"/>
          <p:nvPr/>
        </p:nvPicPr>
        <p:blipFill rotWithShape="1">
          <a:blip r:embed="rId3">
            <a:alphaModFix/>
          </a:blip>
          <a:srcRect/>
          <a:stretch/>
        </p:blipFill>
        <p:spPr>
          <a:xfrm>
            <a:off x="193667" y="1219200"/>
            <a:ext cx="12679680" cy="4297378"/>
          </a:xfrm>
          <a:prstGeom prst="rect">
            <a:avLst/>
          </a:prstGeom>
          <a:noFill/>
          <a:ln>
            <a:noFill/>
          </a:ln>
        </p:spPr>
      </p:pic>
      <p:sp>
        <p:nvSpPr>
          <p:cNvPr id="743" name="Shape 743"/>
          <p:cNvSpPr txBox="1"/>
          <p:nvPr/>
        </p:nvSpPr>
        <p:spPr>
          <a:xfrm>
            <a:off x="0" y="5558150"/>
            <a:ext cx="12979500" cy="1047000"/>
          </a:xfrm>
          <a:prstGeom prst="rect">
            <a:avLst/>
          </a:prstGeom>
          <a:solidFill>
            <a:srgbClr val="F3F3F3"/>
          </a:solidFill>
          <a:ln>
            <a:noFill/>
          </a:ln>
        </p:spPr>
        <p:txBody>
          <a:bodyPr spcFirstLastPara="1" wrap="square" lIns="97500" tIns="97500" rIns="97500" bIns="97500" anchor="t" anchorCtr="0">
            <a:noAutofit/>
          </a:bodyPr>
          <a:lstStyle/>
          <a:p>
            <a:pPr marL="457200" marR="0" lvl="0" indent="0" algn="l" rtl="0">
              <a:spcBef>
                <a:spcPts val="0"/>
              </a:spcBef>
              <a:spcAft>
                <a:spcPts val="0"/>
              </a:spcAft>
              <a:buNone/>
            </a:pPr>
            <a:r>
              <a:rPr lang="en-US">
                <a:solidFill>
                  <a:schemeClr val="dk1"/>
                </a:solidFill>
                <a:latin typeface="Century Gothic"/>
                <a:ea typeface="Century Gothic"/>
                <a:cs typeface="Century Gothic"/>
                <a:sym typeface="Century Gothic"/>
              </a:rPr>
              <a:t> En el caso de Destinatarios, el 68.4% de los comentarios hace referencia a un solo tema. Esto se debe, por ejemplo, a que la experiencia de cliente está muy focalizada en la recepción de los envíos y por lo tanto los tópicos ya revelan aspectos particulares de ese momento. En consecuencia la mención simultánea de temas ocurre en pocos casos y se refieren a los avisos de llegada e incidencias en la entrega en domicilio o recogida en oficina.</a:t>
            </a:r>
            <a:endParaRPr>
              <a:solidFill>
                <a:schemeClr val="dk1"/>
              </a:solidFill>
              <a:latin typeface="Century Gothic"/>
              <a:ea typeface="Century Gothic"/>
              <a:cs typeface="Century Gothic"/>
              <a:sym typeface="Century Gothic"/>
            </a:endParaRPr>
          </a:p>
        </p:txBody>
      </p:sp>
      <p:sp>
        <p:nvSpPr>
          <p:cNvPr id="744" name="Shape 744"/>
          <p:cNvSpPr/>
          <p:nvPr/>
        </p:nvSpPr>
        <p:spPr>
          <a:xfrm>
            <a:off x="2436350" y="3594700"/>
            <a:ext cx="6301200" cy="1921800"/>
          </a:xfrm>
          <a:prstGeom prst="rtTriangle">
            <a:avLst/>
          </a:prstGeom>
          <a:noFill/>
          <a:ln w="9525" cap="flat" cmpd="sng">
            <a:solidFill>
              <a:srgbClr val="FF99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45" name="Shape 745"/>
          <p:cNvSpPr/>
          <p:nvPr/>
        </p:nvSpPr>
        <p:spPr>
          <a:xfrm>
            <a:off x="3232573" y="4589947"/>
            <a:ext cx="306900" cy="2715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46" name="Shape 746"/>
          <p:cNvSpPr/>
          <p:nvPr/>
        </p:nvSpPr>
        <p:spPr>
          <a:xfrm>
            <a:off x="5508413" y="4915067"/>
            <a:ext cx="306900" cy="2715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47" name="Shape 747"/>
          <p:cNvSpPr/>
          <p:nvPr/>
        </p:nvSpPr>
        <p:spPr>
          <a:xfrm>
            <a:off x="3232573" y="4915067"/>
            <a:ext cx="306900" cy="2715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48" name="Shape 748"/>
          <p:cNvSpPr/>
          <p:nvPr/>
        </p:nvSpPr>
        <p:spPr>
          <a:xfrm>
            <a:off x="9406725" y="4129625"/>
            <a:ext cx="3356400" cy="834300"/>
          </a:xfrm>
          <a:prstGeom prst="wedgeRoundRectCallout">
            <a:avLst>
              <a:gd name="adj1" fmla="val -71474"/>
              <a:gd name="adj2" fmla="val 61143"/>
              <a:gd name="adj3" fmla="val 0"/>
            </a:avLst>
          </a:prstGeom>
          <a:solidFill>
            <a:srgbClr val="FFFFFF"/>
          </a:solidFill>
          <a:ln w="28575" cap="flat" cmpd="sng">
            <a:solidFill>
              <a:srgbClr val="FFFFFF"/>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lnSpc>
                <a:spcPct val="100000"/>
              </a:lnSpc>
              <a:spcBef>
                <a:spcPts val="0"/>
              </a:spcBef>
              <a:spcAft>
                <a:spcPts val="0"/>
              </a:spcAft>
              <a:buNone/>
            </a:pPr>
            <a:r>
              <a:rPr lang="en-US" sz="1000">
                <a:solidFill>
                  <a:srgbClr val="9D9FA0"/>
                </a:solidFill>
                <a:latin typeface="Century Gothic"/>
                <a:ea typeface="Century Gothic"/>
                <a:cs typeface="Century Gothic"/>
                <a:sym typeface="Century Gothic"/>
              </a:rPr>
              <a:t>Resaltamos las casillas con 25 o más comentarios (2.2% de los comentarios analizados). Este valor es pequeño porque 68.4% de los comentarios están clasificados en apenas 1 tópico.</a:t>
            </a:r>
            <a:endParaRPr sz="1000">
              <a:solidFill>
                <a:srgbClr val="9D9FA0"/>
              </a:solidFill>
              <a:latin typeface="Century Gothic"/>
              <a:ea typeface="Century Gothic"/>
              <a:cs typeface="Century Gothic"/>
              <a:sym typeface="Century Gothic"/>
            </a:endParaRPr>
          </a:p>
        </p:txBody>
      </p:sp>
      <p:sp>
        <p:nvSpPr>
          <p:cNvPr id="749" name="Shape 749"/>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50</a:t>
            </a:fld>
            <a:endParaRPr/>
          </a:p>
        </p:txBody>
      </p:sp>
      <p:sp>
        <p:nvSpPr>
          <p:cNvPr id="750" name="Shape 750"/>
          <p:cNvSpPr txBox="1">
            <a:spLocks noGrp="1"/>
          </p:cNvSpPr>
          <p:nvPr>
            <p:ph type="subTitle" idx="2"/>
          </p:nvPr>
        </p:nvSpPr>
        <p:spPr>
          <a:xfrm>
            <a:off x="863600" y="337821"/>
            <a:ext cx="11811000" cy="457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Nivel 1: Relación entre Temas</a:t>
            </a:r>
            <a:endParaRPr/>
          </a:p>
        </p:txBody>
      </p:sp>
      <p:sp>
        <p:nvSpPr>
          <p:cNvPr id="751" name="Shape 75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52" name="Shape 752"/>
          <p:cNvPicPr preferRelativeResize="0"/>
          <p:nvPr/>
        </p:nvPicPr>
        <p:blipFill rotWithShape="1">
          <a:blip r:embed="rId4">
            <a:alphaModFix/>
          </a:blip>
          <a:srcRect/>
          <a:stretch/>
        </p:blipFill>
        <p:spPr>
          <a:xfrm>
            <a:off x="12211035" y="78337"/>
            <a:ext cx="716700" cy="716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51</a:t>
            </a:fld>
            <a:endParaRPr/>
          </a:p>
        </p:txBody>
      </p:sp>
      <p:sp>
        <p:nvSpPr>
          <p:cNvPr id="759" name="Shape 759"/>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760" name="Shape 760"/>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RECOGIDA EN OFICINAS</a:t>
            </a:r>
            <a:r>
              <a:rPr lang="en-US"/>
              <a:t> del perfil DESTINATARIOS</a:t>
            </a:r>
            <a:endParaRPr/>
          </a:p>
        </p:txBody>
      </p:sp>
      <p:pic>
        <p:nvPicPr>
          <p:cNvPr id="761" name="Shape 761"/>
          <p:cNvPicPr preferRelativeResize="0"/>
          <p:nvPr/>
        </p:nvPicPr>
        <p:blipFill rotWithShape="1">
          <a:blip r:embed="rId3">
            <a:alphaModFix/>
          </a:blip>
          <a:srcRect/>
          <a:stretch/>
        </p:blipFill>
        <p:spPr>
          <a:xfrm>
            <a:off x="12098872" y="131866"/>
            <a:ext cx="716700" cy="716712"/>
          </a:xfrm>
          <a:prstGeom prst="rect">
            <a:avLst/>
          </a:prstGeom>
          <a:noFill/>
          <a:ln>
            <a:noFill/>
          </a:ln>
        </p:spPr>
      </p:pic>
      <p:pic>
        <p:nvPicPr>
          <p:cNvPr id="762" name="Shape 762"/>
          <p:cNvPicPr preferRelativeResize="0"/>
          <p:nvPr/>
        </p:nvPicPr>
        <p:blipFill>
          <a:blip r:embed="rId4">
            <a:alphaModFix/>
          </a:blip>
          <a:stretch>
            <a:fillRect/>
          </a:stretch>
        </p:blipFill>
        <p:spPr>
          <a:xfrm>
            <a:off x="152400" y="1328302"/>
            <a:ext cx="12157043" cy="527061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Shape 768"/>
          <p:cNvPicPr preferRelativeResize="0"/>
          <p:nvPr/>
        </p:nvPicPr>
        <p:blipFill>
          <a:blip r:embed="rId3">
            <a:alphaModFix/>
          </a:blip>
          <a:stretch>
            <a:fillRect/>
          </a:stretch>
        </p:blipFill>
        <p:spPr>
          <a:xfrm>
            <a:off x="152400" y="1328302"/>
            <a:ext cx="12157043" cy="5270617"/>
          </a:xfrm>
          <a:prstGeom prst="rect">
            <a:avLst/>
          </a:prstGeom>
          <a:noFill/>
          <a:ln>
            <a:noFill/>
          </a:ln>
        </p:spPr>
      </p:pic>
      <p:sp>
        <p:nvSpPr>
          <p:cNvPr id="769" name="Shape 769"/>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52</a:t>
            </a:fld>
            <a:endParaRPr/>
          </a:p>
        </p:txBody>
      </p:sp>
      <p:sp>
        <p:nvSpPr>
          <p:cNvPr id="770" name="Shape 770"/>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771" name="Shape 77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r>
              <a:rPr lang="en-US"/>
              <a:t>Palabras más importantes dentro del tema </a:t>
            </a:r>
            <a:r>
              <a:rPr lang="en-US" u="sng"/>
              <a:t>RECOGIDA EN OFICINAS</a:t>
            </a:r>
            <a:r>
              <a:rPr lang="en-US"/>
              <a:t> del perfil DESTINATARIOS</a:t>
            </a:r>
            <a:endParaRPr/>
          </a:p>
          <a:p>
            <a:pPr marL="0" lvl="0" indent="0" rtl="0">
              <a:spcBef>
                <a:spcPts val="0"/>
              </a:spcBef>
              <a:spcAft>
                <a:spcPts val="0"/>
              </a:spcAft>
              <a:buNone/>
            </a:pPr>
            <a:endParaRPr/>
          </a:p>
        </p:txBody>
      </p:sp>
      <p:pic>
        <p:nvPicPr>
          <p:cNvPr id="772" name="Shape 772"/>
          <p:cNvPicPr preferRelativeResize="0"/>
          <p:nvPr/>
        </p:nvPicPr>
        <p:blipFill rotWithShape="1">
          <a:blip r:embed="rId4">
            <a:alphaModFix/>
          </a:blip>
          <a:srcRect/>
          <a:stretch/>
        </p:blipFill>
        <p:spPr>
          <a:xfrm>
            <a:off x="12098872" y="131866"/>
            <a:ext cx="716700" cy="716712"/>
          </a:xfrm>
          <a:prstGeom prst="rect">
            <a:avLst/>
          </a:prstGeom>
          <a:noFill/>
          <a:ln>
            <a:noFill/>
          </a:ln>
        </p:spPr>
      </p:pic>
      <p:sp>
        <p:nvSpPr>
          <p:cNvPr id="773" name="Shape 773"/>
          <p:cNvSpPr txBox="1"/>
          <p:nvPr/>
        </p:nvSpPr>
        <p:spPr>
          <a:xfrm>
            <a:off x="8360225" y="3547075"/>
            <a:ext cx="4064100" cy="29742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Oficina - Recogida en oficinas </a:t>
            </a:r>
            <a:r>
              <a:rPr lang="en-US">
                <a:solidFill>
                  <a:schemeClr val="dk1"/>
                </a:solidFill>
                <a:latin typeface="Century Gothic"/>
                <a:ea typeface="Century Gothic"/>
                <a:cs typeface="Century Gothic"/>
                <a:sym typeface="Century Gothic"/>
              </a:rPr>
              <a:t>es el tema más mencionado por los Destinatarios. Las palabras oficina, personal, horario y cola son las más importantes.</a:t>
            </a:r>
            <a:endParaRPr>
              <a:solidFill>
                <a:schemeClr val="dk1"/>
              </a:solidFill>
              <a:latin typeface="Century Gothic"/>
              <a:ea typeface="Century Gothic"/>
              <a:cs typeface="Century Gothic"/>
              <a:sym typeface="Century Gothic"/>
            </a:endParaRPr>
          </a:p>
          <a:p>
            <a:pPr marL="487695" marR="0" lvl="0" indent="-337830" algn="l"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Este tema hacer referencia a la percepción de las tarifas de Correos con relación a la recogida en la oficina: la espera, los horarios y la atención</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p:nvPr/>
        </p:nvSpPr>
        <p:spPr>
          <a:xfrm>
            <a:off x="7782000" y="1459725"/>
            <a:ext cx="5033400" cy="4845000"/>
          </a:xfrm>
          <a:prstGeom prst="rect">
            <a:avLst/>
          </a:prstGeom>
          <a:solidFill>
            <a:srgbClr val="F3F3F3"/>
          </a:solidFill>
          <a:ln>
            <a:noFill/>
          </a:ln>
        </p:spPr>
        <p:txBody>
          <a:bodyPr spcFirstLastPara="1" wrap="square" lIns="97500" tIns="97500" rIns="97500" bIns="97500" anchor="t" anchorCtr="0">
            <a:noAutofit/>
          </a:bodyPr>
          <a:lstStyle/>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OFICINA es la palabra más importante de este tema.</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Las expresiones encontradas junto a Oficina son:</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horario amplio</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poco personal</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no cercana</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Con menor frecuencia, se encuentran comentarios sobre</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colas y lentitud</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abrir y mañanas</a:t>
            </a:r>
            <a:endParaRPr b="1">
              <a:solidFill>
                <a:schemeClr val="dk1"/>
              </a:solidFill>
              <a:latin typeface="Century Gothic"/>
              <a:ea typeface="Century Gothic"/>
              <a:cs typeface="Century Gothic"/>
              <a:sym typeface="Century Gothic"/>
            </a:endParaRPr>
          </a:p>
        </p:txBody>
      </p:sp>
      <p:sp>
        <p:nvSpPr>
          <p:cNvPr id="780" name="Shape 780"/>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53</a:t>
            </a:fld>
            <a:endParaRPr/>
          </a:p>
        </p:txBody>
      </p:sp>
      <p:sp>
        <p:nvSpPr>
          <p:cNvPr id="781" name="Shape 781"/>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782" name="Shape 782"/>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dentro del tema </a:t>
            </a:r>
            <a:r>
              <a:rPr lang="en-US" u="sng"/>
              <a:t>RECOGIDA EN OFICINAS</a:t>
            </a:r>
            <a:r>
              <a:rPr lang="en-US"/>
              <a:t> del perfil DESTINATARIOS</a:t>
            </a:r>
            <a:endParaRPr/>
          </a:p>
        </p:txBody>
      </p:sp>
      <p:pic>
        <p:nvPicPr>
          <p:cNvPr id="783" name="Shape 783"/>
          <p:cNvPicPr preferRelativeResize="0"/>
          <p:nvPr/>
        </p:nvPicPr>
        <p:blipFill rotWithShape="1">
          <a:blip r:embed="rId3">
            <a:alphaModFix/>
          </a:blip>
          <a:srcRect/>
          <a:stretch/>
        </p:blipFill>
        <p:spPr>
          <a:xfrm>
            <a:off x="12165026" y="208079"/>
            <a:ext cx="716700" cy="716700"/>
          </a:xfrm>
          <a:prstGeom prst="rect">
            <a:avLst/>
          </a:prstGeom>
          <a:noFill/>
          <a:ln>
            <a:noFill/>
          </a:ln>
        </p:spPr>
      </p:pic>
      <p:pic>
        <p:nvPicPr>
          <p:cNvPr id="784" name="Shape 784"/>
          <p:cNvPicPr preferRelativeResize="0"/>
          <p:nvPr/>
        </p:nvPicPr>
        <p:blipFill rotWithShape="1">
          <a:blip r:embed="rId4">
            <a:alphaModFix/>
          </a:blip>
          <a:srcRect/>
          <a:stretch/>
        </p:blipFill>
        <p:spPr>
          <a:xfrm>
            <a:off x="939900" y="1358851"/>
            <a:ext cx="6092801" cy="4951039"/>
          </a:xfrm>
          <a:prstGeom prst="rect">
            <a:avLst/>
          </a:prstGeom>
          <a:noFill/>
          <a:ln>
            <a:noFill/>
          </a:ln>
        </p:spPr>
      </p:pic>
      <p:sp>
        <p:nvSpPr>
          <p:cNvPr id="785" name="Shape 785"/>
          <p:cNvSpPr/>
          <p:nvPr/>
        </p:nvSpPr>
        <p:spPr>
          <a:xfrm>
            <a:off x="1717397" y="5120569"/>
            <a:ext cx="1286100" cy="13995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86" name="Shape 786"/>
          <p:cNvSpPr/>
          <p:nvPr/>
        </p:nvSpPr>
        <p:spPr>
          <a:xfrm>
            <a:off x="3156488" y="4784989"/>
            <a:ext cx="1062900" cy="13995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87" name="Shape 787"/>
          <p:cNvSpPr/>
          <p:nvPr/>
        </p:nvSpPr>
        <p:spPr>
          <a:xfrm>
            <a:off x="4587103" y="4994865"/>
            <a:ext cx="1611300" cy="13995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88" name="Shape 788"/>
          <p:cNvSpPr/>
          <p:nvPr/>
        </p:nvSpPr>
        <p:spPr>
          <a:xfrm>
            <a:off x="4712936" y="3843021"/>
            <a:ext cx="2249100" cy="8901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89" name="Shape 789"/>
          <p:cNvSpPr/>
          <p:nvPr/>
        </p:nvSpPr>
        <p:spPr>
          <a:xfrm>
            <a:off x="4370821" y="2195631"/>
            <a:ext cx="2379300" cy="5013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790" name="Shape 790"/>
          <p:cNvSpPr/>
          <p:nvPr/>
        </p:nvSpPr>
        <p:spPr>
          <a:xfrm rot="-5007748">
            <a:off x="4265487" y="1854536"/>
            <a:ext cx="1183093" cy="527706"/>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OFICINA - RECOGIDA EN OFICINAS</a:t>
            </a:r>
            <a:endParaRPr sz="1200" b="1">
              <a:latin typeface="Century Gothic"/>
              <a:ea typeface="Century Gothic"/>
              <a:cs typeface="Century Gothic"/>
              <a:sym typeface="Century Gothic"/>
            </a:endParaRPr>
          </a:p>
          <a:p>
            <a:pPr marL="487695" marR="0" lvl="0" indent="-325130" algn="l" rtl="0">
              <a:lnSpc>
                <a:spcPct val="100000"/>
              </a:lnSpc>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Oficina - Recogida en oficinas </a:t>
            </a:r>
            <a:r>
              <a:rPr lang="en-US" sz="1200">
                <a:latin typeface="Century Gothic"/>
                <a:ea typeface="Century Gothic"/>
                <a:cs typeface="Century Gothic"/>
                <a:sym typeface="Century Gothic"/>
              </a:rPr>
              <a:t>es el tema más mencionado por los Destinatarios.</a:t>
            </a:r>
            <a:endParaRPr sz="1200">
              <a:latin typeface="Century Gothic"/>
              <a:ea typeface="Century Gothic"/>
              <a:cs typeface="Century Gothic"/>
              <a:sym typeface="Century Gothic"/>
            </a:endParaRPr>
          </a:p>
          <a:p>
            <a:pPr marL="0" marR="0" lvl="0" indent="457200" algn="l" rtl="0">
              <a:lnSpc>
                <a:spcPct val="100000"/>
              </a:lnSpc>
              <a:spcBef>
                <a:spcPts val="0"/>
              </a:spcBef>
              <a:spcAft>
                <a:spcPts val="0"/>
              </a:spcAft>
              <a:buNone/>
            </a:pPr>
            <a:r>
              <a:rPr lang="en-US" sz="1200">
                <a:latin typeface="Century Gothic"/>
                <a:ea typeface="Century Gothic"/>
                <a:cs typeface="Century Gothic"/>
                <a:sym typeface="Century Gothic"/>
              </a:rPr>
              <a:t> Las palabras oficina, personal, horario y cola 	son las más importantes.</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 las tarifas de Correos con relación </a:t>
            </a:r>
            <a:endParaRPr sz="1200">
              <a:latin typeface="Century Gothic"/>
              <a:ea typeface="Century Gothic"/>
              <a:cs typeface="Century Gothic"/>
              <a:sym typeface="Century Gothic"/>
            </a:endParaRPr>
          </a:p>
          <a:p>
            <a:pPr marL="457200" marR="0" lvl="0" indent="0" algn="l" rtl="0">
              <a:spcBef>
                <a:spcPts val="0"/>
              </a:spcBef>
              <a:spcAft>
                <a:spcPts val="0"/>
              </a:spcAft>
              <a:buNone/>
            </a:pPr>
            <a:r>
              <a:rPr lang="en-US" sz="1200">
                <a:latin typeface="Century Gothic"/>
                <a:ea typeface="Century Gothic"/>
                <a:cs typeface="Century Gothic"/>
                <a:sym typeface="Century Gothic"/>
              </a:rPr>
              <a:t>a la recogida en la oficina: la espera, los horarios y la atención</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57200" marR="0" lvl="0" indent="-304800" algn="l" rtl="0">
              <a:lnSpc>
                <a:spcPct val="100000"/>
              </a:lnSpc>
              <a:spcBef>
                <a:spcPts val="0"/>
              </a:spcBef>
              <a:spcAft>
                <a:spcPts val="0"/>
              </a:spcAft>
              <a:buSzPts val="1200"/>
              <a:buFont typeface="Century Gothic"/>
              <a:buChar char="●"/>
            </a:pPr>
            <a:r>
              <a:rPr lang="en-US" sz="1200" b="1">
                <a:latin typeface="Century Gothic"/>
                <a:ea typeface="Century Gothic"/>
                <a:cs typeface="Century Gothic"/>
                <a:sym typeface="Century Gothic"/>
              </a:rPr>
              <a:t>OFICINA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a:latin typeface="Century Gothic"/>
              <a:ea typeface="Century Gothic"/>
              <a:cs typeface="Century Gothic"/>
              <a:sym typeface="Century Gothic"/>
            </a:endParaRPr>
          </a:p>
          <a:p>
            <a:pPr marL="457200" marR="0" lvl="0"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13716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horario amplio</a:t>
            </a:r>
            <a:endParaRPr sz="1200">
              <a:latin typeface="Century Gothic"/>
              <a:ea typeface="Century Gothic"/>
              <a:cs typeface="Century Gothic"/>
              <a:sym typeface="Century Gothic"/>
            </a:endParaRPr>
          </a:p>
          <a:p>
            <a:pPr marL="13716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poco personal</a:t>
            </a:r>
            <a:endParaRPr sz="1200">
              <a:latin typeface="Century Gothic"/>
              <a:ea typeface="Century Gothic"/>
              <a:cs typeface="Century Gothic"/>
              <a:sym typeface="Century Gothic"/>
            </a:endParaRPr>
          </a:p>
          <a:p>
            <a:pPr marL="13716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no cercana</a:t>
            </a:r>
            <a:endParaRPr sz="1200">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200">
              <a:latin typeface="Century Gothic"/>
              <a:ea typeface="Century Gothic"/>
              <a:cs typeface="Century Gothic"/>
              <a:sym typeface="Century Gothic"/>
            </a:endParaRPr>
          </a:p>
          <a:p>
            <a:pPr marL="457200" lvl="0"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Con menor frecuencia, se encuentran comentarios sobre:</a:t>
            </a:r>
            <a:endParaRPr sz="1200">
              <a:latin typeface="Century Gothic"/>
              <a:ea typeface="Century Gothic"/>
              <a:cs typeface="Century Gothic"/>
              <a:sym typeface="Century Gothic"/>
            </a:endParaRPr>
          </a:p>
          <a:p>
            <a:pPr marL="13716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colas y lentitud</a:t>
            </a:r>
            <a:endParaRPr sz="1200">
              <a:latin typeface="Century Gothic"/>
              <a:ea typeface="Century Gothic"/>
              <a:cs typeface="Century Gothic"/>
              <a:sym typeface="Century Gothic"/>
            </a:endParaRPr>
          </a:p>
          <a:p>
            <a:pPr marL="1371600" marR="0" lvl="1" indent="-304800" algn="l" rtl="0">
              <a:lnSpc>
                <a:spcPct val="100000"/>
              </a:lnSpc>
              <a:spcBef>
                <a:spcPts val="0"/>
              </a:spcBef>
              <a:spcAft>
                <a:spcPts val="0"/>
              </a:spcAft>
              <a:buSzPts val="1200"/>
              <a:buFont typeface="Century Gothic"/>
              <a:buChar char="○"/>
            </a:pPr>
            <a:r>
              <a:rPr lang="en-US" sz="1200">
                <a:latin typeface="Century Gothic"/>
                <a:ea typeface="Century Gothic"/>
                <a:cs typeface="Century Gothic"/>
                <a:sym typeface="Century Gothic"/>
              </a:rPr>
              <a:t>abrir y mañanas</a:t>
            </a:r>
            <a:endParaRPr sz="1200" b="1">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sz="1200" b="1">
              <a:latin typeface="Century Gothic"/>
              <a:ea typeface="Century Gothic"/>
              <a:cs typeface="Century Gothic"/>
              <a:sym typeface="Century Gothic"/>
            </a:endParaRPr>
          </a:p>
        </p:txBody>
      </p:sp>
      <p:sp>
        <p:nvSpPr>
          <p:cNvPr id="797" name="Shape 797"/>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54</a:t>
            </a:fld>
            <a:endParaRPr/>
          </a:p>
        </p:txBody>
      </p:sp>
      <p:sp>
        <p:nvSpPr>
          <p:cNvPr id="798" name="Shape 798"/>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Destinatarios</a:t>
            </a:r>
            <a:endParaRPr/>
          </a:p>
        </p:txBody>
      </p:sp>
      <p:sp>
        <p:nvSpPr>
          <p:cNvPr id="799" name="Shape 799"/>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1-3)</a:t>
            </a:r>
            <a:endParaRPr/>
          </a:p>
        </p:txBody>
      </p:sp>
      <p:pic>
        <p:nvPicPr>
          <p:cNvPr id="800" name="Shape 800"/>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801" name="Shape 801"/>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VALORACIÓN DEL SERVICIO DE ENTREGA</a:t>
            </a:r>
            <a:endParaRPr sz="1200" b="1">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Valoración del servicio de entrega </a:t>
            </a:r>
            <a:r>
              <a:rPr lang="en-US" sz="1200">
                <a:solidFill>
                  <a:schemeClr val="dk1"/>
                </a:solidFill>
                <a:latin typeface="Century Gothic"/>
                <a:ea typeface="Century Gothic"/>
                <a:cs typeface="Century Gothic"/>
                <a:sym typeface="Century Gothic"/>
              </a:rPr>
              <a:t>es el segundo tema más mencionado por los Destinatarios. Servicio es el término con más peso, mientras que las demás palabras (caro, fiable, satisfecho) aparecen con mucho menor peso</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hacer referencia a la percepción del servicio en general por los destinatarios.</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SERVICIO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servicio estar satisfecho/contento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servicio ser caro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servicio ser bueno y fiable</a:t>
            </a:r>
            <a:endParaRPr sz="1200">
              <a:solidFill>
                <a:schemeClr val="dk1"/>
              </a:solidFill>
              <a:latin typeface="Century Gothic"/>
              <a:ea typeface="Century Gothic"/>
              <a:cs typeface="Century Gothic"/>
              <a:sym typeface="Century Gothic"/>
            </a:endParaRPr>
          </a:p>
          <a:p>
            <a:pPr marL="457200" lvl="0" indent="0"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802" name="Shape 802"/>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AVISO DE LLEGADA DE LA ENTREGA</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Aviso de llegada de la entrega</a:t>
            </a:r>
            <a:r>
              <a:rPr lang="en-US" sz="1200">
                <a:latin typeface="Century Gothic"/>
                <a:ea typeface="Century Gothic"/>
                <a:cs typeface="Century Gothic"/>
                <a:sym typeface="Century Gothic"/>
              </a:rPr>
              <a:t> es el tercer tema más mencionado por los Destinatarios. Las palabras casa, aviso y paquete es la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 los destinatarios sobre el aviso de llegada.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AVISO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aviso casa pasar</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aviso buzón intentar</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aviso no timbre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aviso paquete oficina</a:t>
            </a:r>
            <a:endParaRPr sz="1200">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INCIDENCIA EN EL SERVICIO DE ENTREGA</a:t>
            </a:r>
            <a:endParaRPr sz="1200" b="1">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Incidencia en el servicio de entrega </a:t>
            </a:r>
            <a:r>
              <a:rPr lang="en-US" sz="1200">
                <a:latin typeface="Century Gothic"/>
                <a:ea typeface="Century Gothic"/>
                <a:cs typeface="Century Gothic"/>
                <a:sym typeface="Century Gothic"/>
              </a:rPr>
              <a:t>es el cuarto tema más mencionado por los Destinatarios. Las palabras entrega, horario y fecha son las más importantes por peso.</a:t>
            </a:r>
            <a:endParaRPr sz="1200">
              <a:latin typeface="Century Gothic"/>
              <a:ea typeface="Century Gothic"/>
              <a:cs typeface="Century Gothic"/>
              <a:sym typeface="Century Gothic"/>
            </a:endParaRPr>
          </a:p>
          <a:p>
            <a:pPr marL="0" lvl="0" indent="0" rtl="0">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 los destinatarios respecto al servicio de entrega.</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ENTREGA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entrega hora y horario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mejorar intentar entrega</a:t>
            </a:r>
            <a:endParaRPr sz="1200">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sz="1200">
                <a:latin typeface="Century Gothic"/>
                <a:ea typeface="Century Gothic"/>
                <a:cs typeface="Century Gothic"/>
                <a:sym typeface="Century Gothic"/>
              </a:rPr>
              <a:t>entregar ir seguimiento</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solidFill>
                <a:srgbClr val="0000FF"/>
              </a:solidFill>
              <a:latin typeface="Century Gothic"/>
              <a:ea typeface="Century Gothic"/>
              <a:cs typeface="Century Gothic"/>
              <a:sym typeface="Century Gothic"/>
            </a:endParaRPr>
          </a:p>
        </p:txBody>
      </p:sp>
      <p:sp>
        <p:nvSpPr>
          <p:cNvPr id="809" name="Shape 809"/>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55</a:t>
            </a:fld>
            <a:endParaRPr/>
          </a:p>
        </p:txBody>
      </p:sp>
      <p:sp>
        <p:nvSpPr>
          <p:cNvPr id="810" name="Shape 810"/>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Destinatarios</a:t>
            </a:r>
            <a:endParaRPr/>
          </a:p>
        </p:txBody>
      </p:sp>
      <p:sp>
        <p:nvSpPr>
          <p:cNvPr id="811" name="Shape 81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4-6)</a:t>
            </a:r>
            <a:endParaRPr/>
          </a:p>
        </p:txBody>
      </p:sp>
      <p:pic>
        <p:nvPicPr>
          <p:cNvPr id="812" name="Shape 812"/>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813" name="Shape 813"/>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CARTEROS</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Carteros </a:t>
            </a:r>
            <a:r>
              <a:rPr lang="en-US" sz="1200">
                <a:latin typeface="Century Gothic"/>
                <a:ea typeface="Century Gothic"/>
                <a:cs typeface="Century Gothic"/>
                <a:sym typeface="Century Gothic"/>
              </a:rPr>
              <a:t>es el quinto tema más mencionado por los Destinatarios. Las palabras más importante por peso son:  cartero, amable y zona.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 los destinatarios sobre los carteros.</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CARTERO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Cartero haber cambiar</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Cartero ser amable</a:t>
            </a:r>
            <a:endParaRPr sz="1200">
              <a:latin typeface="Century Gothic"/>
              <a:ea typeface="Century Gothic"/>
              <a:cs typeface="Century Gothic"/>
              <a:sym typeface="Century Gothic"/>
            </a:endParaRPr>
          </a:p>
          <a:p>
            <a:pPr marL="0" lvl="0" indent="0" rtl="0">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Cartero dejar aviso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Cartero no llegar</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p:txBody>
      </p:sp>
      <p:sp>
        <p:nvSpPr>
          <p:cNvPr id="814" name="Shape 814"/>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INCIDENCIAS EN LA ENTREGA DE DOMICILIO</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Incidencias en la entrega de domicilio </a:t>
            </a:r>
            <a:r>
              <a:rPr lang="en-US" sz="1200">
                <a:latin typeface="Century Gothic"/>
                <a:ea typeface="Century Gothic"/>
                <a:cs typeface="Century Gothic"/>
                <a:sym typeface="Century Gothic"/>
              </a:rPr>
              <a:t>es el sexto tema más mencionado por los Destinatarios. Las palabras carta, domicilio y paquete son las más importantes por peso.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percepción de los destinatarios sobre la entrega de domicilio.</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a:t>
            </a:r>
            <a:r>
              <a:rPr lang="en-US" sz="1200" b="1">
                <a:latin typeface="Century Gothic"/>
                <a:ea typeface="Century Gothic"/>
                <a:cs typeface="Century Gothic"/>
                <a:sym typeface="Century Gothic"/>
              </a:rPr>
              <a:t>DOMICILIO </a:t>
            </a:r>
            <a:r>
              <a:rPr lang="en-US" sz="1200">
                <a:latin typeface="Century Gothic"/>
                <a:ea typeface="Century Gothic"/>
                <a:cs typeface="Century Gothic"/>
                <a:sym typeface="Century Gothic"/>
              </a:rPr>
              <a:t>encontramos expresiones como</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Domicilio tardar</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Domicilio avisar</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Domicilio dejar buzón</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Domicilio no subir</a:t>
            </a:r>
            <a:endParaRPr sz="1200">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sz="9600" b="1" i="0" u="none" strike="noStrike" cap="none">
                <a:solidFill>
                  <a:srgbClr val="FFD300"/>
                </a:solidFill>
                <a:latin typeface="Arial"/>
                <a:ea typeface="Arial"/>
                <a:cs typeface="Arial"/>
                <a:sym typeface="Arial"/>
              </a:rPr>
              <a:t>4</a:t>
            </a:r>
            <a:endParaRPr/>
          </a:p>
        </p:txBody>
      </p:sp>
      <p:sp>
        <p:nvSpPr>
          <p:cNvPr id="821" name="Shape 821"/>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900" b="1" i="0" u="none" strike="noStrike" cap="none">
                <a:solidFill>
                  <a:srgbClr val="00457D"/>
                </a:solidFill>
                <a:latin typeface="Arial"/>
                <a:ea typeface="Arial"/>
                <a:cs typeface="Arial"/>
                <a:sym typeface="Arial"/>
              </a:rPr>
              <a:t>Citypaq</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Shape 827"/>
          <p:cNvPicPr preferRelativeResize="0"/>
          <p:nvPr/>
        </p:nvPicPr>
        <p:blipFill>
          <a:blip r:embed="rId3">
            <a:alphaModFix/>
          </a:blip>
          <a:stretch>
            <a:fillRect/>
          </a:stretch>
        </p:blipFill>
        <p:spPr>
          <a:xfrm>
            <a:off x="152400" y="947421"/>
            <a:ext cx="12700004" cy="5467686"/>
          </a:xfrm>
          <a:prstGeom prst="rect">
            <a:avLst/>
          </a:prstGeom>
          <a:noFill/>
          <a:ln>
            <a:noFill/>
          </a:ln>
        </p:spPr>
      </p:pic>
      <p:sp>
        <p:nvSpPr>
          <p:cNvPr id="828" name="Shape 82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829" name="Shape 829"/>
          <p:cNvSpPr/>
          <p:nvPr/>
        </p:nvSpPr>
        <p:spPr>
          <a:xfrm>
            <a:off x="9688800" y="2265425"/>
            <a:ext cx="3085200" cy="4049700"/>
          </a:xfrm>
          <a:prstGeom prst="rect">
            <a:avLst/>
          </a:prstGeom>
          <a:noFill/>
          <a:ln w="38100" cap="flat" cmpd="sng">
            <a:solidFill>
              <a:schemeClr val="accent4"/>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830" name="Shape 830"/>
          <p:cNvPicPr preferRelativeResize="0"/>
          <p:nvPr/>
        </p:nvPicPr>
        <p:blipFill rotWithShape="1">
          <a:blip r:embed="rId4">
            <a:alphaModFix/>
          </a:blip>
          <a:srcRect/>
          <a:stretch/>
        </p:blipFill>
        <p:spPr>
          <a:xfrm>
            <a:off x="12211035" y="78337"/>
            <a:ext cx="716700" cy="716700"/>
          </a:xfrm>
          <a:prstGeom prst="rect">
            <a:avLst/>
          </a:prstGeom>
          <a:noFill/>
          <a:ln>
            <a:noFill/>
          </a:ln>
        </p:spPr>
      </p:pic>
      <p:sp>
        <p:nvSpPr>
          <p:cNvPr id="831" name="Shape 831"/>
          <p:cNvSpPr txBox="1"/>
          <p:nvPr/>
        </p:nvSpPr>
        <p:spPr>
          <a:xfrm>
            <a:off x="274175" y="2793450"/>
            <a:ext cx="9312000" cy="32757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La </a:t>
            </a:r>
            <a:r>
              <a:rPr lang="en-US" b="1">
                <a:latin typeface="Century Gothic"/>
                <a:ea typeface="Century Gothic"/>
                <a:cs typeface="Century Gothic"/>
                <a:sym typeface="Century Gothic"/>
              </a:rPr>
              <a:t>valoración del servicio de los aparatos</a:t>
            </a:r>
            <a:r>
              <a:rPr lang="en-US">
                <a:latin typeface="Century Gothic"/>
                <a:ea typeface="Century Gothic"/>
                <a:cs typeface="Century Gothic"/>
                <a:sym typeface="Century Gothic"/>
              </a:rPr>
              <a:t> de Citypaq es el tema más mencionado entre sus clientes. En general, la valoración es positiva.</a:t>
            </a:r>
            <a:endParaRPr>
              <a:latin typeface="Century Gothic"/>
              <a:ea typeface="Century Gothic"/>
              <a:cs typeface="Century Gothic"/>
              <a:sym typeface="Century Gothic"/>
            </a:endParaRPr>
          </a:p>
          <a:p>
            <a:pPr marL="0" marR="0" lvl="0" indent="0" algn="l" rtl="0">
              <a:spcBef>
                <a:spcPts val="0"/>
              </a:spcBef>
              <a:spcAft>
                <a:spcPts val="0"/>
              </a:spcAft>
              <a:buNone/>
            </a:pP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Los Clientes que utilizan Citypaq dedican sus comentarios de las </a:t>
            </a:r>
            <a:r>
              <a:rPr lang="en-US" b="1">
                <a:latin typeface="Century Gothic"/>
                <a:ea typeface="Century Gothic"/>
                <a:cs typeface="Century Gothic"/>
                <a:sym typeface="Century Gothic"/>
              </a:rPr>
              <a:t>incidencias con los paquetes</a:t>
            </a: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a:p>
            <a:pPr marL="0" marR="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Shape 837"/>
          <p:cNvPicPr preferRelativeResize="0"/>
          <p:nvPr/>
        </p:nvPicPr>
        <p:blipFill>
          <a:blip r:embed="rId3">
            <a:alphaModFix/>
          </a:blip>
          <a:stretch>
            <a:fillRect/>
          </a:stretch>
        </p:blipFill>
        <p:spPr>
          <a:xfrm>
            <a:off x="303123" y="2508248"/>
            <a:ext cx="12504231" cy="3130550"/>
          </a:xfrm>
          <a:prstGeom prst="rect">
            <a:avLst/>
          </a:prstGeom>
          <a:noFill/>
          <a:ln>
            <a:noFill/>
          </a:ln>
        </p:spPr>
      </p:pic>
      <p:sp>
        <p:nvSpPr>
          <p:cNvPr id="838" name="Shape 83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Nivel 1: Relación entre Temas</a:t>
            </a:r>
            <a:endParaRPr/>
          </a:p>
          <a:p>
            <a:pPr marL="0" marR="0" lvl="0" indent="0" algn="l" rtl="0">
              <a:lnSpc>
                <a:spcPct val="90000"/>
              </a:lnSpc>
              <a:spcBef>
                <a:spcPts val="0"/>
              </a:spcBef>
              <a:spcAft>
                <a:spcPts val="0"/>
              </a:spcAft>
              <a:buClr>
                <a:srgbClr val="00457D"/>
              </a:buClr>
              <a:buSzPts val="3000"/>
              <a:buFont typeface="Arial"/>
              <a:buNone/>
            </a:pPr>
            <a:endParaRPr/>
          </a:p>
        </p:txBody>
      </p:sp>
      <p:sp>
        <p:nvSpPr>
          <p:cNvPr id="839" name="Shape 839"/>
          <p:cNvSpPr txBox="1"/>
          <p:nvPr/>
        </p:nvSpPr>
        <p:spPr>
          <a:xfrm>
            <a:off x="91438" y="5692225"/>
            <a:ext cx="12927600" cy="9696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En el caso de Citypaq, el 89,7% de los comentarios hace referencia a un solo tema. Esto se debe, por ejemplo, a que la experiencia del cliente está muy focalizada en la recepción de envíos en Citypaq formandose así tópicos que revelan aspectos singulares de ese momento.</a:t>
            </a:r>
            <a:endParaRPr>
              <a:latin typeface="Century Gothic"/>
              <a:ea typeface="Century Gothic"/>
              <a:cs typeface="Century Gothic"/>
              <a:sym typeface="Century Gothic"/>
            </a:endParaRPr>
          </a:p>
          <a:p>
            <a:pPr marL="487695" marR="0" lvl="0" indent="-337830" algn="l"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La mención simultánea de temas ocurre en pocos casos y se refieren a las entregas y las incidencias en paquetería con la valoración del servicio de los aparatos.</a:t>
            </a:r>
            <a:endParaRPr>
              <a:latin typeface="Century Gothic"/>
              <a:ea typeface="Century Gothic"/>
              <a:cs typeface="Century Gothic"/>
              <a:sym typeface="Century Gothic"/>
            </a:endParaRPr>
          </a:p>
          <a:p>
            <a:pPr marL="0" marR="0" lvl="0" indent="0" algn="l" rtl="0">
              <a:spcBef>
                <a:spcPts val="0"/>
              </a:spcBef>
              <a:spcAft>
                <a:spcPts val="0"/>
              </a:spcAft>
              <a:buNone/>
            </a:pPr>
            <a:endParaRPr>
              <a:solidFill>
                <a:srgbClr val="0000FF"/>
              </a:solidFill>
              <a:latin typeface="Century Gothic"/>
              <a:ea typeface="Century Gothic"/>
              <a:cs typeface="Century Gothic"/>
              <a:sym typeface="Century Gothic"/>
            </a:endParaRPr>
          </a:p>
        </p:txBody>
      </p:sp>
      <p:sp>
        <p:nvSpPr>
          <p:cNvPr id="840" name="Shape 840"/>
          <p:cNvSpPr/>
          <p:nvPr/>
        </p:nvSpPr>
        <p:spPr>
          <a:xfrm>
            <a:off x="5011225" y="3923700"/>
            <a:ext cx="7663500" cy="1606500"/>
          </a:xfrm>
          <a:prstGeom prst="rtTriangle">
            <a:avLst/>
          </a:prstGeom>
          <a:noFill/>
          <a:ln w="19050" cap="flat" cmpd="sng">
            <a:solidFill>
              <a:srgbClr val="FF99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41" name="Shape 841"/>
          <p:cNvSpPr/>
          <p:nvPr/>
        </p:nvSpPr>
        <p:spPr>
          <a:xfrm>
            <a:off x="6216672" y="5218950"/>
            <a:ext cx="405300" cy="2901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42" name="Shape 842"/>
          <p:cNvSpPr/>
          <p:nvPr/>
        </p:nvSpPr>
        <p:spPr>
          <a:xfrm>
            <a:off x="8273277" y="5203050"/>
            <a:ext cx="405300" cy="290100"/>
          </a:xfrm>
          <a:prstGeom prst="ellipse">
            <a:avLst/>
          </a:prstGeom>
          <a:noFill/>
          <a:ln w="19050" cap="flat" cmpd="sng">
            <a:solidFill>
              <a:srgbClr val="FF0000"/>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pic>
        <p:nvPicPr>
          <p:cNvPr id="843" name="Shape 843"/>
          <p:cNvPicPr preferRelativeResize="0"/>
          <p:nvPr/>
        </p:nvPicPr>
        <p:blipFill rotWithShape="1">
          <a:blip r:embed="rId4">
            <a:alphaModFix/>
          </a:blip>
          <a:srcRect/>
          <a:stretch/>
        </p:blipFill>
        <p:spPr>
          <a:xfrm>
            <a:off x="12211035" y="78337"/>
            <a:ext cx="716700" cy="716700"/>
          </a:xfrm>
          <a:prstGeom prst="rect">
            <a:avLst/>
          </a:prstGeom>
          <a:noFill/>
          <a:ln>
            <a:noFill/>
          </a:ln>
        </p:spPr>
      </p:pic>
      <p:pic>
        <p:nvPicPr>
          <p:cNvPr id="844" name="Shape 844"/>
          <p:cNvPicPr preferRelativeResize="0"/>
          <p:nvPr/>
        </p:nvPicPr>
        <p:blipFill>
          <a:blip r:embed="rId5">
            <a:alphaModFix/>
          </a:blip>
          <a:stretch>
            <a:fillRect/>
          </a:stretch>
        </p:blipFill>
        <p:spPr>
          <a:xfrm>
            <a:off x="233225" y="848451"/>
            <a:ext cx="12522199" cy="1606370"/>
          </a:xfrm>
          <a:prstGeom prst="rect">
            <a:avLst/>
          </a:prstGeom>
          <a:noFill/>
          <a:ln>
            <a:noFill/>
          </a:ln>
        </p:spPr>
      </p:pic>
      <p:sp>
        <p:nvSpPr>
          <p:cNvPr id="845" name="Shape 845"/>
          <p:cNvSpPr/>
          <p:nvPr/>
        </p:nvSpPr>
        <p:spPr>
          <a:xfrm>
            <a:off x="9528400" y="3347450"/>
            <a:ext cx="3476400" cy="903300"/>
          </a:xfrm>
          <a:prstGeom prst="wedgeRoundRectCallout">
            <a:avLst>
              <a:gd name="adj1" fmla="val -77476"/>
              <a:gd name="adj2" fmla="val 97357"/>
              <a:gd name="adj3" fmla="val 0"/>
            </a:avLst>
          </a:prstGeom>
          <a:solidFill>
            <a:srgbClr val="FFFFFF"/>
          </a:solidFill>
          <a:ln w="28575" cap="flat" cmpd="sng">
            <a:solidFill>
              <a:srgbClr val="FFFFFF"/>
            </a:solidFill>
            <a:prstDash val="solid"/>
            <a:round/>
            <a:headEnd type="none" w="med" len="med"/>
            <a:tailEnd type="none" w="med" len="med"/>
          </a:ln>
        </p:spPr>
        <p:txBody>
          <a:bodyPr spcFirstLastPara="1" wrap="square" lIns="97500" tIns="97500" rIns="97500" bIns="97500" anchor="ctr" anchorCtr="0">
            <a:noAutofit/>
          </a:bodyPr>
          <a:lstStyle/>
          <a:p>
            <a:pPr marL="0" marR="0" lvl="0" indent="0" algn="l" rtl="0">
              <a:lnSpc>
                <a:spcPct val="100000"/>
              </a:lnSpc>
              <a:spcBef>
                <a:spcPts val="0"/>
              </a:spcBef>
              <a:spcAft>
                <a:spcPts val="0"/>
              </a:spcAft>
              <a:buNone/>
            </a:pPr>
            <a:r>
              <a:rPr lang="en-US" sz="1000">
                <a:solidFill>
                  <a:srgbClr val="9D9FA0"/>
                </a:solidFill>
                <a:latin typeface="Century Gothic"/>
                <a:ea typeface="Century Gothic"/>
                <a:cs typeface="Century Gothic"/>
                <a:sym typeface="Century Gothic"/>
              </a:rPr>
              <a:t>Resaltamos las casillas con 8 o más comentarios (2.3% de los comentarios analizados). Este valor es pequeño porque el 89.7 % de los comentarios están clasificados en 1 solo tópico.</a:t>
            </a:r>
            <a:endParaRPr sz="1000">
              <a:solidFill>
                <a:srgbClr val="9D9FA0"/>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59</a:t>
            </a:fld>
            <a:endParaRPr/>
          </a:p>
        </p:txBody>
      </p:sp>
      <p:sp>
        <p:nvSpPr>
          <p:cNvPr id="852" name="Shape 85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853" name="Shape 853"/>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Palabras más importantes dentro del tema </a:t>
            </a:r>
            <a:r>
              <a:rPr lang="en-US" u="sng"/>
              <a:t>INCIDENCIA EN PAQUETERÍA </a:t>
            </a:r>
            <a:r>
              <a:rPr lang="en-US"/>
              <a:t>del perfil CLIENTE CITYPAQ</a:t>
            </a:r>
            <a:endParaRPr/>
          </a:p>
        </p:txBody>
      </p:sp>
      <p:pic>
        <p:nvPicPr>
          <p:cNvPr id="854" name="Shape 854"/>
          <p:cNvPicPr preferRelativeResize="0"/>
          <p:nvPr/>
        </p:nvPicPr>
        <p:blipFill rotWithShape="1">
          <a:blip r:embed="rId3">
            <a:alphaModFix/>
          </a:blip>
          <a:srcRect/>
          <a:stretch/>
        </p:blipFill>
        <p:spPr>
          <a:xfrm>
            <a:off x="12098872" y="131866"/>
            <a:ext cx="716700" cy="716712"/>
          </a:xfrm>
          <a:prstGeom prst="rect">
            <a:avLst/>
          </a:prstGeom>
          <a:noFill/>
          <a:ln>
            <a:noFill/>
          </a:ln>
        </p:spPr>
      </p:pic>
      <p:pic>
        <p:nvPicPr>
          <p:cNvPr id="855" name="Shape 855"/>
          <p:cNvPicPr preferRelativeResize="0"/>
          <p:nvPr/>
        </p:nvPicPr>
        <p:blipFill>
          <a:blip r:embed="rId4">
            <a:alphaModFix/>
          </a:blip>
          <a:stretch>
            <a:fillRect/>
          </a:stretch>
        </p:blipFill>
        <p:spPr>
          <a:xfrm>
            <a:off x="140150" y="1312300"/>
            <a:ext cx="12782874" cy="5326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966821" y="2819400"/>
            <a:ext cx="6019800" cy="10668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PARTE I</a:t>
            </a:r>
            <a:endParaRPr sz="4000" b="1" i="0" u="none" strike="noStrike" cap="none">
              <a:solidFill>
                <a:srgbClr val="00457D"/>
              </a:solidFill>
              <a:latin typeface="Arial"/>
              <a:ea typeface="Arial"/>
              <a:cs typeface="Arial"/>
              <a:sym typeface="Arial"/>
            </a:endParaRPr>
          </a:p>
        </p:txBody>
      </p:sp>
      <p:pic>
        <p:nvPicPr>
          <p:cNvPr id="160" name="Shape 160"/>
          <p:cNvPicPr preferRelativeResize="0"/>
          <p:nvPr/>
        </p:nvPicPr>
        <p:blipFill rotWithShape="1">
          <a:blip r:embed="rId3">
            <a:alphaModFix/>
          </a:blip>
          <a:srcRect/>
          <a:stretch/>
        </p:blipFill>
        <p:spPr>
          <a:xfrm>
            <a:off x="4812320" y="914400"/>
            <a:ext cx="3380160" cy="752649"/>
          </a:xfrm>
          <a:prstGeom prst="rect">
            <a:avLst/>
          </a:prstGeom>
          <a:noFill/>
          <a:ln>
            <a:noFill/>
          </a:ln>
        </p:spPr>
      </p:pic>
      <p:sp>
        <p:nvSpPr>
          <p:cNvPr id="161" name="Shape 161"/>
          <p:cNvSpPr txBox="1">
            <a:spLocks noGrp="1"/>
          </p:cNvSpPr>
          <p:nvPr>
            <p:ph type="subTitle" idx="1"/>
          </p:nvPr>
        </p:nvSpPr>
        <p:spPr>
          <a:xfrm>
            <a:off x="966821" y="3810000"/>
            <a:ext cx="81264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sz="3600"/>
              <a:t>EL PROYECTO</a:t>
            </a:r>
            <a:endParaRPr sz="3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Shape 861"/>
          <p:cNvPicPr preferRelativeResize="0"/>
          <p:nvPr/>
        </p:nvPicPr>
        <p:blipFill>
          <a:blip r:embed="rId3">
            <a:alphaModFix/>
          </a:blip>
          <a:stretch>
            <a:fillRect/>
          </a:stretch>
        </p:blipFill>
        <p:spPr>
          <a:xfrm>
            <a:off x="152400" y="1317350"/>
            <a:ext cx="12770625" cy="5266612"/>
          </a:xfrm>
          <a:prstGeom prst="rect">
            <a:avLst/>
          </a:prstGeom>
          <a:noFill/>
          <a:ln>
            <a:noFill/>
          </a:ln>
        </p:spPr>
      </p:pic>
      <p:sp>
        <p:nvSpPr>
          <p:cNvPr id="862" name="Shape 862"/>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60</a:t>
            </a:fld>
            <a:endParaRPr/>
          </a:p>
        </p:txBody>
      </p:sp>
      <p:sp>
        <p:nvSpPr>
          <p:cNvPr id="863" name="Shape 863"/>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2: Términos Importantes</a:t>
            </a:r>
            <a:endParaRPr/>
          </a:p>
        </p:txBody>
      </p:sp>
      <p:sp>
        <p:nvSpPr>
          <p:cNvPr id="864" name="Shape 864"/>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a:t>Palabras más importantes dentro del tema </a:t>
            </a:r>
            <a:r>
              <a:rPr lang="en-US" u="sng"/>
              <a:t>INCIDENCIA EN PAQUETERÍA </a:t>
            </a:r>
            <a:r>
              <a:rPr lang="en-US"/>
              <a:t>del perfil CLIENTE CITYPAQ</a:t>
            </a:r>
            <a:endParaRPr/>
          </a:p>
        </p:txBody>
      </p:sp>
      <p:pic>
        <p:nvPicPr>
          <p:cNvPr id="865" name="Shape 865"/>
          <p:cNvPicPr preferRelativeResize="0"/>
          <p:nvPr/>
        </p:nvPicPr>
        <p:blipFill rotWithShape="1">
          <a:blip r:embed="rId4">
            <a:alphaModFix/>
          </a:blip>
          <a:srcRect/>
          <a:stretch/>
        </p:blipFill>
        <p:spPr>
          <a:xfrm>
            <a:off x="12098872" y="131866"/>
            <a:ext cx="716700" cy="716712"/>
          </a:xfrm>
          <a:prstGeom prst="rect">
            <a:avLst/>
          </a:prstGeom>
          <a:noFill/>
          <a:ln>
            <a:noFill/>
          </a:ln>
        </p:spPr>
      </p:pic>
      <p:sp>
        <p:nvSpPr>
          <p:cNvPr id="866" name="Shape 866"/>
          <p:cNvSpPr txBox="1"/>
          <p:nvPr/>
        </p:nvSpPr>
        <p:spPr>
          <a:xfrm>
            <a:off x="8649100" y="3737850"/>
            <a:ext cx="4355700" cy="28461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spcBef>
                <a:spcPts val="1000"/>
              </a:spcBef>
              <a:spcAft>
                <a:spcPts val="0"/>
              </a:spcAft>
              <a:buClr>
                <a:srgbClr val="000000"/>
              </a:buClr>
              <a:buSzPts val="1400"/>
              <a:buFont typeface="Century Gothic"/>
              <a:buChar char="●"/>
            </a:pPr>
            <a:r>
              <a:rPr lang="en-US" b="1">
                <a:latin typeface="Century Gothic"/>
                <a:ea typeface="Century Gothic"/>
                <a:cs typeface="Century Gothic"/>
                <a:sym typeface="Century Gothic"/>
              </a:rPr>
              <a:t>Incidencia en la paquetería </a:t>
            </a:r>
            <a:r>
              <a:rPr lang="en-US">
                <a:latin typeface="Century Gothic"/>
                <a:ea typeface="Century Gothic"/>
                <a:cs typeface="Century Gothic"/>
                <a:sym typeface="Century Gothic"/>
              </a:rPr>
              <a:t>es el segundo tema más mencionado por los Clientes Citypaq. Las palabras incidencia, paquete , tiempo son las más importantes (por peso).</a:t>
            </a:r>
            <a:endParaRPr>
              <a:latin typeface="Century Gothic"/>
              <a:ea typeface="Century Gothic"/>
              <a:cs typeface="Century Gothic"/>
              <a:sym typeface="Century Gothic"/>
            </a:endParaRPr>
          </a:p>
          <a:p>
            <a:pPr marL="487695" marR="0" lvl="0" indent="-337830" algn="l" rtl="0">
              <a:spcBef>
                <a:spcPts val="1000"/>
              </a:spcBef>
              <a:spcAft>
                <a:spcPts val="0"/>
              </a:spcAft>
              <a:buClr>
                <a:srgbClr val="000000"/>
              </a:buClr>
              <a:buSzPts val="1400"/>
              <a:buFont typeface="Century Gothic"/>
              <a:buChar char="●"/>
            </a:pPr>
            <a:r>
              <a:rPr lang="en-US">
                <a:latin typeface="Century Gothic"/>
                <a:ea typeface="Century Gothic"/>
                <a:cs typeface="Century Gothic"/>
                <a:sym typeface="Century Gothic"/>
              </a:rPr>
              <a:t>Este tema hace referencia a las incidencias en paquetería que se encuentra en los aparatos de citypaq.</a:t>
            </a:r>
            <a:endParaRPr>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Shape 872"/>
          <p:cNvPicPr preferRelativeResize="0"/>
          <p:nvPr/>
        </p:nvPicPr>
        <p:blipFill rotWithShape="1">
          <a:blip r:embed="rId3">
            <a:alphaModFix/>
          </a:blip>
          <a:srcRect b="9543"/>
          <a:stretch/>
        </p:blipFill>
        <p:spPr>
          <a:xfrm>
            <a:off x="771050" y="1395225"/>
            <a:ext cx="7324574" cy="4984375"/>
          </a:xfrm>
          <a:prstGeom prst="rect">
            <a:avLst/>
          </a:prstGeom>
          <a:noFill/>
          <a:ln>
            <a:noFill/>
          </a:ln>
        </p:spPr>
      </p:pic>
      <p:sp>
        <p:nvSpPr>
          <p:cNvPr id="873" name="Shape 873"/>
          <p:cNvSpPr txBox="1"/>
          <p:nvPr/>
        </p:nvSpPr>
        <p:spPr>
          <a:xfrm>
            <a:off x="8332725" y="1649263"/>
            <a:ext cx="4355700" cy="48450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lnSpc>
                <a:spcPct val="100000"/>
              </a:lnSpc>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Incidencia y paquete </a:t>
            </a:r>
            <a:r>
              <a:rPr lang="en-US">
                <a:solidFill>
                  <a:schemeClr val="dk1"/>
                </a:solidFill>
                <a:latin typeface="Century Gothic"/>
                <a:ea typeface="Century Gothic"/>
                <a:cs typeface="Century Gothic"/>
                <a:sym typeface="Century Gothic"/>
              </a:rPr>
              <a:t>son las palabras más importantes de este tema por lo que se unen en la representación.</a:t>
            </a:r>
            <a:endParaRPr>
              <a:solidFill>
                <a:schemeClr val="dk1"/>
              </a:solidFill>
              <a:latin typeface="Century Gothic"/>
              <a:ea typeface="Century Gothic"/>
              <a:cs typeface="Century Gothic"/>
              <a:sym typeface="Century Gothic"/>
            </a:endParaRPr>
          </a:p>
          <a:p>
            <a:pPr marL="487695" marR="0" lvl="0" indent="-337830" algn="l" rtl="0">
              <a:lnSpc>
                <a:spcPct val="100000"/>
              </a:lnSpc>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Junto a ella encontramos expresiones como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Incidencia en el tiempo de los paquetes</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paquete abierto</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Incidencia en la entrega</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También se mencionan, aunque con menor frecuencia:</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Paquete internacional en citypaq</a:t>
            </a:r>
            <a:endParaRPr>
              <a:solidFill>
                <a:schemeClr val="dk1"/>
              </a:solidFill>
              <a:latin typeface="Century Gothic"/>
              <a:ea typeface="Century Gothic"/>
              <a:cs typeface="Century Gothic"/>
              <a:sym typeface="Century Gothic"/>
            </a:endParaRPr>
          </a:p>
          <a:p>
            <a:pPr marL="914400" marR="0" lvl="1" indent="-317500" algn="l" rtl="0">
              <a:lnSpc>
                <a:spcPct val="100000"/>
              </a:lnSpc>
              <a:spcBef>
                <a:spcPts val="1000"/>
              </a:spcBef>
              <a:spcAft>
                <a:spcPts val="0"/>
              </a:spcAft>
              <a:buSzPts val="1400"/>
              <a:buFont typeface="Century Gothic"/>
              <a:buChar char="○"/>
            </a:pPr>
            <a:r>
              <a:rPr lang="en-US">
                <a:solidFill>
                  <a:schemeClr val="dk1"/>
                </a:solidFill>
                <a:latin typeface="Century Gothic"/>
                <a:ea typeface="Century Gothic"/>
                <a:cs typeface="Century Gothic"/>
                <a:sym typeface="Century Gothic"/>
              </a:rPr>
              <a:t>Incidencia de la atención en la oficina</a:t>
            </a:r>
            <a:endParaRPr>
              <a:solidFill>
                <a:schemeClr val="dk1"/>
              </a:solidFill>
              <a:latin typeface="Century Gothic"/>
              <a:ea typeface="Century Gothic"/>
              <a:cs typeface="Century Gothic"/>
              <a:sym typeface="Century Gothic"/>
            </a:endParaRPr>
          </a:p>
          <a:p>
            <a:pPr marL="457200" marR="0" lvl="0" indent="0" algn="l" rtl="0">
              <a:lnSpc>
                <a:spcPct val="100000"/>
              </a:lnSpc>
              <a:spcBef>
                <a:spcPts val="1000"/>
              </a:spcBef>
              <a:spcAft>
                <a:spcPts val="0"/>
              </a:spcAft>
              <a:buNone/>
            </a:pPr>
            <a:endParaRPr>
              <a:solidFill>
                <a:schemeClr val="dk1"/>
              </a:solidFill>
              <a:latin typeface="Century Gothic"/>
              <a:ea typeface="Century Gothic"/>
              <a:cs typeface="Century Gothic"/>
              <a:sym typeface="Century Gothic"/>
            </a:endParaRPr>
          </a:p>
        </p:txBody>
      </p:sp>
      <p:sp>
        <p:nvSpPr>
          <p:cNvPr id="874" name="Shape 874"/>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61</a:t>
            </a:fld>
            <a:endParaRPr/>
          </a:p>
        </p:txBody>
      </p:sp>
      <p:sp>
        <p:nvSpPr>
          <p:cNvPr id="875" name="Shape 875"/>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876" name="Shape 87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dentro del tema </a:t>
            </a:r>
            <a:r>
              <a:rPr lang="en-US" u="sng"/>
              <a:t>INCIDENCIA EN PAQUETERIA</a:t>
            </a:r>
            <a:r>
              <a:rPr lang="en-US"/>
              <a:t> del perfil CLIENTE CITYPAQ</a:t>
            </a:r>
            <a:endParaRPr/>
          </a:p>
        </p:txBody>
      </p:sp>
      <p:pic>
        <p:nvPicPr>
          <p:cNvPr id="877" name="Shape 877"/>
          <p:cNvPicPr preferRelativeResize="0"/>
          <p:nvPr/>
        </p:nvPicPr>
        <p:blipFill rotWithShape="1">
          <a:blip r:embed="rId4">
            <a:alphaModFix/>
          </a:blip>
          <a:srcRect/>
          <a:stretch/>
        </p:blipFill>
        <p:spPr>
          <a:xfrm>
            <a:off x="12165026" y="208079"/>
            <a:ext cx="716700" cy="716700"/>
          </a:xfrm>
          <a:prstGeom prst="rect">
            <a:avLst/>
          </a:prstGeom>
          <a:noFill/>
          <a:ln>
            <a:noFill/>
          </a:ln>
        </p:spPr>
      </p:pic>
      <p:sp>
        <p:nvSpPr>
          <p:cNvPr id="878" name="Shape 878"/>
          <p:cNvSpPr/>
          <p:nvPr/>
        </p:nvSpPr>
        <p:spPr>
          <a:xfrm rot="-3380013">
            <a:off x="3006036" y="3724693"/>
            <a:ext cx="1211133" cy="522475"/>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79" name="Shape 879"/>
          <p:cNvSpPr/>
          <p:nvPr/>
        </p:nvSpPr>
        <p:spPr>
          <a:xfrm rot="-3380013">
            <a:off x="2141308" y="4960874"/>
            <a:ext cx="1211133" cy="522475"/>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80" name="Shape 880"/>
          <p:cNvSpPr/>
          <p:nvPr/>
        </p:nvSpPr>
        <p:spPr>
          <a:xfrm rot="-10090856">
            <a:off x="1940619" y="4073487"/>
            <a:ext cx="1132204" cy="558505"/>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81" name="Shape 881"/>
          <p:cNvSpPr/>
          <p:nvPr/>
        </p:nvSpPr>
        <p:spPr>
          <a:xfrm rot="1777945">
            <a:off x="4385881" y="5025070"/>
            <a:ext cx="1554506" cy="549598"/>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882" name="Shape 882"/>
          <p:cNvSpPr/>
          <p:nvPr/>
        </p:nvSpPr>
        <p:spPr>
          <a:xfrm rot="-6641594">
            <a:off x="1675257" y="2347848"/>
            <a:ext cx="1774372" cy="513178"/>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VALORACIÓN SERVICIO CITYPAQ</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Valoración del servicio de Citypaq es el primer tema más mencionado por los Clientes de Citypaq. Las palabras servicio, citypaq y problema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100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 referencia a la valoración del servicio de citypaq.</a:t>
            </a:r>
            <a:endParaRPr sz="1200">
              <a:latin typeface="Century Gothic"/>
              <a:ea typeface="Century Gothic"/>
              <a:cs typeface="Century Gothic"/>
              <a:sym typeface="Century Gothic"/>
            </a:endParaRPr>
          </a:p>
          <a:p>
            <a:pPr marL="0" lvl="0" indent="0" rtl="0">
              <a:spcBef>
                <a:spcPts val="100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Servicio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Atención del servicio de citypaq</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Problema en el servicio de citypaq</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de Citypaq interesante</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de paquetería citypaq</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p:txBody>
      </p:sp>
      <p:sp>
        <p:nvSpPr>
          <p:cNvPr id="889" name="Shape 889"/>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62</a:t>
            </a:fld>
            <a:endParaRPr/>
          </a:p>
        </p:txBody>
      </p:sp>
      <p:sp>
        <p:nvSpPr>
          <p:cNvPr id="890" name="Shape 890"/>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Citypaq</a:t>
            </a:r>
            <a:endParaRPr/>
          </a:p>
        </p:txBody>
      </p:sp>
      <p:sp>
        <p:nvSpPr>
          <p:cNvPr id="891" name="Shape 89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(Temas 1-3)</a:t>
            </a:r>
            <a:endParaRPr/>
          </a:p>
        </p:txBody>
      </p:sp>
      <p:pic>
        <p:nvPicPr>
          <p:cNvPr id="892" name="Shape 892"/>
          <p:cNvPicPr preferRelativeResize="0"/>
          <p:nvPr/>
        </p:nvPicPr>
        <p:blipFill rotWithShape="1">
          <a:blip r:embed="rId3">
            <a:alphaModFix/>
          </a:blip>
          <a:srcRect/>
          <a:stretch/>
        </p:blipFill>
        <p:spPr>
          <a:xfrm>
            <a:off x="12098872" y="131866"/>
            <a:ext cx="716700" cy="716712"/>
          </a:xfrm>
          <a:prstGeom prst="rect">
            <a:avLst/>
          </a:prstGeom>
          <a:noFill/>
          <a:ln>
            <a:noFill/>
          </a:ln>
        </p:spPr>
      </p:pic>
      <p:sp>
        <p:nvSpPr>
          <p:cNvPr id="893" name="Shape 893"/>
          <p:cNvSpPr txBox="1"/>
          <p:nvPr/>
        </p:nvSpPr>
        <p:spPr>
          <a:xfrm>
            <a:off x="4413504"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INCIDENCIA PAQUETERÍA</a:t>
            </a:r>
            <a:endParaRPr sz="1200" b="1">
              <a:solidFill>
                <a:schemeClr val="dk1"/>
              </a:solidFill>
              <a:latin typeface="Century Gothic"/>
              <a:ea typeface="Century Gothic"/>
              <a:cs typeface="Century Gothic"/>
              <a:sym typeface="Century Gothic"/>
            </a:endParaRPr>
          </a:p>
          <a:p>
            <a:pPr marL="487695" marR="0" lvl="0" indent="-325130" algn="l"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Incidencia en paquetería es el segundo tema más mencionado por los Clientes de Citypaq. Las palabras incidencia, paquete y tiempo son las más importantes (por peso). </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100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Este tema hace referencia a las incidencias en paquetería que se encuentra en los aparatos de citypaq.</a:t>
            </a:r>
            <a:endParaRPr sz="1200">
              <a:solidFill>
                <a:schemeClr val="dk1"/>
              </a:solidFill>
              <a:latin typeface="Century Gothic"/>
              <a:ea typeface="Century Gothic"/>
              <a:cs typeface="Century Gothic"/>
              <a:sym typeface="Century Gothic"/>
            </a:endParaRPr>
          </a:p>
          <a:p>
            <a:pPr marL="0" lvl="0" indent="0" rtl="0">
              <a:spcBef>
                <a:spcPts val="100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Incidencia </a:t>
            </a:r>
            <a:r>
              <a:rPr lang="en-US" sz="1200">
                <a:solidFill>
                  <a:schemeClr val="dk1"/>
                </a:solidFill>
                <a:latin typeface="Century Gothic"/>
                <a:ea typeface="Century Gothic"/>
                <a:cs typeface="Century Gothic"/>
                <a:sym typeface="Century Gothic"/>
              </a:rPr>
              <a:t>es la palabra más importante de este tema.</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Junto a ella encontramos expresiones como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Incidencia en el tiempo de los paquetes</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paquete abierto</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Incidencia en la entrega</a:t>
            </a:r>
            <a:endParaRPr sz="1200">
              <a:solidFill>
                <a:schemeClr val="dk1"/>
              </a:solidFill>
              <a:latin typeface="Century Gothic"/>
              <a:ea typeface="Century Gothic"/>
              <a:cs typeface="Century Gothic"/>
              <a:sym typeface="Century Gothic"/>
            </a:endParaRPr>
          </a:p>
          <a:p>
            <a:pPr marL="457200" lvl="0" indent="0" rtl="0">
              <a:spcBef>
                <a:spcPts val="1000"/>
              </a:spcBef>
              <a:spcAft>
                <a:spcPts val="0"/>
              </a:spcAft>
              <a:buNone/>
            </a:pP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Paquete internacional en citypaq</a:t>
            </a:r>
            <a:endParaRPr sz="1200">
              <a:solidFill>
                <a:schemeClr val="dk1"/>
              </a:solidFill>
              <a:latin typeface="Century Gothic"/>
              <a:ea typeface="Century Gothic"/>
              <a:cs typeface="Century Gothic"/>
              <a:sym typeface="Century Gothic"/>
            </a:endParaRPr>
          </a:p>
          <a:p>
            <a:pPr marL="914400" lvl="1" indent="-30480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Incidencia de la atención en la oficina</a:t>
            </a:r>
            <a:endParaRPr sz="1200">
              <a:solidFill>
                <a:schemeClr val="dk1"/>
              </a:solidFill>
              <a:latin typeface="Century Gothic"/>
              <a:ea typeface="Century Gothic"/>
              <a:cs typeface="Century Gothic"/>
              <a:sym typeface="Century Gothic"/>
            </a:endParaRPr>
          </a:p>
        </p:txBody>
      </p:sp>
      <p:sp>
        <p:nvSpPr>
          <p:cNvPr id="894" name="Shape 894"/>
          <p:cNvSpPr txBox="1"/>
          <p:nvPr/>
        </p:nvSpPr>
        <p:spPr>
          <a:xfrm>
            <a:off x="8677709"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OFICINA- PAQUETES EN OFICINA</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Oficina- Paquetes en oficina es el tercer tema más mencionado por los Clientes  de Citypaq. Las palabras oficina, citypaq y paquete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la recogida de los paquetes en las oficinas, por un fallo del servicio de citypaq.</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alibri"/>
              <a:buChar char="●"/>
            </a:pPr>
            <a:r>
              <a:rPr lang="en-US" sz="1200" b="1">
                <a:latin typeface="Century Gothic"/>
                <a:ea typeface="Century Gothic"/>
                <a:cs typeface="Century Gothic"/>
                <a:sym typeface="Century Gothic"/>
              </a:rPr>
              <a:t>OFICINA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servicio citypaq en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lejania de la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paquete perdido en la oficina</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personal de oficina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paquetes recogidos en la oficina</a:t>
            </a:r>
            <a:endParaRPr sz="1200">
              <a:latin typeface="Century Gothic"/>
              <a:ea typeface="Century Gothic"/>
              <a:cs typeface="Century Gothic"/>
              <a:sym typeface="Century Gothic"/>
            </a:endParaRPr>
          </a:p>
          <a:p>
            <a:pPr marL="0" lvl="0" indent="0" rtl="0">
              <a:spcBef>
                <a:spcPts val="0"/>
              </a:spcBef>
              <a:spcAft>
                <a:spcPts val="0"/>
              </a:spcAft>
              <a:buNone/>
            </a:pPr>
            <a:endParaRPr sz="1200">
              <a:solidFill>
                <a:srgbClr val="0000FF"/>
              </a:solidFill>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Shape 900"/>
          <p:cNvSpPr txBox="1"/>
          <p:nvPr/>
        </p:nvSpPr>
        <p:spPr>
          <a:xfrm>
            <a:off x="149300" y="1404625"/>
            <a:ext cx="4137900" cy="51972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Entrega Citypaq</a:t>
            </a:r>
            <a:endParaRPr sz="1200" b="1">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Entrega Citypaq es el cuarto tema más mencionado por los Clientes de Citypaq. Las palabras entrega, casa y retraso son las más importantes (por peso). </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Este tema hacer referencia a los retrasos  en las entregas de los paquetes de Citypaq.</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ENTREGA </a:t>
            </a:r>
            <a:r>
              <a:rPr lang="en-US" sz="1200">
                <a:latin typeface="Century Gothic"/>
                <a:ea typeface="Century Gothic"/>
                <a:cs typeface="Century Gothic"/>
                <a:sym typeface="Century Gothic"/>
              </a:rPr>
              <a:t>es la palabra más importante de este tema.</a:t>
            </a:r>
            <a:endParaRPr sz="1200">
              <a:latin typeface="Century Gothic"/>
              <a:ea typeface="Century Gothic"/>
              <a:cs typeface="Century Gothic"/>
              <a:sym typeface="Century Gothic"/>
            </a:endParaRPr>
          </a:p>
          <a:p>
            <a:pPr marL="0" marR="0" lvl="0" indent="0" algn="l"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Junto a ella encontramos expresiones como</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plazo de entrega de los paquetes en citypaq</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horario de entrega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entrega en casa del servicio de carteros</a:t>
            </a:r>
            <a:endParaRPr sz="1200">
              <a:latin typeface="Century Gothic"/>
              <a:ea typeface="Century Gothic"/>
              <a:cs typeface="Century Gothic"/>
              <a:sym typeface="Century Gothic"/>
            </a:endParaRPr>
          </a:p>
          <a:p>
            <a:pPr marL="457200" lvl="0" indent="0" rtl="0">
              <a:spcBef>
                <a:spcPts val="0"/>
              </a:spcBef>
              <a:spcAft>
                <a:spcPts val="0"/>
              </a:spcAft>
              <a:buNone/>
            </a:pP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a:t>
            </a:r>
            <a:endParaRPr sz="1200">
              <a:latin typeface="Century Gothic"/>
              <a:ea typeface="Century Gothic"/>
              <a:cs typeface="Century Gothic"/>
              <a:sym typeface="Century Gothic"/>
            </a:endParaRPr>
          </a:p>
          <a:p>
            <a:pPr marL="0" lvl="0" indent="0" rtl="0">
              <a:spcBef>
                <a:spcPts val="0"/>
              </a:spcBef>
              <a:spcAft>
                <a:spcPts val="0"/>
              </a:spcAft>
              <a:buNone/>
            </a:pP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recepción de la entrega</a:t>
            </a:r>
            <a:endParaRPr sz="1200">
              <a:latin typeface="Century Gothic"/>
              <a:ea typeface="Century Gothic"/>
              <a:cs typeface="Century Gothic"/>
              <a:sym typeface="Century Gothic"/>
            </a:endParaRPr>
          </a:p>
          <a:p>
            <a:pPr marL="914400" lvl="1" indent="-304800" rtl="0">
              <a:spcBef>
                <a:spcPts val="0"/>
              </a:spcBef>
              <a:spcAft>
                <a:spcPts val="0"/>
              </a:spcAft>
              <a:buSzPts val="1200"/>
              <a:buFont typeface="Century Gothic"/>
              <a:buChar char="○"/>
            </a:pPr>
            <a:r>
              <a:rPr lang="en-US" sz="1200">
                <a:latin typeface="Century Gothic"/>
                <a:ea typeface="Century Gothic"/>
                <a:cs typeface="Century Gothic"/>
                <a:sym typeface="Century Gothic"/>
              </a:rPr>
              <a:t>entrega en oficina</a:t>
            </a:r>
            <a:endParaRPr sz="1200">
              <a:latin typeface="Century Gothic"/>
              <a:ea typeface="Century Gothic"/>
              <a:cs typeface="Century Gothic"/>
              <a:sym typeface="Century Gothic"/>
            </a:endParaRPr>
          </a:p>
        </p:txBody>
      </p:sp>
      <p:sp>
        <p:nvSpPr>
          <p:cNvPr id="901" name="Shape 90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63</a:t>
            </a:fld>
            <a:endParaRPr/>
          </a:p>
        </p:txBody>
      </p:sp>
      <p:sp>
        <p:nvSpPr>
          <p:cNvPr id="902" name="Shape 90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Clientes Citypaq</a:t>
            </a:r>
            <a:endParaRPr/>
          </a:p>
        </p:txBody>
      </p:sp>
      <p:sp>
        <p:nvSpPr>
          <p:cNvPr id="903" name="Shape 903"/>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 de Titulares (Tema 4)</a:t>
            </a:r>
            <a:endParaRPr/>
          </a:p>
        </p:txBody>
      </p:sp>
      <p:pic>
        <p:nvPicPr>
          <p:cNvPr id="904" name="Shape 904"/>
          <p:cNvPicPr preferRelativeResize="0"/>
          <p:nvPr/>
        </p:nvPicPr>
        <p:blipFill rotWithShape="1">
          <a:blip r:embed="rId3">
            <a:alphaModFix/>
          </a:blip>
          <a:srcRect/>
          <a:stretch/>
        </p:blipFill>
        <p:spPr>
          <a:xfrm>
            <a:off x="12098872" y="131866"/>
            <a:ext cx="716700" cy="71671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Shape 910"/>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5</a:t>
            </a:r>
            <a:endParaRPr/>
          </a:p>
        </p:txBody>
      </p:sp>
      <p:sp>
        <p:nvSpPr>
          <p:cNvPr id="911" name="Shape 911"/>
          <p:cNvSpPr txBox="1">
            <a:spLocks noGrp="1"/>
          </p:cNvSpPr>
          <p:nvPr>
            <p:ph type="subTitle" idx="1"/>
          </p:nvPr>
        </p:nvSpPr>
        <p:spPr>
          <a:xfrm>
            <a:off x="2664472" y="3204450"/>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Competencia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Shape 917"/>
          <p:cNvSpPr txBox="1">
            <a:spLocks noGrp="1"/>
          </p:cNvSpPr>
          <p:nvPr>
            <p:ph type="sldNum" idx="12"/>
          </p:nvPr>
        </p:nvSpPr>
        <p:spPr>
          <a:xfrm>
            <a:off x="6223001" y="6769428"/>
            <a:ext cx="558900" cy="546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65</a:t>
            </a:fld>
            <a:endParaRPr/>
          </a:p>
        </p:txBody>
      </p:sp>
      <p:sp>
        <p:nvSpPr>
          <p:cNvPr id="918" name="Shape 918"/>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Competencia</a:t>
            </a:r>
            <a:endParaRPr/>
          </a:p>
        </p:txBody>
      </p:sp>
      <p:sp>
        <p:nvSpPr>
          <p:cNvPr id="919" name="Shape 919"/>
          <p:cNvSpPr txBox="1">
            <a:spLocks noGrp="1"/>
          </p:cNvSpPr>
          <p:nvPr>
            <p:ph type="title"/>
          </p:nvPr>
        </p:nvSpPr>
        <p:spPr>
          <a:xfrm>
            <a:off x="863600" y="8255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Fases</a:t>
            </a:r>
            <a:endParaRPr/>
          </a:p>
        </p:txBody>
      </p:sp>
      <p:cxnSp>
        <p:nvCxnSpPr>
          <p:cNvPr id="920" name="Shape 920"/>
          <p:cNvCxnSpPr/>
          <p:nvPr/>
        </p:nvCxnSpPr>
        <p:spPr>
          <a:xfrm flipH="1">
            <a:off x="1470767" y="3722573"/>
            <a:ext cx="900" cy="1233900"/>
          </a:xfrm>
          <a:prstGeom prst="straightConnector1">
            <a:avLst/>
          </a:prstGeom>
          <a:noFill/>
          <a:ln w="9525" cap="flat" cmpd="sng">
            <a:solidFill>
              <a:srgbClr val="9D9FA0"/>
            </a:solidFill>
            <a:prstDash val="dash"/>
            <a:round/>
            <a:headEnd type="none" w="med" len="med"/>
            <a:tailEnd type="oval" w="lg" len="lg"/>
          </a:ln>
        </p:spPr>
      </p:cxnSp>
      <p:cxnSp>
        <p:nvCxnSpPr>
          <p:cNvPr id="921" name="Shape 921"/>
          <p:cNvCxnSpPr>
            <a:endCxn id="922" idx="0"/>
          </p:cNvCxnSpPr>
          <p:nvPr/>
        </p:nvCxnSpPr>
        <p:spPr>
          <a:xfrm flipH="1">
            <a:off x="3703426" y="3483378"/>
            <a:ext cx="28800" cy="2611500"/>
          </a:xfrm>
          <a:prstGeom prst="straightConnector1">
            <a:avLst/>
          </a:prstGeom>
          <a:noFill/>
          <a:ln w="9525" cap="flat" cmpd="sng">
            <a:solidFill>
              <a:srgbClr val="9D9FA0"/>
            </a:solidFill>
            <a:prstDash val="dash"/>
            <a:round/>
            <a:headEnd type="none" w="med" len="med"/>
            <a:tailEnd type="oval" w="lg" len="lg"/>
          </a:ln>
        </p:spPr>
      </p:cxnSp>
      <p:cxnSp>
        <p:nvCxnSpPr>
          <p:cNvPr id="923" name="Shape 923"/>
          <p:cNvCxnSpPr>
            <a:stCxn id="924" idx="2"/>
            <a:endCxn id="925" idx="0"/>
          </p:cNvCxnSpPr>
          <p:nvPr/>
        </p:nvCxnSpPr>
        <p:spPr>
          <a:xfrm>
            <a:off x="6513927" y="3549627"/>
            <a:ext cx="0" cy="2545200"/>
          </a:xfrm>
          <a:prstGeom prst="straightConnector1">
            <a:avLst/>
          </a:prstGeom>
          <a:noFill/>
          <a:ln w="9525" cap="flat" cmpd="sng">
            <a:solidFill>
              <a:srgbClr val="9D9FA0"/>
            </a:solidFill>
            <a:prstDash val="dash"/>
            <a:round/>
            <a:headEnd type="none" w="med" len="med"/>
            <a:tailEnd type="oval" w="lg" len="lg"/>
          </a:ln>
        </p:spPr>
      </p:cxnSp>
      <p:pic>
        <p:nvPicPr>
          <p:cNvPr id="926" name="Shape 926"/>
          <p:cNvPicPr preferRelativeResize="0"/>
          <p:nvPr/>
        </p:nvPicPr>
        <p:blipFill rotWithShape="1">
          <a:blip r:embed="rId3">
            <a:alphaModFix/>
          </a:blip>
          <a:srcRect/>
          <a:stretch/>
        </p:blipFill>
        <p:spPr>
          <a:xfrm>
            <a:off x="8736428" y="3665233"/>
            <a:ext cx="685120" cy="634992"/>
          </a:xfrm>
          <a:prstGeom prst="rect">
            <a:avLst/>
          </a:prstGeom>
          <a:noFill/>
          <a:ln>
            <a:noFill/>
          </a:ln>
        </p:spPr>
      </p:pic>
      <p:grpSp>
        <p:nvGrpSpPr>
          <p:cNvPr id="927" name="Shape 927"/>
          <p:cNvGrpSpPr/>
          <p:nvPr/>
        </p:nvGrpSpPr>
        <p:grpSpPr>
          <a:xfrm>
            <a:off x="1011535" y="1266579"/>
            <a:ext cx="917789" cy="917789"/>
            <a:chOff x="847050" y="1496934"/>
            <a:chExt cx="860400" cy="860400"/>
          </a:xfrm>
        </p:grpSpPr>
        <p:sp>
          <p:nvSpPr>
            <p:cNvPr id="928" name="Shape 928"/>
            <p:cNvSpPr/>
            <p:nvPr/>
          </p:nvSpPr>
          <p:spPr>
            <a:xfrm>
              <a:off x="847050" y="1496934"/>
              <a:ext cx="860400" cy="860400"/>
            </a:xfrm>
            <a:prstGeom prst="roundRect">
              <a:avLst>
                <a:gd name="adj" fmla="val 16667"/>
              </a:avLst>
            </a:prstGeom>
            <a:solidFill>
              <a:srgbClr val="FFFFFF"/>
            </a:solidFill>
            <a:ln w="19050" cap="flat" cmpd="sng">
              <a:solidFill>
                <a:srgbClr val="004379"/>
              </a:solidFill>
              <a:prstDash val="solid"/>
              <a:round/>
              <a:headEnd type="none" w="med" len="med"/>
              <a:tailEnd type="none" w="med" len="med"/>
            </a:ln>
          </p:spPr>
          <p:txBody>
            <a:bodyPr spcFirstLastPara="1" wrap="square" lIns="97525" tIns="48750" rIns="97525" bIns="487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F2CC"/>
                </a:solidFill>
                <a:latin typeface="Calibri"/>
                <a:ea typeface="Calibri"/>
                <a:cs typeface="Calibri"/>
                <a:sym typeface="Calibri"/>
              </a:endParaRPr>
            </a:p>
          </p:txBody>
        </p:sp>
        <p:pic>
          <p:nvPicPr>
            <p:cNvPr id="929" name="Shape 929"/>
            <p:cNvPicPr preferRelativeResize="0"/>
            <p:nvPr/>
          </p:nvPicPr>
          <p:blipFill rotWithShape="1">
            <a:blip r:embed="rId4">
              <a:alphaModFix/>
            </a:blip>
            <a:srcRect/>
            <a:stretch/>
          </p:blipFill>
          <p:spPr>
            <a:xfrm>
              <a:off x="1064550" y="1713663"/>
              <a:ext cx="425400" cy="425420"/>
            </a:xfrm>
            <a:prstGeom prst="rect">
              <a:avLst/>
            </a:prstGeom>
            <a:noFill/>
            <a:ln>
              <a:noFill/>
            </a:ln>
          </p:spPr>
        </p:pic>
      </p:grpSp>
      <p:cxnSp>
        <p:nvCxnSpPr>
          <p:cNvPr id="930" name="Shape 930"/>
          <p:cNvCxnSpPr>
            <a:stCxn id="928" idx="3"/>
            <a:endCxn id="931" idx="1"/>
          </p:cNvCxnSpPr>
          <p:nvPr/>
        </p:nvCxnSpPr>
        <p:spPr>
          <a:xfrm>
            <a:off x="1929324" y="1725474"/>
            <a:ext cx="1315500" cy="0"/>
          </a:xfrm>
          <a:prstGeom prst="straightConnector1">
            <a:avLst/>
          </a:prstGeom>
          <a:noFill/>
          <a:ln w="9525" cap="flat" cmpd="sng">
            <a:solidFill>
              <a:srgbClr val="004379"/>
            </a:solidFill>
            <a:prstDash val="solid"/>
            <a:round/>
            <a:headEnd type="none" w="med" len="med"/>
            <a:tailEnd type="none" w="med" len="med"/>
          </a:ln>
        </p:spPr>
      </p:cxnSp>
      <p:cxnSp>
        <p:nvCxnSpPr>
          <p:cNvPr id="932" name="Shape 932"/>
          <p:cNvCxnSpPr>
            <a:stCxn id="933" idx="1"/>
            <a:endCxn id="931" idx="3"/>
          </p:cNvCxnSpPr>
          <p:nvPr/>
        </p:nvCxnSpPr>
        <p:spPr>
          <a:xfrm rot="10800000">
            <a:off x="4162502" y="1725474"/>
            <a:ext cx="1892700" cy="0"/>
          </a:xfrm>
          <a:prstGeom prst="straightConnector1">
            <a:avLst/>
          </a:prstGeom>
          <a:noFill/>
          <a:ln w="9525" cap="flat" cmpd="sng">
            <a:solidFill>
              <a:srgbClr val="004379"/>
            </a:solidFill>
            <a:prstDash val="solid"/>
            <a:round/>
            <a:headEnd type="none" w="med" len="med"/>
            <a:tailEnd type="none" w="med" len="med"/>
          </a:ln>
        </p:spPr>
      </p:cxnSp>
      <p:cxnSp>
        <p:nvCxnSpPr>
          <p:cNvPr id="934" name="Shape 934"/>
          <p:cNvCxnSpPr>
            <a:stCxn id="935" idx="1"/>
            <a:endCxn id="933" idx="3"/>
          </p:cNvCxnSpPr>
          <p:nvPr/>
        </p:nvCxnSpPr>
        <p:spPr>
          <a:xfrm rot="10800000">
            <a:off x="6973120" y="1725380"/>
            <a:ext cx="1647000" cy="0"/>
          </a:xfrm>
          <a:prstGeom prst="straightConnector1">
            <a:avLst/>
          </a:prstGeom>
          <a:noFill/>
          <a:ln w="9525" cap="flat" cmpd="sng">
            <a:solidFill>
              <a:srgbClr val="004379"/>
            </a:solidFill>
            <a:prstDash val="solid"/>
            <a:round/>
            <a:headEnd type="none" w="med" len="med"/>
            <a:tailEnd type="none" w="med" len="med"/>
          </a:ln>
        </p:spPr>
      </p:cxnSp>
      <p:cxnSp>
        <p:nvCxnSpPr>
          <p:cNvPr id="936" name="Shape 936"/>
          <p:cNvCxnSpPr>
            <a:stCxn id="928" idx="1"/>
          </p:cNvCxnSpPr>
          <p:nvPr/>
        </p:nvCxnSpPr>
        <p:spPr>
          <a:xfrm flipH="1">
            <a:off x="-65" y="1725474"/>
            <a:ext cx="1011600" cy="16200"/>
          </a:xfrm>
          <a:prstGeom prst="straightConnector1">
            <a:avLst/>
          </a:prstGeom>
          <a:noFill/>
          <a:ln w="9525" cap="flat" cmpd="sng">
            <a:solidFill>
              <a:srgbClr val="004379"/>
            </a:solidFill>
            <a:prstDash val="solid"/>
            <a:round/>
            <a:headEnd type="none" w="med" len="med"/>
            <a:tailEnd type="none" w="med" len="med"/>
          </a:ln>
        </p:spPr>
      </p:cxnSp>
      <p:sp>
        <p:nvSpPr>
          <p:cNvPr id="935" name="Shape 935"/>
          <p:cNvSpPr/>
          <p:nvPr/>
        </p:nvSpPr>
        <p:spPr>
          <a:xfrm>
            <a:off x="8620120" y="1266530"/>
            <a:ext cx="917700" cy="917700"/>
          </a:xfrm>
          <a:prstGeom prst="roundRect">
            <a:avLst>
              <a:gd name="adj" fmla="val 16667"/>
            </a:avLst>
          </a:prstGeom>
          <a:solidFill>
            <a:srgbClr val="FFFFFF"/>
          </a:solidFill>
          <a:ln w="19050" cap="flat" cmpd="sng">
            <a:solidFill>
              <a:srgbClr val="004379"/>
            </a:solidFill>
            <a:prstDash val="solid"/>
            <a:round/>
            <a:headEnd type="none" w="med" len="med"/>
            <a:tailEnd type="none" w="med" len="med"/>
          </a:ln>
        </p:spPr>
        <p:txBody>
          <a:bodyPr spcFirstLastPara="1" wrap="square" lIns="97525" tIns="48750" rIns="97525" bIns="487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pic>
        <p:nvPicPr>
          <p:cNvPr id="937" name="Shape 937"/>
          <p:cNvPicPr preferRelativeResize="0"/>
          <p:nvPr/>
        </p:nvPicPr>
        <p:blipFill rotWithShape="1">
          <a:blip r:embed="rId5">
            <a:alphaModFix/>
          </a:blip>
          <a:srcRect/>
          <a:stretch/>
        </p:blipFill>
        <p:spPr>
          <a:xfrm>
            <a:off x="8736428" y="1468476"/>
            <a:ext cx="685120" cy="513843"/>
          </a:xfrm>
          <a:prstGeom prst="rect">
            <a:avLst/>
          </a:prstGeom>
          <a:noFill/>
          <a:ln>
            <a:noFill/>
          </a:ln>
        </p:spPr>
      </p:pic>
      <p:sp>
        <p:nvSpPr>
          <p:cNvPr id="938" name="Shape 938"/>
          <p:cNvSpPr/>
          <p:nvPr/>
        </p:nvSpPr>
        <p:spPr>
          <a:xfrm>
            <a:off x="8620120" y="3523850"/>
            <a:ext cx="917700" cy="917700"/>
          </a:xfrm>
          <a:prstGeom prst="roundRect">
            <a:avLst>
              <a:gd name="adj" fmla="val 16667"/>
            </a:avLst>
          </a:prstGeom>
          <a:noFill/>
          <a:ln w="19050" cap="flat" cmpd="sng">
            <a:solidFill>
              <a:srgbClr val="004379"/>
            </a:solidFill>
            <a:prstDash val="solid"/>
            <a:round/>
            <a:headEnd type="none" w="med" len="med"/>
            <a:tailEnd type="none" w="med" len="med"/>
          </a:ln>
        </p:spPr>
        <p:txBody>
          <a:bodyPr spcFirstLastPara="1" wrap="square" lIns="97525" tIns="48750" rIns="97525" bIns="487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grpSp>
        <p:nvGrpSpPr>
          <p:cNvPr id="939" name="Shape 939"/>
          <p:cNvGrpSpPr/>
          <p:nvPr/>
        </p:nvGrpSpPr>
        <p:grpSpPr>
          <a:xfrm>
            <a:off x="3244695" y="1266579"/>
            <a:ext cx="917789" cy="917789"/>
            <a:chOff x="2859600" y="1496934"/>
            <a:chExt cx="860400" cy="860400"/>
          </a:xfrm>
        </p:grpSpPr>
        <p:sp>
          <p:nvSpPr>
            <p:cNvPr id="931" name="Shape 931"/>
            <p:cNvSpPr/>
            <p:nvPr/>
          </p:nvSpPr>
          <p:spPr>
            <a:xfrm>
              <a:off x="2859600" y="1496934"/>
              <a:ext cx="860400" cy="860400"/>
            </a:xfrm>
            <a:prstGeom prst="roundRect">
              <a:avLst>
                <a:gd name="adj" fmla="val 16667"/>
              </a:avLst>
            </a:prstGeom>
            <a:solidFill>
              <a:srgbClr val="FFFFFF"/>
            </a:solidFill>
            <a:ln w="19050" cap="flat" cmpd="sng">
              <a:solidFill>
                <a:srgbClr val="004379"/>
              </a:solidFill>
              <a:prstDash val="solid"/>
              <a:round/>
              <a:headEnd type="none" w="med" len="med"/>
              <a:tailEnd type="none" w="med" len="med"/>
            </a:ln>
          </p:spPr>
          <p:txBody>
            <a:bodyPr spcFirstLastPara="1" wrap="square" lIns="97525" tIns="48750" rIns="97525" bIns="487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pic>
          <p:nvPicPr>
            <p:cNvPr id="940" name="Shape 940"/>
            <p:cNvPicPr preferRelativeResize="0"/>
            <p:nvPr/>
          </p:nvPicPr>
          <p:blipFill rotWithShape="1">
            <a:blip r:embed="rId6">
              <a:alphaModFix/>
            </a:blip>
            <a:srcRect/>
            <a:stretch/>
          </p:blipFill>
          <p:spPr>
            <a:xfrm>
              <a:off x="2968650" y="1605967"/>
              <a:ext cx="642300" cy="642333"/>
            </a:xfrm>
            <a:prstGeom prst="rect">
              <a:avLst/>
            </a:prstGeom>
            <a:noFill/>
            <a:ln>
              <a:noFill/>
            </a:ln>
          </p:spPr>
        </p:pic>
      </p:grpSp>
      <p:grpSp>
        <p:nvGrpSpPr>
          <p:cNvPr id="941" name="Shape 941"/>
          <p:cNvGrpSpPr/>
          <p:nvPr/>
        </p:nvGrpSpPr>
        <p:grpSpPr>
          <a:xfrm>
            <a:off x="6055202" y="1266579"/>
            <a:ext cx="917789" cy="917789"/>
            <a:chOff x="5246700" y="1496934"/>
            <a:chExt cx="860400" cy="860400"/>
          </a:xfrm>
        </p:grpSpPr>
        <p:sp>
          <p:nvSpPr>
            <p:cNvPr id="933" name="Shape 933"/>
            <p:cNvSpPr/>
            <p:nvPr/>
          </p:nvSpPr>
          <p:spPr>
            <a:xfrm>
              <a:off x="5246700" y="1496934"/>
              <a:ext cx="860400" cy="860400"/>
            </a:xfrm>
            <a:prstGeom prst="roundRect">
              <a:avLst>
                <a:gd name="adj" fmla="val 16667"/>
              </a:avLst>
            </a:prstGeom>
            <a:solidFill>
              <a:srgbClr val="FFFFFF"/>
            </a:solidFill>
            <a:ln w="19050" cap="flat" cmpd="sng">
              <a:solidFill>
                <a:srgbClr val="004379"/>
              </a:solidFill>
              <a:prstDash val="solid"/>
              <a:round/>
              <a:headEnd type="none" w="med" len="med"/>
              <a:tailEnd type="none" w="med" len="med"/>
            </a:ln>
          </p:spPr>
          <p:txBody>
            <a:bodyPr spcFirstLastPara="1" wrap="square" lIns="97525" tIns="48750" rIns="97525" bIns="487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p:txBody>
        </p:sp>
        <p:pic>
          <p:nvPicPr>
            <p:cNvPr id="942" name="Shape 942"/>
            <p:cNvPicPr preferRelativeResize="0"/>
            <p:nvPr/>
          </p:nvPicPr>
          <p:blipFill rotWithShape="1">
            <a:blip r:embed="rId7">
              <a:alphaModFix/>
            </a:blip>
            <a:srcRect/>
            <a:stretch/>
          </p:blipFill>
          <p:spPr>
            <a:xfrm>
              <a:off x="5355750" y="1605984"/>
              <a:ext cx="642300" cy="642300"/>
            </a:xfrm>
            <a:prstGeom prst="rect">
              <a:avLst/>
            </a:prstGeom>
            <a:noFill/>
            <a:ln>
              <a:noFill/>
            </a:ln>
          </p:spPr>
        </p:pic>
      </p:grpSp>
      <p:sp>
        <p:nvSpPr>
          <p:cNvPr id="924" name="Shape 924"/>
          <p:cNvSpPr txBox="1"/>
          <p:nvPr/>
        </p:nvSpPr>
        <p:spPr>
          <a:xfrm>
            <a:off x="5040627" y="2786427"/>
            <a:ext cx="2946600" cy="7632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900"/>
              <a:buFont typeface="Century Gothic"/>
              <a:buNone/>
            </a:pPr>
            <a:r>
              <a:rPr lang="en-US" sz="1900" b="1" i="0" u="none" strike="noStrike" cap="none">
                <a:solidFill>
                  <a:srgbClr val="004379"/>
                </a:solidFill>
                <a:latin typeface="Century Gothic"/>
                <a:ea typeface="Century Gothic"/>
                <a:cs typeface="Century Gothic"/>
                <a:sym typeface="Century Gothic"/>
              </a:rPr>
              <a:t>Procesamiento Lenguaje Natural (NLP)</a:t>
            </a:r>
            <a:endParaRPr sz="1900" b="0" i="0" u="none" strike="noStrike" cap="none">
              <a:solidFill>
                <a:srgbClr val="004379"/>
              </a:solidFill>
              <a:latin typeface="Century Gothic"/>
              <a:ea typeface="Century Gothic"/>
              <a:cs typeface="Century Gothic"/>
              <a:sym typeface="Century Gothic"/>
            </a:endParaRPr>
          </a:p>
        </p:txBody>
      </p:sp>
      <p:sp>
        <p:nvSpPr>
          <p:cNvPr id="943" name="Shape 943"/>
          <p:cNvSpPr txBox="1"/>
          <p:nvPr/>
        </p:nvSpPr>
        <p:spPr>
          <a:xfrm>
            <a:off x="9655880" y="1551960"/>
            <a:ext cx="2089800" cy="10689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2100"/>
              <a:buFont typeface="Century Gothic"/>
              <a:buNone/>
            </a:pPr>
            <a:r>
              <a:rPr lang="en-US" sz="2100" b="1" i="0" u="none" strike="noStrike" cap="none">
                <a:solidFill>
                  <a:srgbClr val="004379"/>
                </a:solidFill>
                <a:latin typeface="Century Gothic"/>
                <a:ea typeface="Century Gothic"/>
                <a:cs typeface="Century Gothic"/>
                <a:sym typeface="Century Gothic"/>
              </a:rPr>
              <a:t>Análisis de Sentimientos</a:t>
            </a:r>
            <a:endParaRPr sz="1500" b="0" i="0" u="none" strike="noStrike" cap="none">
              <a:solidFill>
                <a:srgbClr val="000000"/>
              </a:solidFill>
              <a:latin typeface="Arial"/>
              <a:ea typeface="Arial"/>
              <a:cs typeface="Arial"/>
              <a:sym typeface="Arial"/>
            </a:endParaRPr>
          </a:p>
        </p:txBody>
      </p:sp>
      <p:sp>
        <p:nvSpPr>
          <p:cNvPr id="944" name="Shape 944"/>
          <p:cNvSpPr txBox="1"/>
          <p:nvPr/>
        </p:nvSpPr>
        <p:spPr>
          <a:xfrm>
            <a:off x="9655880" y="3708187"/>
            <a:ext cx="2089800" cy="10689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2100"/>
              <a:buFont typeface="Century Gothic"/>
              <a:buNone/>
            </a:pPr>
            <a:r>
              <a:rPr lang="en-US" sz="2100" b="1" i="0" u="none" strike="noStrike" cap="none">
                <a:solidFill>
                  <a:srgbClr val="004379"/>
                </a:solidFill>
                <a:latin typeface="Century Gothic"/>
                <a:ea typeface="Century Gothic"/>
                <a:cs typeface="Century Gothic"/>
                <a:sym typeface="Century Gothic"/>
              </a:rPr>
              <a:t>Identificación de Tópicos</a:t>
            </a:r>
            <a:endParaRPr sz="1500" b="0" i="0" u="none" strike="noStrike" cap="none">
              <a:solidFill>
                <a:srgbClr val="9D9FA0"/>
              </a:solidFill>
              <a:latin typeface="Arial"/>
              <a:ea typeface="Arial"/>
              <a:cs typeface="Arial"/>
              <a:sym typeface="Arial"/>
            </a:endParaRPr>
          </a:p>
        </p:txBody>
      </p:sp>
      <p:sp>
        <p:nvSpPr>
          <p:cNvPr id="945" name="Shape 945"/>
          <p:cNvSpPr txBox="1"/>
          <p:nvPr/>
        </p:nvSpPr>
        <p:spPr>
          <a:xfrm>
            <a:off x="4933267" y="3789467"/>
            <a:ext cx="3161400" cy="513900"/>
          </a:xfrm>
          <a:prstGeom prst="rect">
            <a:avLst/>
          </a:prstGeom>
          <a:solidFill>
            <a:srgbClr val="FFFFFF"/>
          </a:solidFill>
          <a:ln>
            <a:noFill/>
          </a:ln>
        </p:spPr>
        <p:txBody>
          <a:bodyPr spcFirstLastPara="1" wrap="square" lIns="97525" tIns="97525" rIns="97525" bIns="97525" anchor="ctr" anchorCtr="0">
            <a:noAutofit/>
          </a:bodyPr>
          <a:lstStyle/>
          <a:p>
            <a:pPr marL="0" marR="0" lvl="0" indent="0" algn="ctr" rtl="0">
              <a:lnSpc>
                <a:spcPct val="100000"/>
              </a:lnSpc>
              <a:spcBef>
                <a:spcPts val="0"/>
              </a:spcBef>
              <a:spcAft>
                <a:spcPts val="0"/>
              </a:spcAft>
              <a:buClr>
                <a:srgbClr val="9D9FA0"/>
              </a:buClr>
              <a:buSzPts val="1200"/>
              <a:buFont typeface="Century Gothic"/>
              <a:buNone/>
            </a:pPr>
            <a:r>
              <a:rPr lang="en-US" sz="1200" b="0" i="0" u="none" strike="noStrike" cap="none">
                <a:solidFill>
                  <a:srgbClr val="9D9FA0"/>
                </a:solidFill>
                <a:latin typeface="Century Gothic"/>
                <a:ea typeface="Century Gothic"/>
                <a:cs typeface="Century Gothic"/>
                <a:sym typeface="Century Gothic"/>
              </a:rPr>
              <a:t>Eliminar caracteres especiales, números, revisión ortográfica, tipo de palabra,etc</a:t>
            </a:r>
            <a:endParaRPr sz="1500" b="0" i="0" u="none" strike="noStrike" cap="none">
              <a:solidFill>
                <a:srgbClr val="9D9FA0"/>
              </a:solidFill>
              <a:latin typeface="Arial"/>
              <a:ea typeface="Arial"/>
              <a:cs typeface="Arial"/>
              <a:sym typeface="Arial"/>
            </a:endParaRPr>
          </a:p>
        </p:txBody>
      </p:sp>
      <p:cxnSp>
        <p:nvCxnSpPr>
          <p:cNvPr id="946" name="Shape 946"/>
          <p:cNvCxnSpPr>
            <a:stCxn id="938" idx="0"/>
            <a:endCxn id="935" idx="2"/>
          </p:cNvCxnSpPr>
          <p:nvPr/>
        </p:nvCxnSpPr>
        <p:spPr>
          <a:xfrm rot="10800000">
            <a:off x="9078970" y="2184350"/>
            <a:ext cx="0" cy="1339500"/>
          </a:xfrm>
          <a:prstGeom prst="straightConnector1">
            <a:avLst/>
          </a:prstGeom>
          <a:noFill/>
          <a:ln w="9525" cap="flat" cmpd="sng">
            <a:solidFill>
              <a:srgbClr val="004379"/>
            </a:solidFill>
            <a:prstDash val="solid"/>
            <a:round/>
            <a:headEnd type="none" w="med" len="med"/>
            <a:tailEnd type="none" w="med" len="med"/>
          </a:ln>
        </p:spPr>
      </p:cxnSp>
      <p:sp>
        <p:nvSpPr>
          <p:cNvPr id="947" name="Shape 947"/>
          <p:cNvSpPr txBox="1"/>
          <p:nvPr/>
        </p:nvSpPr>
        <p:spPr>
          <a:xfrm>
            <a:off x="9655880" y="2417907"/>
            <a:ext cx="3337200" cy="7632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Contextual Analysis</a:t>
            </a:r>
            <a:endParaRPr sz="13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Miner</a:t>
            </a:r>
            <a:endParaRPr sz="1300" b="0" i="0" u="none" strike="noStrike" cap="none">
              <a:solidFill>
                <a:srgbClr val="000000"/>
              </a:solidFill>
              <a:latin typeface="Century Gothic"/>
              <a:ea typeface="Century Gothic"/>
              <a:cs typeface="Century Gothic"/>
              <a:sym typeface="Century Gothic"/>
            </a:endParaRPr>
          </a:p>
        </p:txBody>
      </p:sp>
      <p:sp>
        <p:nvSpPr>
          <p:cNvPr id="948" name="Shape 948"/>
          <p:cNvSpPr txBox="1"/>
          <p:nvPr/>
        </p:nvSpPr>
        <p:spPr>
          <a:xfrm>
            <a:off x="9655880" y="4714907"/>
            <a:ext cx="2298900" cy="7632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Text Miner</a:t>
            </a:r>
            <a:endParaRPr sz="1300" b="0" i="0" u="none" strike="noStrike" cap="none">
              <a:solidFill>
                <a:srgbClr val="000000"/>
              </a:solidFill>
              <a:latin typeface="Century Gothic"/>
              <a:ea typeface="Century Gothic"/>
              <a:cs typeface="Century Gothic"/>
              <a:sym typeface="Century Gothic"/>
            </a:endParaRPr>
          </a:p>
        </p:txBody>
      </p:sp>
      <p:sp>
        <p:nvSpPr>
          <p:cNvPr id="949" name="Shape 949"/>
          <p:cNvSpPr txBox="1"/>
          <p:nvPr/>
        </p:nvSpPr>
        <p:spPr>
          <a:xfrm>
            <a:off x="5057746" y="4948677"/>
            <a:ext cx="2912400" cy="472200"/>
          </a:xfrm>
          <a:prstGeom prst="rect">
            <a:avLst/>
          </a:prstGeom>
          <a:solidFill>
            <a:srgbClr val="FFFFFF"/>
          </a:solidFill>
          <a:ln>
            <a:noFill/>
          </a:ln>
        </p:spPr>
        <p:txBody>
          <a:bodyPr spcFirstLastPara="1" wrap="square" lIns="97525" tIns="97525" rIns="97525" bIns="97525" anchor="ctr" anchorCtr="0">
            <a:noAutofit/>
          </a:bodyPr>
          <a:lstStyle/>
          <a:p>
            <a:pPr marL="0" marR="0" lvl="0" indent="0" algn="ctr"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Text Miner</a:t>
            </a:r>
            <a:endParaRPr sz="13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Guide</a:t>
            </a:r>
            <a:endParaRPr sz="1300" b="0" i="1" u="none" strike="noStrike" cap="none">
              <a:solidFill>
                <a:srgbClr val="004379"/>
              </a:solidFill>
              <a:latin typeface="Century Gothic"/>
              <a:ea typeface="Century Gothic"/>
              <a:cs typeface="Century Gothic"/>
              <a:sym typeface="Century Gothic"/>
            </a:endParaRPr>
          </a:p>
        </p:txBody>
      </p:sp>
      <p:sp>
        <p:nvSpPr>
          <p:cNvPr id="950" name="Shape 950"/>
          <p:cNvSpPr txBox="1"/>
          <p:nvPr/>
        </p:nvSpPr>
        <p:spPr>
          <a:xfrm>
            <a:off x="639100" y="4818126"/>
            <a:ext cx="1638000" cy="1034700"/>
          </a:xfrm>
          <a:prstGeom prst="rect">
            <a:avLst/>
          </a:prstGeom>
          <a:noFill/>
          <a:ln>
            <a:noFill/>
          </a:ln>
        </p:spPr>
        <p:txBody>
          <a:bodyPr spcFirstLastPara="1" wrap="square" lIns="97525" tIns="97525" rIns="97525" bIns="97525" anchor="ctr" anchorCtr="0">
            <a:noAutofit/>
          </a:bodyPr>
          <a:lstStyle/>
          <a:p>
            <a:pPr marL="0" marR="0" lvl="0" indent="0" algn="ctr" rtl="0">
              <a:lnSpc>
                <a:spcPct val="100000"/>
              </a:lnSpc>
              <a:spcBef>
                <a:spcPts val="1100"/>
              </a:spcBef>
              <a:spcAft>
                <a:spcPts val="0"/>
              </a:spcAft>
              <a:buClr>
                <a:srgbClr val="FF0000"/>
              </a:buClr>
              <a:buSzPts val="1900"/>
              <a:buFont typeface="Century Gothic"/>
              <a:buNone/>
            </a:pPr>
            <a:r>
              <a:rPr lang="en-US" sz="1900" b="1">
                <a:solidFill>
                  <a:srgbClr val="FF0000"/>
                </a:solidFill>
                <a:latin typeface="Century Gothic"/>
                <a:ea typeface="Century Gothic"/>
                <a:cs typeface="Century Gothic"/>
                <a:sym typeface="Century Gothic"/>
              </a:rPr>
              <a:t>2412 </a:t>
            </a:r>
            <a:endParaRPr sz="1900" b="1">
              <a:solidFill>
                <a:srgbClr val="FF0000"/>
              </a:solidFill>
              <a:latin typeface="Century Gothic"/>
              <a:ea typeface="Century Gothic"/>
              <a:cs typeface="Century Gothic"/>
              <a:sym typeface="Century Gothic"/>
            </a:endParaRPr>
          </a:p>
          <a:p>
            <a:pPr marL="0" marR="0" lvl="0" indent="0" algn="ctr" rtl="0">
              <a:lnSpc>
                <a:spcPct val="100000"/>
              </a:lnSpc>
              <a:spcBef>
                <a:spcPts val="1100"/>
              </a:spcBef>
              <a:spcAft>
                <a:spcPts val="0"/>
              </a:spcAft>
              <a:buClr>
                <a:srgbClr val="FF0000"/>
              </a:buClr>
              <a:buSzPts val="1900"/>
              <a:buFont typeface="Century Gothic"/>
              <a:buNone/>
            </a:pPr>
            <a:r>
              <a:rPr lang="en-US" sz="1300" b="0" i="0" u="none" strike="noStrike" cap="none">
                <a:solidFill>
                  <a:srgbClr val="9D9FA0"/>
                </a:solidFill>
                <a:latin typeface="Century Gothic"/>
                <a:ea typeface="Century Gothic"/>
                <a:cs typeface="Century Gothic"/>
                <a:sym typeface="Century Gothic"/>
              </a:rPr>
              <a:t>encuestas</a:t>
            </a:r>
            <a:endParaRPr sz="1300" b="0" i="0" u="none" strike="noStrike" cap="none">
              <a:solidFill>
                <a:srgbClr val="000000"/>
              </a:solidFill>
              <a:latin typeface="Arial"/>
              <a:ea typeface="Arial"/>
              <a:cs typeface="Arial"/>
              <a:sym typeface="Arial"/>
            </a:endParaRPr>
          </a:p>
        </p:txBody>
      </p:sp>
      <p:sp>
        <p:nvSpPr>
          <p:cNvPr id="951" name="Shape 951"/>
          <p:cNvSpPr txBox="1"/>
          <p:nvPr/>
        </p:nvSpPr>
        <p:spPr>
          <a:xfrm>
            <a:off x="2781080" y="4424853"/>
            <a:ext cx="1844700" cy="513900"/>
          </a:xfrm>
          <a:prstGeom prst="rect">
            <a:avLst/>
          </a:prstGeom>
          <a:solidFill>
            <a:srgbClr val="FFFFFF"/>
          </a:solidFill>
          <a:ln>
            <a:noFill/>
          </a:ln>
        </p:spPr>
        <p:txBody>
          <a:bodyPr spcFirstLastPara="1" wrap="square" lIns="97525" tIns="97525" rIns="97525" bIns="97525" anchor="ctr" anchorCtr="0">
            <a:noAutofit/>
          </a:bodyPr>
          <a:lstStyle/>
          <a:p>
            <a:pPr marL="0" marR="0" lvl="0" indent="0" algn="ctr" rtl="0">
              <a:lnSpc>
                <a:spcPct val="100000"/>
              </a:lnSpc>
              <a:spcBef>
                <a:spcPts val="1100"/>
              </a:spcBef>
              <a:spcAft>
                <a:spcPts val="0"/>
              </a:spcAft>
              <a:buClr>
                <a:srgbClr val="FF0000"/>
              </a:buClr>
              <a:buSzPts val="1900"/>
              <a:buFont typeface="Century Gothic"/>
              <a:buNone/>
            </a:pPr>
            <a:r>
              <a:rPr lang="en-US" sz="1900" b="1">
                <a:solidFill>
                  <a:srgbClr val="FF0000"/>
                </a:solidFill>
                <a:latin typeface="Century Gothic"/>
                <a:ea typeface="Century Gothic"/>
                <a:cs typeface="Century Gothic"/>
                <a:sym typeface="Century Gothic"/>
              </a:rPr>
              <a:t>1380</a:t>
            </a:r>
            <a:endParaRPr sz="15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9D9FA0"/>
              </a:buClr>
              <a:buSzPts val="1300"/>
              <a:buFont typeface="Century Gothic"/>
              <a:buNone/>
            </a:pPr>
            <a:r>
              <a:rPr lang="en-US" sz="1300" b="0" i="0" u="none" strike="noStrike" cap="none">
                <a:solidFill>
                  <a:srgbClr val="9D9FA0"/>
                </a:solidFill>
                <a:latin typeface="Century Gothic"/>
                <a:ea typeface="Century Gothic"/>
                <a:cs typeface="Century Gothic"/>
                <a:sym typeface="Century Gothic"/>
              </a:rPr>
              <a:t>encuestas</a:t>
            </a:r>
            <a:endParaRPr sz="1300" b="0" i="0" u="none" strike="noStrike" cap="none">
              <a:solidFill>
                <a:srgbClr val="000000"/>
              </a:solidFill>
              <a:latin typeface="Century Gothic"/>
              <a:ea typeface="Century Gothic"/>
              <a:cs typeface="Century Gothic"/>
              <a:sym typeface="Century Gothic"/>
            </a:endParaRPr>
          </a:p>
        </p:txBody>
      </p:sp>
      <p:sp>
        <p:nvSpPr>
          <p:cNvPr id="952" name="Shape 952"/>
          <p:cNvSpPr txBox="1"/>
          <p:nvPr/>
        </p:nvSpPr>
        <p:spPr>
          <a:xfrm>
            <a:off x="604067" y="2370360"/>
            <a:ext cx="1708200" cy="3909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500"/>
              <a:buFont typeface="Roboto Condensed"/>
              <a:buNone/>
            </a:pPr>
            <a:r>
              <a:rPr lang="en-US" sz="1500" b="0" i="0" u="none" strike="noStrike" cap="none">
                <a:solidFill>
                  <a:srgbClr val="004379"/>
                </a:solidFill>
                <a:latin typeface="Roboto Condensed"/>
                <a:ea typeface="Roboto Condensed"/>
                <a:cs typeface="Roboto Condensed"/>
                <a:sym typeface="Roboto Condensed"/>
              </a:rPr>
              <a:t>FASE 01:</a:t>
            </a:r>
            <a:endParaRPr sz="1500" b="0" i="0" u="none" strike="noStrike" cap="none">
              <a:solidFill>
                <a:srgbClr val="004379"/>
              </a:solidFill>
              <a:latin typeface="Roboto Condensed"/>
              <a:ea typeface="Roboto Condensed"/>
              <a:cs typeface="Roboto Condensed"/>
              <a:sym typeface="Roboto Condensed"/>
            </a:endParaRPr>
          </a:p>
        </p:txBody>
      </p:sp>
      <p:sp>
        <p:nvSpPr>
          <p:cNvPr id="953" name="Shape 953"/>
          <p:cNvSpPr txBox="1"/>
          <p:nvPr/>
        </p:nvSpPr>
        <p:spPr>
          <a:xfrm>
            <a:off x="2849400" y="2407601"/>
            <a:ext cx="1708200" cy="3909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500"/>
              <a:buFont typeface="Roboto Condensed"/>
              <a:buNone/>
            </a:pPr>
            <a:r>
              <a:rPr lang="en-US" sz="1500" b="0" i="0" u="none" strike="noStrike" cap="none">
                <a:solidFill>
                  <a:srgbClr val="004379"/>
                </a:solidFill>
                <a:latin typeface="Roboto Condensed"/>
                <a:ea typeface="Roboto Condensed"/>
                <a:cs typeface="Roboto Condensed"/>
                <a:sym typeface="Roboto Condensed"/>
              </a:rPr>
              <a:t>FASE 02:</a:t>
            </a:r>
            <a:endParaRPr sz="1500" b="0" i="0" u="none" strike="noStrike" cap="none">
              <a:solidFill>
                <a:srgbClr val="004379"/>
              </a:solidFill>
              <a:latin typeface="Roboto Condensed"/>
              <a:ea typeface="Roboto Condensed"/>
              <a:cs typeface="Roboto Condensed"/>
              <a:sym typeface="Roboto Condensed"/>
            </a:endParaRPr>
          </a:p>
        </p:txBody>
      </p:sp>
      <p:sp>
        <p:nvSpPr>
          <p:cNvPr id="954" name="Shape 954"/>
          <p:cNvSpPr txBox="1"/>
          <p:nvPr/>
        </p:nvSpPr>
        <p:spPr>
          <a:xfrm>
            <a:off x="5659827" y="2407601"/>
            <a:ext cx="1708200" cy="3909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500"/>
              <a:buFont typeface="Roboto Condensed"/>
              <a:buNone/>
            </a:pPr>
            <a:r>
              <a:rPr lang="en-US" sz="1500" b="0" i="0" u="none" strike="noStrike" cap="none">
                <a:solidFill>
                  <a:srgbClr val="004379"/>
                </a:solidFill>
                <a:latin typeface="Roboto Condensed"/>
                <a:ea typeface="Roboto Condensed"/>
                <a:cs typeface="Roboto Condensed"/>
                <a:sym typeface="Roboto Condensed"/>
              </a:rPr>
              <a:t>FASE 03:</a:t>
            </a:r>
            <a:endParaRPr sz="1500" b="0" i="0" u="none" strike="noStrike" cap="none">
              <a:solidFill>
                <a:srgbClr val="004379"/>
              </a:solidFill>
              <a:latin typeface="Roboto Condensed"/>
              <a:ea typeface="Roboto Condensed"/>
              <a:cs typeface="Roboto Condensed"/>
              <a:sym typeface="Roboto Condensed"/>
            </a:endParaRPr>
          </a:p>
        </p:txBody>
      </p:sp>
      <p:cxnSp>
        <p:nvCxnSpPr>
          <p:cNvPr id="955" name="Shape 955"/>
          <p:cNvCxnSpPr>
            <a:stCxn id="938" idx="2"/>
          </p:cNvCxnSpPr>
          <p:nvPr/>
        </p:nvCxnSpPr>
        <p:spPr>
          <a:xfrm rot="-5400000" flipH="1">
            <a:off x="10392970" y="3127550"/>
            <a:ext cx="1331100" cy="3959100"/>
          </a:xfrm>
          <a:prstGeom prst="bentConnector2">
            <a:avLst/>
          </a:prstGeom>
          <a:noFill/>
          <a:ln w="9525" cap="flat" cmpd="sng">
            <a:solidFill>
              <a:srgbClr val="004379"/>
            </a:solidFill>
            <a:prstDash val="solid"/>
            <a:round/>
            <a:headEnd type="none" w="med" len="med"/>
            <a:tailEnd type="none" w="med" len="med"/>
          </a:ln>
        </p:spPr>
      </p:cxnSp>
      <p:sp>
        <p:nvSpPr>
          <p:cNvPr id="925" name="Shape 925"/>
          <p:cNvSpPr txBox="1"/>
          <p:nvPr/>
        </p:nvSpPr>
        <p:spPr>
          <a:xfrm>
            <a:off x="5591507" y="6094878"/>
            <a:ext cx="1844700" cy="497400"/>
          </a:xfrm>
          <a:prstGeom prst="rect">
            <a:avLst/>
          </a:prstGeom>
          <a:noFill/>
          <a:ln>
            <a:noFill/>
          </a:ln>
        </p:spPr>
        <p:txBody>
          <a:bodyPr spcFirstLastPara="1" wrap="square" lIns="97525" tIns="97525" rIns="97525" bIns="97525" anchor="ctr" anchorCtr="0">
            <a:noAutofit/>
          </a:bodyPr>
          <a:lstStyle/>
          <a:p>
            <a:pPr marL="0" marR="0" lvl="0" indent="0" algn="ctr" rtl="0">
              <a:lnSpc>
                <a:spcPct val="100000"/>
              </a:lnSpc>
              <a:spcBef>
                <a:spcPts val="1100"/>
              </a:spcBef>
              <a:spcAft>
                <a:spcPts val="0"/>
              </a:spcAft>
              <a:buClr>
                <a:srgbClr val="FF0000"/>
              </a:buClr>
              <a:buSzPts val="1900"/>
              <a:buFont typeface="Century Gothic"/>
              <a:buNone/>
            </a:pPr>
            <a:r>
              <a:rPr lang="en-US" sz="1900" b="1">
                <a:solidFill>
                  <a:srgbClr val="FF0000"/>
                </a:solidFill>
                <a:latin typeface="Century Gothic"/>
                <a:ea typeface="Century Gothic"/>
                <a:cs typeface="Century Gothic"/>
                <a:sym typeface="Century Gothic"/>
              </a:rPr>
              <a:t>276</a:t>
            </a:r>
            <a:r>
              <a:rPr lang="en-US" sz="1900" b="1" i="0" u="none" strike="noStrike" cap="none">
                <a:solidFill>
                  <a:srgbClr val="FF0000"/>
                </a:solidFill>
                <a:latin typeface="Century Gothic"/>
                <a:ea typeface="Century Gothic"/>
                <a:cs typeface="Century Gothic"/>
                <a:sym typeface="Century Gothic"/>
              </a:rPr>
              <a:t> </a:t>
            </a:r>
            <a:endParaRPr sz="15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9D9FA0"/>
              </a:buClr>
              <a:buSzPts val="1300"/>
              <a:buFont typeface="Century Gothic"/>
              <a:buNone/>
            </a:pPr>
            <a:r>
              <a:rPr lang="en-US" sz="1300" b="0" i="0" u="none" strike="noStrike" cap="none">
                <a:solidFill>
                  <a:srgbClr val="9D9FA0"/>
                </a:solidFill>
                <a:latin typeface="Century Gothic"/>
                <a:ea typeface="Century Gothic"/>
                <a:cs typeface="Century Gothic"/>
                <a:sym typeface="Century Gothic"/>
              </a:rPr>
              <a:t>encuestas</a:t>
            </a:r>
            <a:endParaRPr sz="1300" b="0" i="0" u="none" strike="noStrike" cap="none">
              <a:solidFill>
                <a:srgbClr val="000000"/>
              </a:solidFill>
              <a:latin typeface="Arial"/>
              <a:ea typeface="Arial"/>
              <a:cs typeface="Arial"/>
              <a:sym typeface="Arial"/>
            </a:endParaRPr>
          </a:p>
        </p:txBody>
      </p:sp>
      <p:sp>
        <p:nvSpPr>
          <p:cNvPr id="956" name="Shape 956"/>
          <p:cNvSpPr txBox="1"/>
          <p:nvPr/>
        </p:nvSpPr>
        <p:spPr>
          <a:xfrm>
            <a:off x="2698196" y="5085344"/>
            <a:ext cx="2010600" cy="614400"/>
          </a:xfrm>
          <a:prstGeom prst="rect">
            <a:avLst/>
          </a:prstGeom>
          <a:solidFill>
            <a:srgbClr val="FFFFFF"/>
          </a:solidFill>
          <a:ln>
            <a:noFill/>
          </a:ln>
        </p:spPr>
        <p:txBody>
          <a:bodyPr spcFirstLastPara="1" wrap="square" lIns="97525" tIns="97525" rIns="97525" bIns="97525" anchor="ctr" anchorCtr="0">
            <a:noAutofit/>
          </a:bodyPr>
          <a:lstStyle/>
          <a:p>
            <a:pPr marL="0" marR="0" lvl="0" indent="0" algn="ctr" rtl="0">
              <a:lnSpc>
                <a:spcPct val="100000"/>
              </a:lnSpc>
              <a:spcBef>
                <a:spcPts val="0"/>
              </a:spcBef>
              <a:spcAft>
                <a:spcPts val="0"/>
              </a:spcAft>
              <a:buClr>
                <a:srgbClr val="9D9FA0"/>
              </a:buClr>
              <a:buSzPts val="1500"/>
              <a:buFont typeface="Century Gothic"/>
              <a:buNone/>
            </a:pPr>
            <a:r>
              <a:rPr lang="en-US" sz="1500" b="0" i="0" u="none" strike="noStrike" cap="none">
                <a:solidFill>
                  <a:srgbClr val="9D9FA0"/>
                </a:solidFill>
                <a:latin typeface="Century Gothic"/>
                <a:ea typeface="Century Gothic"/>
                <a:cs typeface="Century Gothic"/>
                <a:sym typeface="Century Gothic"/>
              </a:rPr>
              <a:t>Eliminar Encuestas Sin “Sentimiento”</a:t>
            </a:r>
            <a:endParaRPr sz="1500" b="0" i="0" u="none" strike="noStrike" cap="none">
              <a:solidFill>
                <a:srgbClr val="000000"/>
              </a:solidFill>
              <a:latin typeface="Century Gothic"/>
              <a:ea typeface="Century Gothic"/>
              <a:cs typeface="Century Gothic"/>
              <a:sym typeface="Century Gothic"/>
            </a:endParaRPr>
          </a:p>
        </p:txBody>
      </p:sp>
      <p:sp>
        <p:nvSpPr>
          <p:cNvPr id="957" name="Shape 957"/>
          <p:cNvSpPr txBox="1"/>
          <p:nvPr/>
        </p:nvSpPr>
        <p:spPr>
          <a:xfrm>
            <a:off x="9655880" y="1160907"/>
            <a:ext cx="1708200" cy="3909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1500"/>
              <a:buFont typeface="Roboto Condensed"/>
              <a:buNone/>
            </a:pPr>
            <a:r>
              <a:rPr lang="en-US" sz="1500" b="0" i="0" u="none" strike="noStrike" cap="none">
                <a:solidFill>
                  <a:srgbClr val="004379"/>
                </a:solidFill>
                <a:latin typeface="Roboto Condensed"/>
                <a:ea typeface="Roboto Condensed"/>
                <a:cs typeface="Roboto Condensed"/>
                <a:sym typeface="Roboto Condensed"/>
              </a:rPr>
              <a:t>FASE 04:</a:t>
            </a:r>
            <a:endParaRPr sz="1500" b="0" i="0" u="none" strike="noStrike" cap="none">
              <a:solidFill>
                <a:srgbClr val="004379"/>
              </a:solidFill>
              <a:latin typeface="Roboto Condensed"/>
              <a:ea typeface="Roboto Condensed"/>
              <a:cs typeface="Roboto Condensed"/>
              <a:sym typeface="Roboto Condensed"/>
            </a:endParaRPr>
          </a:p>
        </p:txBody>
      </p:sp>
      <p:sp>
        <p:nvSpPr>
          <p:cNvPr id="958" name="Shape 958"/>
          <p:cNvSpPr txBox="1"/>
          <p:nvPr/>
        </p:nvSpPr>
        <p:spPr>
          <a:xfrm>
            <a:off x="9655880" y="3419467"/>
            <a:ext cx="1708200" cy="390900"/>
          </a:xfrm>
          <a:prstGeom prst="rect">
            <a:avLst/>
          </a:prstGeom>
          <a:noFill/>
          <a:ln>
            <a:noFill/>
          </a:ln>
        </p:spPr>
        <p:txBody>
          <a:bodyPr spcFirstLastPara="1" wrap="square" lIns="97525" tIns="97525" rIns="97525" bIns="97525" anchor="t" anchorCtr="0">
            <a:noAutofit/>
          </a:bodyPr>
          <a:lstStyle/>
          <a:p>
            <a:pPr marL="0" marR="0" lvl="0" indent="0" algn="l" rtl="0">
              <a:lnSpc>
                <a:spcPct val="100000"/>
              </a:lnSpc>
              <a:spcBef>
                <a:spcPts val="0"/>
              </a:spcBef>
              <a:spcAft>
                <a:spcPts val="0"/>
              </a:spcAft>
              <a:buClr>
                <a:srgbClr val="004379"/>
              </a:buClr>
              <a:buSzPts val="1500"/>
              <a:buFont typeface="Roboto Condensed"/>
              <a:buNone/>
            </a:pPr>
            <a:r>
              <a:rPr lang="en-US" sz="1500" b="0" i="0" u="none" strike="noStrike" cap="none">
                <a:solidFill>
                  <a:srgbClr val="004379"/>
                </a:solidFill>
                <a:latin typeface="Roboto Condensed"/>
                <a:ea typeface="Roboto Condensed"/>
                <a:cs typeface="Roboto Condensed"/>
                <a:sym typeface="Roboto Condensed"/>
              </a:rPr>
              <a:t>FASE 05:</a:t>
            </a:r>
            <a:endParaRPr sz="1500" b="0" i="0" u="none" strike="noStrike" cap="none">
              <a:solidFill>
                <a:srgbClr val="004379"/>
              </a:solidFill>
              <a:latin typeface="Roboto Condensed"/>
              <a:ea typeface="Roboto Condensed"/>
              <a:cs typeface="Roboto Condensed"/>
              <a:sym typeface="Roboto Condensed"/>
            </a:endParaRPr>
          </a:p>
        </p:txBody>
      </p:sp>
      <p:sp>
        <p:nvSpPr>
          <p:cNvPr id="922" name="Shape 922"/>
          <p:cNvSpPr txBox="1"/>
          <p:nvPr/>
        </p:nvSpPr>
        <p:spPr>
          <a:xfrm>
            <a:off x="2781076" y="6094878"/>
            <a:ext cx="1844700" cy="497400"/>
          </a:xfrm>
          <a:prstGeom prst="rect">
            <a:avLst/>
          </a:prstGeom>
          <a:noFill/>
          <a:ln>
            <a:noFill/>
          </a:ln>
        </p:spPr>
        <p:txBody>
          <a:bodyPr spcFirstLastPara="1" wrap="square" lIns="97525" tIns="97525" rIns="97525" bIns="97525" anchor="ctr" anchorCtr="0">
            <a:noAutofit/>
          </a:bodyPr>
          <a:lstStyle/>
          <a:p>
            <a:pPr marL="0" marR="0" lvl="0" indent="0" algn="ctr" rtl="0">
              <a:lnSpc>
                <a:spcPct val="100000"/>
              </a:lnSpc>
              <a:spcBef>
                <a:spcPts val="1100"/>
              </a:spcBef>
              <a:spcAft>
                <a:spcPts val="0"/>
              </a:spcAft>
              <a:buClr>
                <a:srgbClr val="FF0000"/>
              </a:buClr>
              <a:buSzPts val="1900"/>
              <a:buFont typeface="Century Gothic"/>
              <a:buNone/>
            </a:pPr>
            <a:r>
              <a:rPr lang="en-US" sz="1900" b="1">
                <a:solidFill>
                  <a:srgbClr val="FF0000"/>
                </a:solidFill>
                <a:latin typeface="Century Gothic"/>
                <a:ea typeface="Century Gothic"/>
                <a:cs typeface="Century Gothic"/>
                <a:sym typeface="Century Gothic"/>
              </a:rPr>
              <a:t>500</a:t>
            </a:r>
            <a:r>
              <a:rPr lang="en-US" sz="1900" b="1" i="0" u="none" strike="noStrike" cap="none">
                <a:solidFill>
                  <a:srgbClr val="FF0000"/>
                </a:solidFill>
                <a:latin typeface="Century Gothic"/>
                <a:ea typeface="Century Gothic"/>
                <a:cs typeface="Century Gothic"/>
                <a:sym typeface="Century Gothic"/>
              </a:rPr>
              <a:t> </a:t>
            </a:r>
            <a:endParaRPr sz="15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9D9FA0"/>
              </a:buClr>
              <a:buSzPts val="1300"/>
              <a:buFont typeface="Century Gothic"/>
              <a:buNone/>
            </a:pPr>
            <a:r>
              <a:rPr lang="en-US" sz="1300" b="0" i="0" u="none" strike="noStrike" cap="none">
                <a:solidFill>
                  <a:srgbClr val="9D9FA0"/>
                </a:solidFill>
                <a:latin typeface="Century Gothic"/>
                <a:ea typeface="Century Gothic"/>
                <a:cs typeface="Century Gothic"/>
                <a:sym typeface="Century Gothic"/>
              </a:rPr>
              <a:t>encuestas</a:t>
            </a:r>
            <a:endParaRPr sz="1300" b="0" i="0" u="none" strike="noStrike" cap="none">
              <a:solidFill>
                <a:srgbClr val="000000"/>
              </a:solidFill>
              <a:latin typeface="Arial"/>
              <a:ea typeface="Arial"/>
              <a:cs typeface="Arial"/>
              <a:sym typeface="Arial"/>
            </a:endParaRPr>
          </a:p>
        </p:txBody>
      </p:sp>
      <p:sp>
        <p:nvSpPr>
          <p:cNvPr id="959" name="Shape 959"/>
          <p:cNvSpPr txBox="1"/>
          <p:nvPr/>
        </p:nvSpPr>
        <p:spPr>
          <a:xfrm>
            <a:off x="535747" y="2786427"/>
            <a:ext cx="1844700" cy="9177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500"/>
              <a:buFont typeface="Century Gothic"/>
              <a:buNone/>
            </a:pPr>
            <a:r>
              <a:rPr lang="en-US" sz="1500" b="0" i="0" u="none" strike="noStrike" cap="none">
                <a:solidFill>
                  <a:srgbClr val="004379"/>
                </a:solidFill>
                <a:latin typeface="Century Gothic"/>
                <a:ea typeface="Century Gothic"/>
                <a:cs typeface="Century Gothic"/>
                <a:sym typeface="Century Gothic"/>
              </a:rPr>
              <a:t>Preparar BBDD del fiche</a:t>
            </a:r>
            <a:r>
              <a:rPr lang="en-US" sz="1500">
                <a:solidFill>
                  <a:srgbClr val="004379"/>
                </a:solidFill>
                <a:latin typeface="Century Gothic"/>
                <a:ea typeface="Century Gothic"/>
                <a:cs typeface="Century Gothic"/>
                <a:sym typeface="Century Gothic"/>
              </a:rPr>
              <a:t>ro de Competencia</a:t>
            </a:r>
            <a:endParaRPr sz="1500" b="0" i="0" u="none" strike="noStrike" cap="none">
              <a:solidFill>
                <a:srgbClr val="004379"/>
              </a:solidFill>
              <a:latin typeface="Century Gothic"/>
              <a:ea typeface="Century Gothic"/>
              <a:cs typeface="Century Gothic"/>
              <a:sym typeface="Century Gothic"/>
            </a:endParaRPr>
          </a:p>
        </p:txBody>
      </p:sp>
      <p:sp>
        <p:nvSpPr>
          <p:cNvPr id="960" name="Shape 960"/>
          <p:cNvSpPr txBox="1"/>
          <p:nvPr/>
        </p:nvSpPr>
        <p:spPr>
          <a:xfrm>
            <a:off x="2473720" y="2786427"/>
            <a:ext cx="2459400" cy="390900"/>
          </a:xfrm>
          <a:prstGeom prst="rect">
            <a:avLst/>
          </a:prstGeom>
          <a:noFill/>
          <a:ln>
            <a:noFill/>
          </a:ln>
        </p:spPr>
        <p:txBody>
          <a:bodyPr spcFirstLastPara="1" wrap="square" lIns="97525" tIns="97525" rIns="97525" bIns="97525" anchor="t" anchorCtr="0">
            <a:noAutofit/>
          </a:bodyPr>
          <a:lstStyle/>
          <a:p>
            <a:pPr marL="0" marR="0" lvl="0" indent="0" algn="ctr" rtl="0">
              <a:lnSpc>
                <a:spcPct val="100000"/>
              </a:lnSpc>
              <a:spcBef>
                <a:spcPts val="0"/>
              </a:spcBef>
              <a:spcAft>
                <a:spcPts val="0"/>
              </a:spcAft>
              <a:buClr>
                <a:srgbClr val="004379"/>
              </a:buClr>
              <a:buSzPts val="1500"/>
              <a:buFont typeface="Century Gothic"/>
              <a:buNone/>
            </a:pPr>
            <a:r>
              <a:rPr lang="en-US" sz="1500" b="0" i="0" u="none" strike="noStrike" cap="none">
                <a:solidFill>
                  <a:srgbClr val="004379"/>
                </a:solidFill>
                <a:latin typeface="Century Gothic"/>
                <a:ea typeface="Century Gothic"/>
                <a:cs typeface="Century Gothic"/>
                <a:sym typeface="Century Gothic"/>
              </a:rPr>
              <a:t>Seleccionar Comentarios</a:t>
            </a:r>
            <a:endParaRPr sz="1500" b="0" i="0" u="none" strike="noStrike" cap="none">
              <a:solidFill>
                <a:srgbClr val="004379"/>
              </a:solidFill>
              <a:latin typeface="Century Gothic"/>
              <a:ea typeface="Century Gothic"/>
              <a:cs typeface="Century Gothic"/>
              <a:sym typeface="Century Gothic"/>
            </a:endParaRPr>
          </a:p>
        </p:txBody>
      </p:sp>
      <p:sp>
        <p:nvSpPr>
          <p:cNvPr id="961" name="Shape 961"/>
          <p:cNvSpPr txBox="1"/>
          <p:nvPr/>
        </p:nvSpPr>
        <p:spPr>
          <a:xfrm>
            <a:off x="628893" y="3822467"/>
            <a:ext cx="1844700" cy="487800"/>
          </a:xfrm>
          <a:prstGeom prst="rect">
            <a:avLst/>
          </a:prstGeom>
          <a:solidFill>
            <a:srgbClr val="FFFFFF"/>
          </a:solidFill>
          <a:ln>
            <a:noFill/>
          </a:ln>
        </p:spPr>
        <p:txBody>
          <a:bodyPr spcFirstLastPara="1" wrap="square" lIns="97525" tIns="97525" rIns="97525" bIns="97525" anchor="ctr" anchorCtr="0">
            <a:noAutofit/>
          </a:bodyPr>
          <a:lstStyle/>
          <a:p>
            <a:pPr marL="0" marR="0" lvl="0" indent="0" algn="ctr" rtl="0">
              <a:lnSpc>
                <a:spcPct val="100000"/>
              </a:lnSpc>
              <a:spcBef>
                <a:spcPts val="0"/>
              </a:spcBef>
              <a:spcAft>
                <a:spcPts val="0"/>
              </a:spcAft>
              <a:buClr>
                <a:srgbClr val="004379"/>
              </a:buClr>
              <a:buSzPts val="1300"/>
              <a:buFont typeface="Century Gothic"/>
              <a:buNone/>
            </a:pPr>
            <a:r>
              <a:rPr lang="en-US" sz="1300" b="0" i="1" u="none" strike="noStrike" cap="none">
                <a:solidFill>
                  <a:srgbClr val="004379"/>
                </a:solidFill>
                <a:latin typeface="Century Gothic"/>
                <a:ea typeface="Century Gothic"/>
                <a:cs typeface="Century Gothic"/>
                <a:sym typeface="Century Gothic"/>
              </a:rPr>
              <a:t>SAS Guide</a:t>
            </a:r>
            <a:endParaRPr sz="1300" b="0" i="1" u="none" strike="noStrike" cap="none">
              <a:solidFill>
                <a:srgbClr val="004379"/>
              </a:solidFill>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Shape 967"/>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66</a:t>
            </a:fld>
            <a:endParaRPr/>
          </a:p>
        </p:txBody>
      </p:sp>
      <p:sp>
        <p:nvSpPr>
          <p:cNvPr id="968" name="Shape 968"/>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Competencia</a:t>
            </a:r>
            <a:endParaRPr/>
          </a:p>
        </p:txBody>
      </p:sp>
      <p:sp>
        <p:nvSpPr>
          <p:cNvPr id="969" name="Shape 969"/>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a:t>
            </a:r>
            <a:endParaRPr/>
          </a:p>
        </p:txBody>
      </p:sp>
      <p:sp>
        <p:nvSpPr>
          <p:cNvPr id="970" name="Shape 970"/>
          <p:cNvSpPr txBox="1"/>
          <p:nvPr/>
        </p:nvSpPr>
        <p:spPr>
          <a:xfrm>
            <a:off x="873450" y="1192775"/>
            <a:ext cx="11583900" cy="181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700">
                <a:solidFill>
                  <a:srgbClr val="808080"/>
                </a:solidFill>
                <a:latin typeface="Century Gothic"/>
                <a:ea typeface="Century Gothic"/>
                <a:cs typeface="Century Gothic"/>
                <a:sym typeface="Century Gothic"/>
              </a:rPr>
              <a:t>Se cree conveniente mostrar aparte los resultados sobre el fichero de competencia debido al bajo número de comentarios en origen tras filtrar vacíos, sin sentimiento y no considerados.</a:t>
            </a:r>
            <a:endParaRPr sz="1700">
              <a:solidFill>
                <a:srgbClr val="808080"/>
              </a:solidFill>
              <a:latin typeface="Century Gothic"/>
              <a:ea typeface="Century Gothic"/>
              <a:cs typeface="Century Gothic"/>
              <a:sym typeface="Century Gothic"/>
            </a:endParaRPr>
          </a:p>
          <a:p>
            <a:pPr marL="0" lvl="0" indent="0" algn="just" rtl="0">
              <a:lnSpc>
                <a:spcPct val="115000"/>
              </a:lnSpc>
              <a:spcBef>
                <a:spcPts val="1000"/>
              </a:spcBef>
              <a:spcAft>
                <a:spcPts val="0"/>
              </a:spcAft>
              <a:buNone/>
            </a:pPr>
            <a:r>
              <a:rPr lang="en-US" sz="1700">
                <a:solidFill>
                  <a:srgbClr val="808080"/>
                </a:solidFill>
                <a:latin typeface="Century Gothic"/>
                <a:ea typeface="Century Gothic"/>
                <a:cs typeface="Century Gothic"/>
                <a:sym typeface="Century Gothic"/>
              </a:rPr>
              <a:t>Se han eliminado registros de la encuesta de competencia que en realidad se referían a Correos, lo cual corresponde a un 6,1% de las encuestas.</a:t>
            </a:r>
            <a:endParaRPr sz="1700">
              <a:solidFill>
                <a:srgbClr val="808080"/>
              </a:solidFill>
              <a:latin typeface="Century Gothic"/>
              <a:ea typeface="Century Gothic"/>
              <a:cs typeface="Century Gothic"/>
              <a:sym typeface="Century Gothic"/>
            </a:endParaRPr>
          </a:p>
          <a:p>
            <a:pPr marL="0" lvl="0" indent="0" algn="just" rtl="0">
              <a:lnSpc>
                <a:spcPct val="115000"/>
              </a:lnSpc>
              <a:spcBef>
                <a:spcPts val="1000"/>
              </a:spcBef>
              <a:spcAft>
                <a:spcPts val="0"/>
              </a:spcAft>
              <a:buNone/>
            </a:pPr>
            <a:r>
              <a:rPr lang="en-US" sz="1700">
                <a:solidFill>
                  <a:srgbClr val="808080"/>
                </a:solidFill>
                <a:latin typeface="Century Gothic"/>
                <a:ea typeface="Century Gothic"/>
                <a:cs typeface="Century Gothic"/>
                <a:sym typeface="Century Gothic"/>
              </a:rPr>
              <a:t>Esto se indica a continuación gráficamente: </a:t>
            </a:r>
            <a:endParaRPr sz="1700">
              <a:solidFill>
                <a:srgbClr val="808080"/>
              </a:solidFill>
              <a:latin typeface="Century Gothic"/>
              <a:ea typeface="Century Gothic"/>
              <a:cs typeface="Century Gothic"/>
              <a:sym typeface="Century Gothic"/>
            </a:endParaRPr>
          </a:p>
        </p:txBody>
      </p:sp>
      <p:graphicFrame>
        <p:nvGraphicFramePr>
          <p:cNvPr id="971" name="Shape 971"/>
          <p:cNvGraphicFramePr/>
          <p:nvPr/>
        </p:nvGraphicFramePr>
        <p:xfrm>
          <a:off x="5822100" y="3899700"/>
          <a:ext cx="6635250" cy="2396215"/>
        </p:xfrm>
        <a:graphic>
          <a:graphicData uri="http://schemas.openxmlformats.org/drawingml/2006/table">
            <a:tbl>
              <a:tblPr>
                <a:noFill/>
                <a:tableStyleId>{2C1A7916-E514-45EA-B587-1549D1CEF468}</a:tableStyleId>
              </a:tblPr>
              <a:tblGrid>
                <a:gridCol w="6635250">
                  <a:extLst>
                    <a:ext uri="{9D8B030D-6E8A-4147-A177-3AD203B41FA5}">
                      <a16:colId xmlns:a16="http://schemas.microsoft.com/office/drawing/2014/main" val="20000"/>
                    </a:ext>
                  </a:extLst>
                </a:gridCol>
              </a:tblGrid>
              <a:tr h="471375">
                <a:tc>
                  <a:txBody>
                    <a:bodyPr/>
                    <a:lstStyle/>
                    <a:p>
                      <a:pPr marL="0" lvl="0" indent="0" rtl="0">
                        <a:spcBef>
                          <a:spcPts val="0"/>
                        </a:spcBef>
                        <a:spcAft>
                          <a:spcPts val="0"/>
                        </a:spcAft>
                        <a:buNone/>
                      </a:pPr>
                      <a:r>
                        <a:rPr lang="en-US" sz="1300"/>
                        <a:t>HAY MUCHA INFORMATICA QUE NO FUNCIONA</a:t>
                      </a:r>
                      <a:endParaRPr sz="1300"/>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47975">
                <a:tc>
                  <a:txBody>
                    <a:bodyPr/>
                    <a:lstStyle/>
                    <a:p>
                      <a:pPr marL="0" lvl="0" indent="0" rtl="0">
                        <a:spcBef>
                          <a:spcPts val="0"/>
                        </a:spcBef>
                        <a:spcAft>
                          <a:spcPts val="0"/>
                        </a:spcAft>
                        <a:buNone/>
                      </a:pPr>
                      <a:r>
                        <a:rPr lang="en-US" sz="1300"/>
                        <a:t>TODOS CON PRISA</a:t>
                      </a:r>
                      <a:endParaRPr sz="1300"/>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7975">
                <a:tc>
                  <a:txBody>
                    <a:bodyPr/>
                    <a:lstStyle/>
                    <a:p>
                      <a:pPr marL="0" lvl="0" indent="0" rtl="0">
                        <a:spcBef>
                          <a:spcPts val="0"/>
                        </a:spcBef>
                        <a:spcAft>
                          <a:spcPts val="0"/>
                        </a:spcAft>
                        <a:buNone/>
                      </a:pPr>
                      <a:r>
                        <a:rPr lang="en-US" sz="1300"/>
                        <a:t>EMPRESA MAS PEQUEÑA</a:t>
                      </a:r>
                      <a:endParaRPr sz="1300"/>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9800">
                <a:tc>
                  <a:txBody>
                    <a:bodyPr/>
                    <a:lstStyle/>
                    <a:p>
                      <a:pPr marL="0" lvl="0" indent="0" rtl="0">
                        <a:spcBef>
                          <a:spcPts val="0"/>
                        </a:spcBef>
                        <a:spcAft>
                          <a:spcPts val="0"/>
                        </a:spcAft>
                        <a:buNone/>
                      </a:pPr>
                      <a:r>
                        <a:rPr lang="en-US" sz="1300"/>
                        <a:t>NADA QUE AÑADIR, QUE TODAS LAS EMPRESAS FUNCIONAN PARECIDO.</a:t>
                      </a:r>
                      <a:endParaRPr sz="1300"/>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9325">
                <a:tc>
                  <a:txBody>
                    <a:bodyPr/>
                    <a:lstStyle/>
                    <a:p>
                      <a:pPr marL="0" lvl="0" indent="0" rtl="0">
                        <a:spcBef>
                          <a:spcPts val="0"/>
                        </a:spcBef>
                        <a:spcAft>
                          <a:spcPts val="0"/>
                        </a:spcAft>
                        <a:buNone/>
                      </a:pPr>
                      <a:r>
                        <a:rPr lang="en-US" sz="1300"/>
                        <a:t>NADA QUE AÑADIR, LO UTILIZA POCO Y NUNCA HA TENIDO QUE HACER RECLAMACIONES.</a:t>
                      </a:r>
                      <a:endParaRPr sz="1300"/>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pSp>
        <p:nvGrpSpPr>
          <p:cNvPr id="972" name="Shape 972"/>
          <p:cNvGrpSpPr/>
          <p:nvPr/>
        </p:nvGrpSpPr>
        <p:grpSpPr>
          <a:xfrm>
            <a:off x="1799975" y="3305850"/>
            <a:ext cx="4013475" cy="3212750"/>
            <a:chOff x="1952375" y="3153450"/>
            <a:chExt cx="4013475" cy="3212750"/>
          </a:xfrm>
        </p:grpSpPr>
        <p:pic>
          <p:nvPicPr>
            <p:cNvPr id="973" name="Shape 973"/>
            <p:cNvPicPr preferRelativeResize="0"/>
            <p:nvPr/>
          </p:nvPicPr>
          <p:blipFill rotWithShape="1">
            <a:blip r:embed="rId3">
              <a:alphaModFix/>
            </a:blip>
            <a:srcRect l="3559" t="1611" r="14607" b="1291"/>
            <a:stretch/>
          </p:blipFill>
          <p:spPr>
            <a:xfrm>
              <a:off x="1952375" y="3153450"/>
              <a:ext cx="4013475" cy="3212750"/>
            </a:xfrm>
            <a:prstGeom prst="rect">
              <a:avLst/>
            </a:prstGeom>
            <a:noFill/>
            <a:ln>
              <a:noFill/>
            </a:ln>
          </p:spPr>
        </p:pic>
        <p:sp>
          <p:nvSpPr>
            <p:cNvPr id="974" name="Shape 974"/>
            <p:cNvSpPr txBox="1"/>
            <p:nvPr/>
          </p:nvSpPr>
          <p:spPr>
            <a:xfrm>
              <a:off x="2787700" y="3281025"/>
              <a:ext cx="702000" cy="457200"/>
            </a:xfrm>
            <a:prstGeom prst="rect">
              <a:avLst/>
            </a:prstGeom>
            <a:noFill/>
            <a:ln>
              <a:noFill/>
            </a:ln>
          </p:spPr>
          <p:txBody>
            <a:bodyPr spcFirstLastPara="1" wrap="square" lIns="91425" tIns="91425" rIns="91425" bIns="91425" anchor="ctr" anchorCtr="0">
              <a:noAutofit/>
            </a:bodyPr>
            <a:lstStyle/>
            <a:p>
              <a:pPr marL="0" lvl="0" indent="0" algn="ctr" rtl="0">
                <a:spcBef>
                  <a:spcPts val="1100"/>
                </a:spcBef>
                <a:spcAft>
                  <a:spcPts val="0"/>
                </a:spcAft>
                <a:buNone/>
              </a:pPr>
              <a:r>
                <a:rPr lang="en-US" sz="1900" b="1">
                  <a:solidFill>
                    <a:srgbClr val="FFFFFF"/>
                  </a:solidFill>
                  <a:latin typeface="Century Gothic"/>
                  <a:ea typeface="Century Gothic"/>
                  <a:cs typeface="Century Gothic"/>
                  <a:sym typeface="Century Gothic"/>
                </a:rPr>
                <a:t>276</a:t>
              </a:r>
              <a:endParaRPr>
                <a:solidFill>
                  <a:srgbClr val="FFFFFF"/>
                </a:solidFill>
              </a:endParaRPr>
            </a:p>
          </p:txBody>
        </p:sp>
      </p:grpSp>
      <p:sp>
        <p:nvSpPr>
          <p:cNvPr id="975" name="Shape 975"/>
          <p:cNvSpPr txBox="1"/>
          <p:nvPr/>
        </p:nvSpPr>
        <p:spPr>
          <a:xfrm>
            <a:off x="5706200" y="2981425"/>
            <a:ext cx="6751200" cy="181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000"/>
              </a:spcBef>
              <a:spcAft>
                <a:spcPts val="0"/>
              </a:spcAft>
              <a:buNone/>
            </a:pPr>
            <a:r>
              <a:rPr lang="en-US" sz="1700">
                <a:solidFill>
                  <a:srgbClr val="808080"/>
                </a:solidFill>
                <a:latin typeface="Century Gothic"/>
                <a:ea typeface="Century Gothic"/>
                <a:cs typeface="Century Gothic"/>
                <a:sym typeface="Century Gothic"/>
              </a:rPr>
              <a:t>Ejemplos de comentarios no clasificados encontrados en el fichero:</a:t>
            </a:r>
            <a:endParaRPr sz="1700">
              <a:solidFill>
                <a:srgbClr val="808080"/>
              </a:solidFill>
              <a:latin typeface="Century Gothic"/>
              <a:ea typeface="Century Gothic"/>
              <a:cs typeface="Century Gothic"/>
              <a:sym typeface="Century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Shape 98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67</a:t>
            </a:fld>
            <a:endParaRPr/>
          </a:p>
        </p:txBody>
      </p:sp>
      <p:sp>
        <p:nvSpPr>
          <p:cNvPr id="982" name="Shape 98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Competencia</a:t>
            </a:r>
            <a:endParaRPr/>
          </a:p>
        </p:txBody>
      </p:sp>
      <p:pic>
        <p:nvPicPr>
          <p:cNvPr id="983" name="Shape 983"/>
          <p:cNvPicPr preferRelativeResize="0"/>
          <p:nvPr/>
        </p:nvPicPr>
        <p:blipFill>
          <a:blip r:embed="rId3">
            <a:alphaModFix/>
          </a:blip>
          <a:stretch>
            <a:fillRect/>
          </a:stretch>
        </p:blipFill>
        <p:spPr>
          <a:xfrm>
            <a:off x="2046525" y="1390500"/>
            <a:ext cx="8483076" cy="2709225"/>
          </a:xfrm>
          <a:prstGeom prst="rect">
            <a:avLst/>
          </a:prstGeom>
          <a:noFill/>
          <a:ln>
            <a:noFill/>
          </a:ln>
        </p:spPr>
      </p:pic>
      <p:sp>
        <p:nvSpPr>
          <p:cNvPr id="984" name="Shape 984"/>
          <p:cNvSpPr txBox="1"/>
          <p:nvPr/>
        </p:nvSpPr>
        <p:spPr>
          <a:xfrm>
            <a:off x="873450" y="811775"/>
            <a:ext cx="11650200" cy="5640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None/>
            </a:pPr>
            <a:r>
              <a:rPr lang="en-US" sz="1800">
                <a:solidFill>
                  <a:srgbClr val="808080"/>
                </a:solidFill>
                <a:latin typeface="Century Gothic"/>
                <a:ea typeface="Century Gothic"/>
                <a:cs typeface="Century Gothic"/>
                <a:sym typeface="Century Gothic"/>
              </a:rPr>
              <a:t>Según un estudio publicado en Diciembre 2017 por la CNMV, las principales empresas de envíos son:</a:t>
            </a:r>
            <a:endParaRPr sz="1600">
              <a:solidFill>
                <a:srgbClr val="808080"/>
              </a:solidFill>
              <a:latin typeface="Century Gothic"/>
              <a:ea typeface="Century Gothic"/>
              <a:cs typeface="Century Gothic"/>
              <a:sym typeface="Century Gothic"/>
            </a:endParaRPr>
          </a:p>
        </p:txBody>
      </p:sp>
      <p:sp>
        <p:nvSpPr>
          <p:cNvPr id="985" name="Shape 985"/>
          <p:cNvSpPr txBox="1"/>
          <p:nvPr/>
        </p:nvSpPr>
        <p:spPr>
          <a:xfrm>
            <a:off x="873450" y="4316975"/>
            <a:ext cx="11650200" cy="5640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None/>
            </a:pPr>
            <a:r>
              <a:rPr lang="en-US" sz="1800">
                <a:solidFill>
                  <a:srgbClr val="808080"/>
                </a:solidFill>
                <a:latin typeface="Century Gothic"/>
                <a:ea typeface="Century Gothic"/>
                <a:cs typeface="Century Gothic"/>
                <a:sym typeface="Century Gothic"/>
              </a:rPr>
              <a:t>A continuación se muestra el número de encuestas por competidor:</a:t>
            </a:r>
            <a:endParaRPr sz="1600">
              <a:solidFill>
                <a:srgbClr val="808080"/>
              </a:solidFill>
              <a:latin typeface="Century Gothic"/>
              <a:ea typeface="Century Gothic"/>
              <a:cs typeface="Century Gothic"/>
              <a:sym typeface="Century Gothic"/>
            </a:endParaRPr>
          </a:p>
        </p:txBody>
      </p:sp>
      <p:graphicFrame>
        <p:nvGraphicFramePr>
          <p:cNvPr id="986" name="Shape 986"/>
          <p:cNvGraphicFramePr/>
          <p:nvPr/>
        </p:nvGraphicFramePr>
        <p:xfrm>
          <a:off x="1716063" y="4955150"/>
          <a:ext cx="9906000" cy="1584840"/>
        </p:xfrm>
        <a:graphic>
          <a:graphicData uri="http://schemas.openxmlformats.org/drawingml/2006/table">
            <a:tbl>
              <a:tblPr>
                <a:noFill/>
                <a:tableStyleId>{2C1A7916-E514-45EA-B587-1549D1CEF468}</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gridCol w="762000">
                  <a:extLst>
                    <a:ext uri="{9D8B030D-6E8A-4147-A177-3AD203B41FA5}">
                      <a16:colId xmlns:a16="http://schemas.microsoft.com/office/drawing/2014/main" val="20012"/>
                    </a:ext>
                  </a:extLst>
                </a:gridCol>
              </a:tblGrid>
              <a:tr h="0">
                <a:tc>
                  <a:txBody>
                    <a:bodyPr/>
                    <a:lstStyle/>
                    <a:p>
                      <a:pPr marL="0" lvl="0" indent="0" algn="ctr" rtl="0">
                        <a:spcBef>
                          <a:spcPts val="0"/>
                        </a:spcBef>
                        <a:spcAft>
                          <a:spcPts val="0"/>
                        </a:spcAft>
                        <a:buNone/>
                      </a:pPr>
                      <a:r>
                        <a:rPr lang="en-US" b="1"/>
                        <a:t>SEUR</a:t>
                      </a:r>
                      <a:endParaRPr b="1"/>
                    </a:p>
                  </a:txBody>
                  <a:tcPr marL="91425" marR="91425" marT="91425" marB="91425"/>
                </a:tc>
                <a:tc>
                  <a:txBody>
                    <a:bodyPr/>
                    <a:lstStyle/>
                    <a:p>
                      <a:pPr marL="0" lvl="0" indent="0" algn="ctr" rtl="0">
                        <a:spcBef>
                          <a:spcPts val="0"/>
                        </a:spcBef>
                        <a:spcAft>
                          <a:spcPts val="0"/>
                        </a:spcAft>
                        <a:buNone/>
                      </a:pPr>
                      <a:r>
                        <a:rPr lang="en-US" b="1"/>
                        <a:t>MRW</a:t>
                      </a:r>
                      <a:endParaRPr b="1"/>
                    </a:p>
                  </a:txBody>
                  <a:tcPr marL="91425" marR="91425" marT="91425" marB="91425"/>
                </a:tc>
                <a:tc>
                  <a:txBody>
                    <a:bodyPr/>
                    <a:lstStyle/>
                    <a:p>
                      <a:pPr marL="0" lvl="0" indent="0" algn="ctr" rtl="0">
                        <a:spcBef>
                          <a:spcPts val="0"/>
                        </a:spcBef>
                        <a:spcAft>
                          <a:spcPts val="0"/>
                        </a:spcAft>
                        <a:buNone/>
                      </a:pPr>
                      <a:r>
                        <a:rPr lang="en-US" b="1"/>
                        <a:t>Nace</a:t>
                      </a:r>
                      <a:endParaRPr b="1"/>
                    </a:p>
                  </a:txBody>
                  <a:tcPr marL="91425" marR="91425" marT="91425" marB="91425"/>
                </a:tc>
                <a:tc>
                  <a:txBody>
                    <a:bodyPr/>
                    <a:lstStyle/>
                    <a:p>
                      <a:pPr marL="0" lvl="0" indent="0" algn="ctr" rtl="0">
                        <a:spcBef>
                          <a:spcPts val="0"/>
                        </a:spcBef>
                        <a:spcAft>
                          <a:spcPts val="0"/>
                        </a:spcAft>
                        <a:buNone/>
                      </a:pPr>
                      <a:r>
                        <a:rPr lang="en-US" b="1"/>
                        <a:t>Unip</a:t>
                      </a:r>
                      <a:endParaRPr b="1"/>
                    </a:p>
                  </a:txBody>
                  <a:tcPr marL="91425" marR="91425" marT="91425" marB="91425"/>
                </a:tc>
                <a:tc>
                  <a:txBody>
                    <a:bodyPr/>
                    <a:lstStyle/>
                    <a:p>
                      <a:pPr marL="0" lvl="0" indent="0" algn="ctr" rtl="0">
                        <a:spcBef>
                          <a:spcPts val="0"/>
                        </a:spcBef>
                        <a:spcAft>
                          <a:spcPts val="0"/>
                        </a:spcAft>
                        <a:buNone/>
                      </a:pPr>
                      <a:r>
                        <a:rPr lang="en-US" b="1"/>
                        <a:t>DHL</a:t>
                      </a:r>
                      <a:endParaRPr b="1"/>
                    </a:p>
                  </a:txBody>
                  <a:tcPr marL="91425" marR="91425" marT="91425" marB="91425"/>
                </a:tc>
                <a:tc>
                  <a:txBody>
                    <a:bodyPr/>
                    <a:lstStyle/>
                    <a:p>
                      <a:pPr marL="0" lvl="0" indent="0" algn="ctr" rtl="0">
                        <a:spcBef>
                          <a:spcPts val="0"/>
                        </a:spcBef>
                        <a:spcAft>
                          <a:spcPts val="0"/>
                        </a:spcAft>
                        <a:buNone/>
                      </a:pPr>
                      <a:r>
                        <a:rPr lang="en-US" b="1"/>
                        <a:t>Envi</a:t>
                      </a:r>
                      <a:endParaRPr b="1"/>
                    </a:p>
                  </a:txBody>
                  <a:tcPr marL="91425" marR="91425" marT="91425" marB="91425"/>
                </a:tc>
                <a:tc>
                  <a:txBody>
                    <a:bodyPr/>
                    <a:lstStyle/>
                    <a:p>
                      <a:pPr marL="0" lvl="0" indent="0" algn="ctr" rtl="0">
                        <a:spcBef>
                          <a:spcPts val="0"/>
                        </a:spcBef>
                        <a:spcAft>
                          <a:spcPts val="0"/>
                        </a:spcAft>
                        <a:buNone/>
                      </a:pPr>
                      <a:r>
                        <a:rPr lang="en-US" b="1"/>
                        <a:t>TIPS</a:t>
                      </a:r>
                      <a:endParaRPr b="1"/>
                    </a:p>
                  </a:txBody>
                  <a:tcPr marL="91425" marR="91425" marT="91425" marB="91425"/>
                </a:tc>
                <a:tc>
                  <a:txBody>
                    <a:bodyPr/>
                    <a:lstStyle/>
                    <a:p>
                      <a:pPr marL="0" lvl="0" indent="0" algn="ctr" rtl="0">
                        <a:spcBef>
                          <a:spcPts val="0"/>
                        </a:spcBef>
                        <a:spcAft>
                          <a:spcPts val="0"/>
                        </a:spcAft>
                        <a:buNone/>
                      </a:pPr>
                      <a:r>
                        <a:rPr lang="en-US" b="1"/>
                        <a:t>Tour</a:t>
                      </a:r>
                      <a:endParaRPr b="1"/>
                    </a:p>
                  </a:txBody>
                  <a:tcPr marL="91425" marR="91425" marT="91425" marB="91425"/>
                </a:tc>
                <a:tc>
                  <a:txBody>
                    <a:bodyPr/>
                    <a:lstStyle/>
                    <a:p>
                      <a:pPr marL="0" lvl="0" indent="0" algn="ctr" rtl="0">
                        <a:spcBef>
                          <a:spcPts val="0"/>
                        </a:spcBef>
                        <a:spcAft>
                          <a:spcPts val="0"/>
                        </a:spcAft>
                        <a:buNone/>
                      </a:pPr>
                      <a:r>
                        <a:rPr lang="en-US" b="1"/>
                        <a:t>ASM</a:t>
                      </a:r>
                      <a:endParaRPr b="1"/>
                    </a:p>
                  </a:txBody>
                  <a:tcPr marL="91425" marR="91425" marT="91425" marB="91425"/>
                </a:tc>
                <a:tc>
                  <a:txBody>
                    <a:bodyPr/>
                    <a:lstStyle/>
                    <a:p>
                      <a:pPr marL="0" lvl="0" indent="0" algn="ctr" rtl="0">
                        <a:spcBef>
                          <a:spcPts val="0"/>
                        </a:spcBef>
                        <a:spcAft>
                          <a:spcPts val="0"/>
                        </a:spcAft>
                        <a:buNone/>
                      </a:pPr>
                      <a:r>
                        <a:rPr lang="en-US" b="1"/>
                        <a:t>UPS</a:t>
                      </a:r>
                      <a:endParaRPr b="1"/>
                    </a:p>
                  </a:txBody>
                  <a:tcPr marL="91425" marR="91425" marT="91425" marB="91425"/>
                </a:tc>
                <a:tc>
                  <a:txBody>
                    <a:bodyPr/>
                    <a:lstStyle/>
                    <a:p>
                      <a:pPr marL="0" lvl="0" indent="0" algn="ctr" rtl="0">
                        <a:spcBef>
                          <a:spcPts val="0"/>
                        </a:spcBef>
                        <a:spcAft>
                          <a:spcPts val="0"/>
                        </a:spcAft>
                        <a:buNone/>
                      </a:pPr>
                      <a:r>
                        <a:rPr lang="en-US" b="1"/>
                        <a:t>Halc</a:t>
                      </a:r>
                      <a:endParaRPr b="1"/>
                    </a:p>
                  </a:txBody>
                  <a:tcPr marL="91425" marR="91425" marT="91425" marB="91425"/>
                </a:tc>
                <a:tc>
                  <a:txBody>
                    <a:bodyPr/>
                    <a:lstStyle/>
                    <a:p>
                      <a:pPr marL="0" lvl="0" indent="0" algn="ctr" rtl="0">
                        <a:spcBef>
                          <a:spcPts val="0"/>
                        </a:spcBef>
                        <a:spcAft>
                          <a:spcPts val="0"/>
                        </a:spcAft>
                        <a:buNone/>
                      </a:pPr>
                      <a:r>
                        <a:rPr lang="en-US" b="1"/>
                        <a:t>Auto</a:t>
                      </a:r>
                      <a:endParaRPr b="1"/>
                    </a:p>
                  </a:txBody>
                  <a:tcPr marL="91425" marR="91425" marT="91425" marB="91425"/>
                </a:tc>
                <a:tc>
                  <a:txBody>
                    <a:bodyPr/>
                    <a:lstStyle/>
                    <a:p>
                      <a:pPr marL="0" lvl="0" indent="0" algn="ctr" rtl="0">
                        <a:spcBef>
                          <a:spcPts val="0"/>
                        </a:spcBef>
                        <a:spcAft>
                          <a:spcPts val="0"/>
                        </a:spcAft>
                        <a:buNone/>
                      </a:pPr>
                      <a:r>
                        <a:rPr lang="en-US" b="1"/>
                        <a:t>Azka</a:t>
                      </a:r>
                      <a:endParaRPr b="1"/>
                    </a:p>
                  </a:txBody>
                  <a:tcPr marL="91425" marR="91425" marT="91425" marB="91425"/>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a:t>61</a:t>
                      </a:r>
                      <a:endParaRPr/>
                    </a:p>
                  </a:txBody>
                  <a:tcPr marL="91425" marR="91425" marT="91425" marB="91425"/>
                </a:tc>
                <a:tc>
                  <a:txBody>
                    <a:bodyPr/>
                    <a:lstStyle/>
                    <a:p>
                      <a:pPr marL="0" lvl="0" indent="0" algn="ctr" rtl="0">
                        <a:spcBef>
                          <a:spcPts val="0"/>
                        </a:spcBef>
                        <a:spcAft>
                          <a:spcPts val="0"/>
                        </a:spcAft>
                        <a:buNone/>
                      </a:pPr>
                      <a:r>
                        <a:rPr lang="en-US"/>
                        <a:t>44</a:t>
                      </a:r>
                      <a:endParaRPr/>
                    </a:p>
                  </a:txBody>
                  <a:tcPr marL="91425" marR="91425" marT="91425" marB="91425"/>
                </a:tc>
                <a:tc>
                  <a:txBody>
                    <a:bodyPr/>
                    <a:lstStyle/>
                    <a:p>
                      <a:pPr marL="0" lvl="0" indent="0" algn="ctr" rtl="0">
                        <a:spcBef>
                          <a:spcPts val="0"/>
                        </a:spcBef>
                        <a:spcAft>
                          <a:spcPts val="0"/>
                        </a:spcAft>
                        <a:buNone/>
                      </a:pPr>
                      <a:r>
                        <a:rPr lang="en-US"/>
                        <a:t>19</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12</a:t>
                      </a:r>
                      <a:endParaRPr/>
                    </a:p>
                  </a:txBody>
                  <a:tcPr marL="91425" marR="91425" marT="91425" marB="91425"/>
                </a:tc>
                <a:tc>
                  <a:txBody>
                    <a:bodyPr/>
                    <a:lstStyle/>
                    <a:p>
                      <a:pPr marL="0" lvl="0" indent="0" algn="ctr" rtl="0">
                        <a:spcBef>
                          <a:spcPts val="0"/>
                        </a:spcBef>
                        <a:spcAft>
                          <a:spcPts val="0"/>
                        </a:spcAft>
                        <a:buNone/>
                      </a:pPr>
                      <a:r>
                        <a:rPr lang="en-US"/>
                        <a:t>17</a:t>
                      </a:r>
                      <a:endParaRPr/>
                    </a:p>
                  </a:txBody>
                  <a:tcPr marL="91425" marR="91425" marT="91425" marB="91425"/>
                </a:tc>
                <a:tc>
                  <a:txBody>
                    <a:bodyPr/>
                    <a:lstStyle/>
                    <a:p>
                      <a:pPr marL="0" lvl="0" indent="0" algn="ctr" rtl="0">
                        <a:spcBef>
                          <a:spcPts val="0"/>
                        </a:spcBef>
                        <a:spcAft>
                          <a:spcPts val="0"/>
                        </a:spcAft>
                        <a:buNone/>
                      </a:pPr>
                      <a:r>
                        <a:rPr lang="en-US"/>
                        <a:t>7</a:t>
                      </a:r>
                      <a:endParaRPr/>
                    </a:p>
                  </a:txBody>
                  <a:tcPr marL="91425" marR="91425" marT="91425" marB="91425"/>
                </a:tc>
                <a:tc>
                  <a:txBody>
                    <a:bodyPr/>
                    <a:lstStyle/>
                    <a:p>
                      <a:pPr marL="0" lvl="0" indent="0" algn="ctr" rtl="0">
                        <a:spcBef>
                          <a:spcPts val="0"/>
                        </a:spcBef>
                        <a:spcAft>
                          <a:spcPts val="0"/>
                        </a:spcAft>
                        <a:buNone/>
                      </a:pPr>
                      <a:r>
                        <a:rPr lang="en-US"/>
                        <a:t>12</a:t>
                      </a:r>
                      <a:endParaRPr/>
                    </a:p>
                  </a:txBody>
                  <a:tcPr marL="91425" marR="91425" marT="91425" marB="91425"/>
                </a:tc>
                <a:tc>
                  <a:txBody>
                    <a:bodyPr/>
                    <a:lstStyle/>
                    <a:p>
                      <a:pPr marL="0" lvl="0" indent="0" algn="ctr" rtl="0">
                        <a:spcBef>
                          <a:spcPts val="0"/>
                        </a:spcBef>
                        <a:spcAft>
                          <a:spcPts val="0"/>
                        </a:spcAft>
                        <a:buNone/>
                      </a:pPr>
                      <a:r>
                        <a:rPr lang="en-US"/>
                        <a:t>21</a:t>
                      </a:r>
                      <a:endParaRPr/>
                    </a:p>
                  </a:txBody>
                  <a:tcPr marL="91425" marR="91425" marT="91425" marB="91425"/>
                </a:tc>
                <a:tc>
                  <a:txBody>
                    <a:bodyPr/>
                    <a:lstStyle/>
                    <a:p>
                      <a:pPr marL="0" lvl="0" indent="0" algn="ctr" rtl="0">
                        <a:spcBef>
                          <a:spcPts val="0"/>
                        </a:spcBef>
                        <a:spcAft>
                          <a:spcPts val="0"/>
                        </a:spcAft>
                        <a:buNone/>
                      </a:pPr>
                      <a:r>
                        <a:rPr lang="en-US"/>
                        <a:t>6</a:t>
                      </a:r>
                      <a:endParaRPr/>
                    </a:p>
                  </a:txBody>
                  <a:tcPr marL="91425" marR="91425" marT="91425" marB="91425"/>
                </a:tc>
                <a:tc>
                  <a:txBody>
                    <a:bodyPr/>
                    <a:lstStyle/>
                    <a:p>
                      <a:pPr marL="0" lvl="0" indent="0" algn="ctr" rtl="0">
                        <a:spcBef>
                          <a:spcPts val="0"/>
                        </a:spcBef>
                        <a:spcAft>
                          <a:spcPts val="0"/>
                        </a:spcAft>
                        <a:buNone/>
                      </a:pPr>
                      <a:r>
                        <a:rPr lang="en-US"/>
                        <a:t>10</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b="1"/>
                        <a:t>Fede</a:t>
                      </a:r>
                      <a:endParaRPr b="1"/>
                    </a:p>
                  </a:txBody>
                  <a:tcPr marL="91425" marR="91425" marT="91425" marB="91425"/>
                </a:tc>
                <a:tc>
                  <a:txBody>
                    <a:bodyPr/>
                    <a:lstStyle/>
                    <a:p>
                      <a:pPr marL="0" lvl="0" indent="0" algn="ctr" rtl="0">
                        <a:spcBef>
                          <a:spcPts val="0"/>
                        </a:spcBef>
                        <a:spcAft>
                          <a:spcPts val="0"/>
                        </a:spcAft>
                        <a:buNone/>
                      </a:pPr>
                      <a:r>
                        <a:rPr lang="en-US" b="1"/>
                        <a:t>Zele</a:t>
                      </a:r>
                      <a:endParaRPr b="1"/>
                    </a:p>
                  </a:txBody>
                  <a:tcPr marL="91425" marR="91425" marT="91425" marB="91425"/>
                </a:tc>
                <a:tc>
                  <a:txBody>
                    <a:bodyPr/>
                    <a:lstStyle/>
                    <a:p>
                      <a:pPr marL="0" lvl="0" indent="0" algn="ctr" rtl="0">
                        <a:spcBef>
                          <a:spcPts val="0"/>
                        </a:spcBef>
                        <a:spcAft>
                          <a:spcPts val="0"/>
                        </a:spcAft>
                        <a:buNone/>
                      </a:pPr>
                      <a:r>
                        <a:rPr lang="en-US" b="1"/>
                        <a:t>Inte</a:t>
                      </a:r>
                      <a:endParaRPr b="1"/>
                    </a:p>
                  </a:txBody>
                  <a:tcPr marL="91425" marR="91425" marT="91425" marB="91425"/>
                </a:tc>
                <a:tc>
                  <a:txBody>
                    <a:bodyPr/>
                    <a:lstStyle/>
                    <a:p>
                      <a:pPr marL="0" lvl="0" indent="0" algn="ctr" rtl="0">
                        <a:spcBef>
                          <a:spcPts val="0"/>
                        </a:spcBef>
                        <a:spcAft>
                          <a:spcPts val="0"/>
                        </a:spcAft>
                        <a:buNone/>
                      </a:pPr>
                      <a:r>
                        <a:rPr lang="en-US" b="1"/>
                        <a:t>La M</a:t>
                      </a:r>
                      <a:endParaRPr b="1"/>
                    </a:p>
                  </a:txBody>
                  <a:tcPr marL="91425" marR="91425" marT="91425" marB="91425"/>
                </a:tc>
                <a:tc>
                  <a:txBody>
                    <a:bodyPr/>
                    <a:lstStyle/>
                    <a:p>
                      <a:pPr marL="0" lvl="0" indent="0" algn="ctr" rtl="0">
                        <a:spcBef>
                          <a:spcPts val="0"/>
                        </a:spcBef>
                        <a:spcAft>
                          <a:spcPts val="0"/>
                        </a:spcAft>
                        <a:buNone/>
                      </a:pPr>
                      <a:r>
                        <a:rPr lang="en-US" b="1"/>
                        <a:t>Repy</a:t>
                      </a:r>
                      <a:endParaRPr b="1"/>
                    </a:p>
                  </a:txBody>
                  <a:tcPr marL="91425" marR="91425" marT="91425" marB="91425"/>
                </a:tc>
                <a:tc>
                  <a:txBody>
                    <a:bodyPr/>
                    <a:lstStyle/>
                    <a:p>
                      <a:pPr marL="0" lvl="0" indent="0" algn="ctr" rtl="0">
                        <a:spcBef>
                          <a:spcPts val="0"/>
                        </a:spcBef>
                        <a:spcAft>
                          <a:spcPts val="0"/>
                        </a:spcAft>
                        <a:buNone/>
                      </a:pPr>
                      <a:r>
                        <a:rPr lang="en-US" b="1"/>
                        <a:t>Spai</a:t>
                      </a:r>
                      <a:endParaRPr b="1"/>
                    </a:p>
                  </a:txBody>
                  <a:tcPr marL="91425" marR="91425" marT="91425" marB="91425"/>
                </a:tc>
                <a:tc>
                  <a:txBody>
                    <a:bodyPr/>
                    <a:lstStyle/>
                    <a:p>
                      <a:pPr marL="0" lvl="0" indent="0" algn="ctr" rtl="0">
                        <a:spcBef>
                          <a:spcPts val="0"/>
                        </a:spcBef>
                        <a:spcAft>
                          <a:spcPts val="0"/>
                        </a:spcAft>
                        <a:buNone/>
                      </a:pPr>
                      <a:r>
                        <a:rPr lang="en-US" b="1"/>
                        <a:t>TDN</a:t>
                      </a:r>
                      <a:endParaRPr b="1"/>
                    </a:p>
                  </a:txBody>
                  <a:tcPr marL="91425" marR="91425" marT="91425" marB="91425"/>
                </a:tc>
                <a:tc>
                  <a:txBody>
                    <a:bodyPr/>
                    <a:lstStyle/>
                    <a:p>
                      <a:pPr marL="0" lvl="0" indent="0" algn="ctr" rtl="0">
                        <a:spcBef>
                          <a:spcPts val="0"/>
                        </a:spcBef>
                        <a:spcAft>
                          <a:spcPts val="0"/>
                        </a:spcAft>
                        <a:buNone/>
                      </a:pPr>
                      <a:r>
                        <a:rPr lang="en-US" b="1"/>
                        <a:t>Via</a:t>
                      </a:r>
                      <a:endParaRPr b="1"/>
                    </a:p>
                  </a:txBody>
                  <a:tcPr marL="91425" marR="91425" marT="91425" marB="91425"/>
                </a:tc>
                <a:tc>
                  <a:txBody>
                    <a:bodyPr/>
                    <a:lstStyle/>
                    <a:p>
                      <a:pPr marL="0" lvl="0" indent="0" algn="ctr" rtl="0">
                        <a:spcBef>
                          <a:spcPts val="0"/>
                        </a:spcBef>
                        <a:spcAft>
                          <a:spcPts val="0"/>
                        </a:spcAft>
                        <a:buNone/>
                      </a:pPr>
                      <a:r>
                        <a:rPr lang="en-US" b="1"/>
                        <a:t>Mete</a:t>
                      </a:r>
                      <a:endParaRPr b="1"/>
                    </a:p>
                  </a:txBody>
                  <a:tcPr marL="91425" marR="91425" marT="91425" marB="91425"/>
                </a:tc>
                <a:tc>
                  <a:txBody>
                    <a:bodyPr/>
                    <a:lstStyle/>
                    <a:p>
                      <a:pPr marL="0" lvl="0" indent="0" algn="ctr" rtl="0">
                        <a:spcBef>
                          <a:spcPts val="0"/>
                        </a:spcBef>
                        <a:spcAft>
                          <a:spcPts val="0"/>
                        </a:spcAft>
                        <a:buNone/>
                      </a:pPr>
                      <a:r>
                        <a:rPr lang="en-US" b="1"/>
                        <a:t>Pack</a:t>
                      </a:r>
                      <a:endParaRPr b="1"/>
                    </a:p>
                  </a:txBody>
                  <a:tcPr marL="91425" marR="91425" marT="91425" marB="91425"/>
                </a:tc>
                <a:tc>
                  <a:txBody>
                    <a:bodyPr/>
                    <a:lstStyle/>
                    <a:p>
                      <a:pPr marL="0" lvl="0" indent="0" algn="ctr" rtl="0">
                        <a:spcBef>
                          <a:spcPts val="0"/>
                        </a:spcBef>
                        <a:spcAft>
                          <a:spcPts val="0"/>
                        </a:spcAft>
                        <a:buNone/>
                      </a:pPr>
                      <a:r>
                        <a:rPr lang="en-US" b="1"/>
                        <a:t>Redu</a:t>
                      </a:r>
                      <a:endParaRPr b="1"/>
                    </a:p>
                  </a:txBody>
                  <a:tcPr marL="91425" marR="91425" marT="91425" marB="91425"/>
                </a:tc>
                <a:tc>
                  <a:txBody>
                    <a:bodyPr/>
                    <a:lstStyle/>
                    <a:p>
                      <a:pPr marL="0" lvl="0" indent="0" algn="ctr" rtl="0">
                        <a:spcBef>
                          <a:spcPts val="0"/>
                        </a:spcBef>
                        <a:spcAft>
                          <a:spcPts val="0"/>
                        </a:spcAft>
                        <a:buNone/>
                      </a:pPr>
                      <a:r>
                        <a:rPr lang="en-US" b="1"/>
                        <a:t>Wirs</a:t>
                      </a:r>
                      <a:endParaRPr b="1"/>
                    </a:p>
                  </a:txBody>
                  <a:tcPr marL="91425" marR="91425" marT="91425" marB="91425"/>
                </a:tc>
                <a:tc>
                  <a:txBody>
                    <a:bodyPr/>
                    <a:lstStyle/>
                    <a:p>
                      <a:pPr marL="0" lvl="0" indent="0" algn="ctr" rtl="0">
                        <a:spcBef>
                          <a:spcPts val="0"/>
                        </a:spcBef>
                        <a:spcAft>
                          <a:spcPts val="0"/>
                        </a:spcAft>
                        <a:buNone/>
                      </a:pPr>
                      <a:r>
                        <a:rPr lang="en-US" b="1"/>
                        <a:t>Otro</a:t>
                      </a:r>
                      <a:endParaRPr b="1"/>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a:t>9</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4</a:t>
                      </a:r>
                      <a:endParaRPr/>
                    </a:p>
                  </a:txBody>
                  <a:tcPr marL="91425" marR="91425" marT="91425" marB="91425"/>
                </a:tc>
                <a:tc>
                  <a:txBody>
                    <a:bodyPr/>
                    <a:lstStyle/>
                    <a:p>
                      <a:pPr marL="0" lvl="0" indent="0" algn="ctr" rtl="0">
                        <a:spcBef>
                          <a:spcPts val="0"/>
                        </a:spcBef>
                        <a:spcAft>
                          <a:spcPts val="0"/>
                        </a:spcAft>
                        <a:buNone/>
                      </a:pPr>
                      <a:r>
                        <a:rPr lang="en-US"/>
                        <a:t>2</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2</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a:t>
                      </a:r>
                      <a:endParaRPr/>
                    </a:p>
                  </a:txBody>
                  <a:tcPr marL="91425" marR="91425" marT="91425" marB="91425"/>
                </a:tc>
                <a:tc>
                  <a:txBody>
                    <a:bodyPr/>
                    <a:lstStyle/>
                    <a:p>
                      <a:pPr marL="0" lvl="0" indent="0" algn="ctr" rtl="0">
                        <a:spcBef>
                          <a:spcPts val="0"/>
                        </a:spcBef>
                        <a:spcAft>
                          <a:spcPts val="0"/>
                        </a:spcAft>
                        <a:buNone/>
                      </a:pPr>
                      <a:r>
                        <a:rPr lang="en-US"/>
                        <a:t>13</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Shape 992"/>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68</a:t>
            </a:fld>
            <a:endParaRPr/>
          </a:p>
        </p:txBody>
      </p:sp>
      <p:sp>
        <p:nvSpPr>
          <p:cNvPr id="993" name="Shape 993"/>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Competencia</a:t>
            </a:r>
            <a:endParaRPr/>
          </a:p>
        </p:txBody>
      </p:sp>
      <p:sp>
        <p:nvSpPr>
          <p:cNvPr id="994" name="Shape 994"/>
          <p:cNvSpPr txBox="1"/>
          <p:nvPr/>
        </p:nvSpPr>
        <p:spPr>
          <a:xfrm>
            <a:off x="873450" y="1271275"/>
            <a:ext cx="11801100" cy="8421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None/>
            </a:pPr>
            <a:r>
              <a:rPr lang="en-US" sz="1800">
                <a:solidFill>
                  <a:srgbClr val="808080"/>
                </a:solidFill>
                <a:latin typeface="Century Gothic"/>
                <a:ea typeface="Century Gothic"/>
                <a:cs typeface="Century Gothic"/>
                <a:sym typeface="Century Gothic"/>
              </a:rPr>
              <a:t>En el análisis realizado para el archivo de </a:t>
            </a:r>
            <a:r>
              <a:rPr lang="en-US" sz="1800" b="1">
                <a:solidFill>
                  <a:srgbClr val="808080"/>
                </a:solidFill>
                <a:latin typeface="Century Gothic"/>
                <a:ea typeface="Century Gothic"/>
                <a:cs typeface="Century Gothic"/>
                <a:sym typeface="Century Gothic"/>
              </a:rPr>
              <a:t>competencia</a:t>
            </a:r>
            <a:r>
              <a:rPr lang="en-US" sz="1800">
                <a:solidFill>
                  <a:srgbClr val="808080"/>
                </a:solidFill>
                <a:latin typeface="Century Gothic"/>
                <a:ea typeface="Century Gothic"/>
                <a:cs typeface="Century Gothic"/>
                <a:sym typeface="Century Gothic"/>
              </a:rPr>
              <a:t> hemos obtenido cuatro tópicos, estos tópicos dejan clasificados más de un </a:t>
            </a:r>
            <a:r>
              <a:rPr lang="en-US" sz="1800" b="1">
                <a:solidFill>
                  <a:srgbClr val="808080"/>
                </a:solidFill>
                <a:latin typeface="Century Gothic"/>
                <a:ea typeface="Century Gothic"/>
                <a:cs typeface="Century Gothic"/>
                <a:sym typeface="Century Gothic"/>
              </a:rPr>
              <a:t>59%</a:t>
            </a:r>
            <a:r>
              <a:rPr lang="en-US" sz="1800">
                <a:solidFill>
                  <a:srgbClr val="808080"/>
                </a:solidFill>
                <a:latin typeface="Century Gothic"/>
                <a:ea typeface="Century Gothic"/>
                <a:cs typeface="Century Gothic"/>
                <a:sym typeface="Century Gothic"/>
              </a:rPr>
              <a:t> de los documentos. </a:t>
            </a:r>
            <a:endParaRPr sz="1600">
              <a:solidFill>
                <a:srgbClr val="808080"/>
              </a:solidFill>
              <a:latin typeface="Century Gothic"/>
              <a:ea typeface="Century Gothic"/>
              <a:cs typeface="Century Gothic"/>
              <a:sym typeface="Century Gothic"/>
            </a:endParaRPr>
          </a:p>
        </p:txBody>
      </p:sp>
      <p:pic>
        <p:nvPicPr>
          <p:cNvPr id="995" name="Shape 995"/>
          <p:cNvPicPr preferRelativeResize="0"/>
          <p:nvPr/>
        </p:nvPicPr>
        <p:blipFill>
          <a:blip r:embed="rId3">
            <a:alphaModFix/>
          </a:blip>
          <a:stretch>
            <a:fillRect/>
          </a:stretch>
        </p:blipFill>
        <p:spPr>
          <a:xfrm>
            <a:off x="1505075" y="2265875"/>
            <a:ext cx="4853839" cy="1812700"/>
          </a:xfrm>
          <a:prstGeom prst="rect">
            <a:avLst/>
          </a:prstGeom>
          <a:noFill/>
          <a:ln>
            <a:noFill/>
          </a:ln>
        </p:spPr>
      </p:pic>
      <p:pic>
        <p:nvPicPr>
          <p:cNvPr id="996" name="Shape 996"/>
          <p:cNvPicPr preferRelativeResize="0"/>
          <p:nvPr/>
        </p:nvPicPr>
        <p:blipFill>
          <a:blip r:embed="rId4">
            <a:alphaModFix/>
          </a:blip>
          <a:stretch>
            <a:fillRect/>
          </a:stretch>
        </p:blipFill>
        <p:spPr>
          <a:xfrm>
            <a:off x="7944700" y="2265875"/>
            <a:ext cx="4553182" cy="1591275"/>
          </a:xfrm>
          <a:prstGeom prst="rect">
            <a:avLst/>
          </a:prstGeom>
          <a:noFill/>
          <a:ln>
            <a:noFill/>
          </a:ln>
        </p:spPr>
      </p:pic>
      <p:sp>
        <p:nvSpPr>
          <p:cNvPr id="997" name="Shape 997"/>
          <p:cNvSpPr txBox="1"/>
          <p:nvPr/>
        </p:nvSpPr>
        <p:spPr>
          <a:xfrm>
            <a:off x="873450" y="4108050"/>
            <a:ext cx="6856500" cy="2365800"/>
          </a:xfrm>
          <a:prstGeom prst="rect">
            <a:avLst/>
          </a:prstGeom>
          <a:solidFill>
            <a:srgbClr val="F3F3F3"/>
          </a:solidFill>
          <a:ln>
            <a:noFill/>
          </a:ln>
        </p:spPr>
        <p:txBody>
          <a:bodyPr spcFirstLastPara="1" wrap="square" lIns="97500" tIns="97500" rIns="97500" bIns="97500" anchor="t" anchorCtr="0">
            <a:noAutofit/>
          </a:bodyPr>
          <a:lstStyle/>
          <a:p>
            <a:pPr marL="487695" marR="0" lvl="0" indent="-337830" algn="l" rtl="0">
              <a:lnSpc>
                <a:spcPct val="100000"/>
              </a:lnSpc>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SEUR es la empresa peor valorada por precio e incidencias y ENVIALIA la mejor debido al trato personalizado al ser más pequeña </a:t>
            </a:r>
            <a:endParaRPr>
              <a:solidFill>
                <a:schemeClr val="dk1"/>
              </a:solidFill>
              <a:latin typeface="Century Gothic"/>
              <a:ea typeface="Century Gothic"/>
              <a:cs typeface="Century Gothic"/>
              <a:sym typeface="Century Gothic"/>
            </a:endParaRPr>
          </a:p>
          <a:p>
            <a:pPr marL="487695" lvl="0" indent="-325130" rtl="0">
              <a:spcBef>
                <a:spcPts val="1000"/>
              </a:spcBef>
              <a:spcAft>
                <a:spcPts val="0"/>
              </a:spcAft>
              <a:buClr>
                <a:schemeClr val="dk1"/>
              </a:buClr>
              <a:buSzPts val="1200"/>
              <a:buFont typeface="Century Gothic"/>
              <a:buChar char="●"/>
            </a:pPr>
            <a:r>
              <a:rPr lang="en-US">
                <a:solidFill>
                  <a:schemeClr val="dk1"/>
                </a:solidFill>
                <a:latin typeface="Century Gothic"/>
                <a:ea typeface="Century Gothic"/>
                <a:cs typeface="Century Gothic"/>
                <a:sym typeface="Century Gothic"/>
              </a:rPr>
              <a:t>Los tópicos principales sobre los que se habla en el fichero de competencia son</a:t>
            </a:r>
            <a:endParaRPr>
              <a:solidFill>
                <a:schemeClr val="dk1"/>
              </a:solidFill>
              <a:latin typeface="Century Gothic"/>
              <a:ea typeface="Century Gothic"/>
              <a:cs typeface="Century Gothic"/>
              <a:sym typeface="Century Gothic"/>
            </a:endParaRPr>
          </a:p>
          <a:p>
            <a:pPr marL="1371600" lvl="2"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Problemas en los envíos, Incidencias en la entrega, Precio y Reclamaciones </a:t>
            </a:r>
            <a:endParaRPr>
              <a:solidFill>
                <a:schemeClr val="dk1"/>
              </a:solidFill>
              <a:latin typeface="Century Gothic"/>
              <a:ea typeface="Century Gothic"/>
              <a:cs typeface="Century Gothic"/>
              <a:sym typeface="Century Gothic"/>
            </a:endParaRPr>
          </a:p>
          <a:p>
            <a:pPr marL="487695" lvl="0" indent="-325130" rtl="0">
              <a:spcBef>
                <a:spcPts val="1000"/>
              </a:spcBef>
              <a:spcAft>
                <a:spcPts val="0"/>
              </a:spcAft>
              <a:buClr>
                <a:schemeClr val="dk1"/>
              </a:buClr>
              <a:buSzPts val="1200"/>
              <a:buFont typeface="Century Gothic"/>
              <a:buChar char="●"/>
            </a:pPr>
            <a:r>
              <a:rPr lang="en-US">
                <a:solidFill>
                  <a:schemeClr val="dk1"/>
                </a:solidFill>
                <a:latin typeface="Century Gothic"/>
                <a:ea typeface="Century Gothic"/>
                <a:cs typeface="Century Gothic"/>
                <a:sym typeface="Century Gothic"/>
              </a:rPr>
              <a:t>El fichero evalúa un total de 25 competidores, encontrándose un campo genérico sobre “otros”</a:t>
            </a:r>
            <a:endParaRPr>
              <a:solidFill>
                <a:schemeClr val="dk1"/>
              </a:solidFill>
              <a:latin typeface="Century Gothic"/>
              <a:ea typeface="Century Gothic"/>
              <a:cs typeface="Century Gothic"/>
              <a:sym typeface="Century Gothic"/>
            </a:endParaRPr>
          </a:p>
        </p:txBody>
      </p:sp>
      <p:pic>
        <p:nvPicPr>
          <p:cNvPr id="998" name="Shape 998"/>
          <p:cNvPicPr preferRelativeResize="0"/>
          <p:nvPr/>
        </p:nvPicPr>
        <p:blipFill>
          <a:blip r:embed="rId5">
            <a:alphaModFix/>
          </a:blip>
          <a:stretch>
            <a:fillRect/>
          </a:stretch>
        </p:blipFill>
        <p:spPr>
          <a:xfrm>
            <a:off x="7920375" y="3881400"/>
            <a:ext cx="4601825" cy="2770677"/>
          </a:xfrm>
          <a:prstGeom prst="rect">
            <a:avLst/>
          </a:prstGeom>
          <a:noFill/>
          <a:ln>
            <a:noFill/>
          </a:ln>
        </p:spPr>
      </p:pic>
      <p:sp>
        <p:nvSpPr>
          <p:cNvPr id="999" name="Shape 999"/>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Resumen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Shape 1004"/>
          <p:cNvSpPr txBox="1">
            <a:spLocks noGrp="1"/>
          </p:cNvSpPr>
          <p:nvPr>
            <p:ph type="ctrTitle"/>
          </p:nvPr>
        </p:nvSpPr>
        <p:spPr>
          <a:xfrm>
            <a:off x="966821" y="2819400"/>
            <a:ext cx="6019800" cy="10668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PARTE III</a:t>
            </a:r>
            <a:endParaRPr sz="4000" b="1" i="0" u="none" strike="noStrike" cap="none">
              <a:solidFill>
                <a:srgbClr val="00457D"/>
              </a:solidFill>
              <a:latin typeface="Arial"/>
              <a:ea typeface="Arial"/>
              <a:cs typeface="Arial"/>
              <a:sym typeface="Arial"/>
            </a:endParaRPr>
          </a:p>
        </p:txBody>
      </p:sp>
      <p:pic>
        <p:nvPicPr>
          <p:cNvPr id="1005" name="Shape 1005"/>
          <p:cNvPicPr preferRelativeResize="0"/>
          <p:nvPr/>
        </p:nvPicPr>
        <p:blipFill rotWithShape="1">
          <a:blip r:embed="rId3">
            <a:alphaModFix/>
          </a:blip>
          <a:srcRect/>
          <a:stretch/>
        </p:blipFill>
        <p:spPr>
          <a:xfrm>
            <a:off x="4812320" y="914400"/>
            <a:ext cx="3380160" cy="752649"/>
          </a:xfrm>
          <a:prstGeom prst="rect">
            <a:avLst/>
          </a:prstGeom>
          <a:noFill/>
          <a:ln>
            <a:noFill/>
          </a:ln>
        </p:spPr>
      </p:pic>
      <p:sp>
        <p:nvSpPr>
          <p:cNvPr id="1006" name="Shape 1006"/>
          <p:cNvSpPr txBox="1">
            <a:spLocks noGrp="1"/>
          </p:cNvSpPr>
          <p:nvPr>
            <p:ph type="subTitle" idx="1"/>
          </p:nvPr>
        </p:nvSpPr>
        <p:spPr>
          <a:xfrm>
            <a:off x="966821" y="3810000"/>
            <a:ext cx="81264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sz="3600"/>
              <a:t>ANÁLISIS DE SENTIMIENTOS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1</a:t>
            </a:r>
            <a:endParaRPr sz="9600" b="1" i="0" u="none" strike="noStrike" cap="none">
              <a:solidFill>
                <a:srgbClr val="FFD300"/>
              </a:solidFill>
              <a:latin typeface="Arial"/>
              <a:ea typeface="Arial"/>
              <a:cs typeface="Arial"/>
              <a:sym typeface="Arial"/>
            </a:endParaRPr>
          </a:p>
        </p:txBody>
      </p:sp>
      <p:sp>
        <p:nvSpPr>
          <p:cNvPr id="167" name="Shape 167"/>
          <p:cNvSpPr txBox="1">
            <a:spLocks noGrp="1"/>
          </p:cNvSpPr>
          <p:nvPr>
            <p:ph type="subTitle" idx="1"/>
          </p:nvPr>
        </p:nvSpPr>
        <p:spPr>
          <a:xfrm>
            <a:off x="2664472" y="3204450"/>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Objetivos, Alcance y Fases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Shape 1011"/>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1</a:t>
            </a:r>
            <a:endParaRPr/>
          </a:p>
        </p:txBody>
      </p:sp>
      <p:sp>
        <p:nvSpPr>
          <p:cNvPr id="1012" name="Shape 1012"/>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Análisis de Polaridad</a:t>
            </a:r>
            <a:endParaRPr/>
          </a:p>
          <a:p>
            <a:pPr marL="0" marR="0" lvl="0" indent="0" algn="l" rtl="0">
              <a:lnSpc>
                <a:spcPct val="90000"/>
              </a:lnSpc>
              <a:spcBef>
                <a:spcPts val="0"/>
              </a:spcBef>
              <a:spcAft>
                <a:spcPts val="0"/>
              </a:spcAft>
              <a:buClr>
                <a:srgbClr val="00457D"/>
              </a:buClr>
              <a:buSzPts val="3900"/>
              <a:buFont typeface="Arial"/>
              <a:buNone/>
            </a:pPr>
            <a:r>
              <a:rPr lang="en-US" sz="2400"/>
              <a:t>Auditoría del “Sentimiento”</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Objetivo y Metodología</a:t>
            </a:r>
            <a:endParaRPr/>
          </a:p>
        </p:txBody>
      </p:sp>
      <p:sp>
        <p:nvSpPr>
          <p:cNvPr id="1019" name="Shape 1019"/>
          <p:cNvSpPr txBox="1">
            <a:spLocks noGrp="1"/>
          </p:cNvSpPr>
          <p:nvPr>
            <p:ph type="title"/>
          </p:nvPr>
        </p:nvSpPr>
        <p:spPr>
          <a:xfrm>
            <a:off x="863600" y="901702"/>
            <a:ext cx="118110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a:t>Fases y tipos  de análisis utilizado</a:t>
            </a:r>
            <a:endParaRPr sz="1800" b="1" i="0" u="none" strike="noStrike" cap="none">
              <a:solidFill>
                <a:srgbClr val="00457D"/>
              </a:solidFill>
              <a:latin typeface="Arial"/>
              <a:ea typeface="Arial"/>
              <a:cs typeface="Arial"/>
              <a:sym typeface="Arial"/>
            </a:endParaRPr>
          </a:p>
        </p:txBody>
      </p:sp>
      <p:sp>
        <p:nvSpPr>
          <p:cNvPr id="1020" name="Shape 1020"/>
          <p:cNvSpPr txBox="1"/>
          <p:nvPr/>
        </p:nvSpPr>
        <p:spPr>
          <a:xfrm>
            <a:off x="721847" y="4516577"/>
            <a:ext cx="2415300" cy="8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7F7F7F"/>
                </a:solidFill>
                <a:latin typeface="Century Gothic"/>
                <a:ea typeface="Century Gothic"/>
                <a:cs typeface="Century Gothic"/>
                <a:sym typeface="Century Gothic"/>
              </a:rPr>
              <a:t>Aplicar diccionario de polaridad default de Contextual</a:t>
            </a:r>
            <a:endParaRPr>
              <a:latin typeface="Century Gothic"/>
              <a:ea typeface="Century Gothic"/>
              <a:cs typeface="Century Gothic"/>
              <a:sym typeface="Century Gothic"/>
            </a:endParaRPr>
          </a:p>
        </p:txBody>
      </p:sp>
      <p:sp>
        <p:nvSpPr>
          <p:cNvPr id="1021" name="Shape 1021"/>
          <p:cNvSpPr txBox="1"/>
          <p:nvPr/>
        </p:nvSpPr>
        <p:spPr>
          <a:xfrm>
            <a:off x="721847" y="3843800"/>
            <a:ext cx="2415300" cy="63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b="1">
                <a:solidFill>
                  <a:srgbClr val="004379"/>
                </a:solidFill>
                <a:latin typeface="Century Gothic"/>
                <a:ea typeface="Century Gothic"/>
                <a:cs typeface="Century Gothic"/>
                <a:sym typeface="Century Gothic"/>
              </a:rPr>
              <a:t>POLARIDAD - DEFAULT</a:t>
            </a:r>
            <a:endParaRPr sz="1800">
              <a:solidFill>
                <a:srgbClr val="004379"/>
              </a:solidFill>
              <a:latin typeface="Century Gothic"/>
              <a:ea typeface="Century Gothic"/>
              <a:cs typeface="Century Gothic"/>
              <a:sym typeface="Century Gothic"/>
            </a:endParaRPr>
          </a:p>
        </p:txBody>
      </p:sp>
      <p:sp>
        <p:nvSpPr>
          <p:cNvPr id="1022" name="Shape 1022"/>
          <p:cNvSpPr/>
          <p:nvPr/>
        </p:nvSpPr>
        <p:spPr>
          <a:xfrm>
            <a:off x="3534410" y="3025175"/>
            <a:ext cx="10374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023" name="Shape 1023"/>
          <p:cNvSpPr txBox="1"/>
          <p:nvPr/>
        </p:nvSpPr>
        <p:spPr>
          <a:xfrm>
            <a:off x="3662583" y="3429600"/>
            <a:ext cx="3903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02</a:t>
            </a:r>
            <a:endParaRPr>
              <a:latin typeface="Century Gothic"/>
              <a:ea typeface="Century Gothic"/>
              <a:cs typeface="Century Gothic"/>
              <a:sym typeface="Century Gothic"/>
            </a:endParaRPr>
          </a:p>
        </p:txBody>
      </p:sp>
      <p:sp>
        <p:nvSpPr>
          <p:cNvPr id="1024" name="Shape 1024"/>
          <p:cNvSpPr txBox="1"/>
          <p:nvPr/>
        </p:nvSpPr>
        <p:spPr>
          <a:xfrm>
            <a:off x="3534391" y="4516577"/>
            <a:ext cx="2415300" cy="8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7F7F7F"/>
                </a:solidFill>
                <a:latin typeface="Century Gothic"/>
                <a:ea typeface="Century Gothic"/>
                <a:cs typeface="Century Gothic"/>
                <a:sym typeface="Century Gothic"/>
              </a:rPr>
              <a:t>Incluir palabras específicas y relevantes</a:t>
            </a:r>
            <a:endParaRPr>
              <a:latin typeface="Century Gothic"/>
              <a:ea typeface="Century Gothic"/>
              <a:cs typeface="Century Gothic"/>
              <a:sym typeface="Century Gothic"/>
            </a:endParaRPr>
          </a:p>
        </p:txBody>
      </p:sp>
      <p:sp>
        <p:nvSpPr>
          <p:cNvPr id="1025" name="Shape 1025"/>
          <p:cNvSpPr txBox="1"/>
          <p:nvPr/>
        </p:nvSpPr>
        <p:spPr>
          <a:xfrm>
            <a:off x="3534401" y="3843800"/>
            <a:ext cx="2736000" cy="63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b="1">
                <a:solidFill>
                  <a:srgbClr val="004379"/>
                </a:solidFill>
                <a:latin typeface="Century Gothic"/>
                <a:ea typeface="Century Gothic"/>
                <a:cs typeface="Century Gothic"/>
                <a:sym typeface="Century Gothic"/>
              </a:rPr>
              <a:t>EXTENDIDO - CORREOS</a:t>
            </a:r>
            <a:endParaRPr sz="1800">
              <a:solidFill>
                <a:srgbClr val="004379"/>
              </a:solidFill>
              <a:latin typeface="Century Gothic"/>
              <a:ea typeface="Century Gothic"/>
              <a:cs typeface="Century Gothic"/>
              <a:sym typeface="Century Gothic"/>
            </a:endParaRPr>
          </a:p>
        </p:txBody>
      </p:sp>
      <p:sp>
        <p:nvSpPr>
          <p:cNvPr id="1026" name="Shape 1026"/>
          <p:cNvSpPr/>
          <p:nvPr/>
        </p:nvSpPr>
        <p:spPr>
          <a:xfrm>
            <a:off x="6565372" y="3025175"/>
            <a:ext cx="10374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027" name="Shape 1027"/>
          <p:cNvSpPr txBox="1"/>
          <p:nvPr/>
        </p:nvSpPr>
        <p:spPr>
          <a:xfrm>
            <a:off x="6693545" y="3429600"/>
            <a:ext cx="3903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03</a:t>
            </a:r>
            <a:endParaRPr>
              <a:latin typeface="Century Gothic"/>
              <a:ea typeface="Century Gothic"/>
              <a:cs typeface="Century Gothic"/>
              <a:sym typeface="Century Gothic"/>
            </a:endParaRPr>
          </a:p>
        </p:txBody>
      </p:sp>
      <p:sp>
        <p:nvSpPr>
          <p:cNvPr id="1028" name="Shape 1028"/>
          <p:cNvSpPr txBox="1"/>
          <p:nvPr/>
        </p:nvSpPr>
        <p:spPr>
          <a:xfrm>
            <a:off x="6618587" y="4516575"/>
            <a:ext cx="2736000" cy="8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7F7F7F"/>
                </a:solidFill>
                <a:latin typeface="Century Gothic"/>
                <a:ea typeface="Century Gothic"/>
                <a:cs typeface="Century Gothic"/>
                <a:sym typeface="Century Gothic"/>
              </a:rPr>
              <a:t>Modelo con casos correctamente clasificados (</a:t>
            </a:r>
            <a:r>
              <a:rPr lang="en-US" b="1">
                <a:solidFill>
                  <a:srgbClr val="7F7F7F"/>
                </a:solidFill>
                <a:latin typeface="Century Gothic"/>
                <a:ea typeface="Century Gothic"/>
                <a:cs typeface="Century Gothic"/>
                <a:sym typeface="Century Gothic"/>
              </a:rPr>
              <a:t>3322</a:t>
            </a:r>
            <a:r>
              <a:rPr lang="en-US">
                <a:solidFill>
                  <a:srgbClr val="7F7F7F"/>
                </a:solidFill>
                <a:latin typeface="Century Gothic"/>
                <a:ea typeface="Century Gothic"/>
                <a:cs typeface="Century Gothic"/>
                <a:sym typeface="Century Gothic"/>
              </a:rPr>
              <a:t> encuestas)</a:t>
            </a:r>
            <a:endParaRPr>
              <a:latin typeface="Century Gothic"/>
              <a:ea typeface="Century Gothic"/>
              <a:cs typeface="Century Gothic"/>
              <a:sym typeface="Century Gothic"/>
            </a:endParaRPr>
          </a:p>
        </p:txBody>
      </p:sp>
      <p:sp>
        <p:nvSpPr>
          <p:cNvPr id="1029" name="Shape 1029"/>
          <p:cNvSpPr txBox="1"/>
          <p:nvPr/>
        </p:nvSpPr>
        <p:spPr>
          <a:xfrm>
            <a:off x="6618594" y="3843800"/>
            <a:ext cx="2736000" cy="63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b="1">
                <a:solidFill>
                  <a:srgbClr val="004379"/>
                </a:solidFill>
                <a:latin typeface="Century Gothic"/>
                <a:ea typeface="Century Gothic"/>
                <a:cs typeface="Century Gothic"/>
                <a:sym typeface="Century Gothic"/>
              </a:rPr>
              <a:t>ENTRENAMIENTO</a:t>
            </a:r>
            <a:endParaRPr sz="1800">
              <a:solidFill>
                <a:srgbClr val="004379"/>
              </a:solidFill>
              <a:latin typeface="Century Gothic"/>
              <a:ea typeface="Century Gothic"/>
              <a:cs typeface="Century Gothic"/>
              <a:sym typeface="Century Gothic"/>
            </a:endParaRPr>
          </a:p>
        </p:txBody>
      </p:sp>
      <p:sp>
        <p:nvSpPr>
          <p:cNvPr id="1030" name="Shape 1030"/>
          <p:cNvSpPr/>
          <p:nvPr/>
        </p:nvSpPr>
        <p:spPr>
          <a:xfrm>
            <a:off x="9652130" y="3025175"/>
            <a:ext cx="10374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031" name="Shape 1031"/>
          <p:cNvSpPr txBox="1"/>
          <p:nvPr/>
        </p:nvSpPr>
        <p:spPr>
          <a:xfrm>
            <a:off x="9780302" y="3429600"/>
            <a:ext cx="3903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04</a:t>
            </a:r>
            <a:endParaRPr>
              <a:latin typeface="Century Gothic"/>
              <a:ea typeface="Century Gothic"/>
              <a:cs typeface="Century Gothic"/>
              <a:sym typeface="Century Gothic"/>
            </a:endParaRPr>
          </a:p>
        </p:txBody>
      </p:sp>
      <p:sp>
        <p:nvSpPr>
          <p:cNvPr id="1032" name="Shape 1032"/>
          <p:cNvSpPr txBox="1"/>
          <p:nvPr/>
        </p:nvSpPr>
        <p:spPr>
          <a:xfrm>
            <a:off x="9652142" y="4516577"/>
            <a:ext cx="2415300" cy="8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7F7F7F"/>
                </a:solidFill>
                <a:latin typeface="Century Gothic"/>
                <a:ea typeface="Century Gothic"/>
                <a:cs typeface="Century Gothic"/>
                <a:sym typeface="Century Gothic"/>
              </a:rPr>
              <a:t>Puntuar el resto (1773 encuestas)</a:t>
            </a:r>
            <a:endParaRPr>
              <a:latin typeface="Century Gothic"/>
              <a:ea typeface="Century Gothic"/>
              <a:cs typeface="Century Gothic"/>
              <a:sym typeface="Century Gothic"/>
            </a:endParaRPr>
          </a:p>
        </p:txBody>
      </p:sp>
      <p:sp>
        <p:nvSpPr>
          <p:cNvPr id="1033" name="Shape 1033"/>
          <p:cNvSpPr txBox="1"/>
          <p:nvPr/>
        </p:nvSpPr>
        <p:spPr>
          <a:xfrm>
            <a:off x="9652150" y="3843800"/>
            <a:ext cx="2872200" cy="63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b="1">
                <a:solidFill>
                  <a:srgbClr val="004379"/>
                </a:solidFill>
                <a:latin typeface="Century Gothic"/>
                <a:ea typeface="Century Gothic"/>
                <a:cs typeface="Century Gothic"/>
                <a:sym typeface="Century Gothic"/>
              </a:rPr>
              <a:t>PUNTUACIÓN - PREVISIÓN</a:t>
            </a:r>
            <a:endParaRPr sz="1800">
              <a:solidFill>
                <a:srgbClr val="004379"/>
              </a:solidFill>
              <a:latin typeface="Century Gothic"/>
              <a:ea typeface="Century Gothic"/>
              <a:cs typeface="Century Gothic"/>
              <a:sym typeface="Century Gothic"/>
            </a:endParaRPr>
          </a:p>
        </p:txBody>
      </p:sp>
      <p:sp>
        <p:nvSpPr>
          <p:cNvPr id="1034" name="Shape 1034"/>
          <p:cNvSpPr txBox="1"/>
          <p:nvPr/>
        </p:nvSpPr>
        <p:spPr>
          <a:xfrm>
            <a:off x="1360200" y="5367800"/>
            <a:ext cx="37986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a:solidFill>
                  <a:srgbClr val="9D9FA0"/>
                </a:solidFill>
                <a:latin typeface="Century Gothic"/>
                <a:ea typeface="Century Gothic"/>
                <a:cs typeface="Century Gothic"/>
                <a:sym typeface="Century Gothic"/>
              </a:rPr>
              <a:t>APRENDIZAJE NO SUPERVISADO</a:t>
            </a:r>
            <a:endParaRPr sz="1600">
              <a:solidFill>
                <a:srgbClr val="9D9FA0"/>
              </a:solidFill>
              <a:latin typeface="Century Gothic"/>
              <a:ea typeface="Century Gothic"/>
              <a:cs typeface="Century Gothic"/>
              <a:sym typeface="Century Gothic"/>
            </a:endParaRPr>
          </a:p>
        </p:txBody>
      </p:sp>
      <p:sp>
        <p:nvSpPr>
          <p:cNvPr id="1035" name="Shape 1035"/>
          <p:cNvSpPr txBox="1"/>
          <p:nvPr/>
        </p:nvSpPr>
        <p:spPr>
          <a:xfrm>
            <a:off x="6608385" y="5367800"/>
            <a:ext cx="55545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b="1">
                <a:solidFill>
                  <a:srgbClr val="9D9FA0"/>
                </a:solidFill>
                <a:latin typeface="Century Gothic"/>
                <a:ea typeface="Century Gothic"/>
                <a:cs typeface="Century Gothic"/>
                <a:sym typeface="Century Gothic"/>
              </a:rPr>
              <a:t>   APRENDIZAJE SUPERVISADO</a:t>
            </a:r>
            <a:endParaRPr sz="1600">
              <a:solidFill>
                <a:srgbClr val="9D9FA0"/>
              </a:solidFill>
              <a:latin typeface="Century Gothic"/>
              <a:ea typeface="Century Gothic"/>
              <a:cs typeface="Century Gothic"/>
              <a:sym typeface="Century Gothic"/>
            </a:endParaRPr>
          </a:p>
        </p:txBody>
      </p:sp>
      <p:cxnSp>
        <p:nvCxnSpPr>
          <p:cNvPr id="1036" name="Shape 1036"/>
          <p:cNvCxnSpPr>
            <a:stCxn id="1035" idx="1"/>
            <a:endCxn id="1034" idx="3"/>
          </p:cNvCxnSpPr>
          <p:nvPr/>
        </p:nvCxnSpPr>
        <p:spPr>
          <a:xfrm rot="10800000">
            <a:off x="5158785" y="5506250"/>
            <a:ext cx="1449600" cy="0"/>
          </a:xfrm>
          <a:prstGeom prst="straightConnector1">
            <a:avLst/>
          </a:prstGeom>
          <a:noFill/>
          <a:ln w="9525" cap="flat" cmpd="sng">
            <a:solidFill>
              <a:srgbClr val="004379"/>
            </a:solidFill>
            <a:prstDash val="solid"/>
            <a:round/>
            <a:headEnd type="none" w="lg" len="lg"/>
            <a:tailEnd type="none" w="lg" len="lg"/>
          </a:ln>
        </p:spPr>
      </p:cxnSp>
      <p:sp>
        <p:nvSpPr>
          <p:cNvPr id="1037" name="Shape 1037"/>
          <p:cNvSpPr/>
          <p:nvPr/>
        </p:nvSpPr>
        <p:spPr>
          <a:xfrm>
            <a:off x="2735936" y="1426500"/>
            <a:ext cx="9803700" cy="1299900"/>
          </a:xfrm>
          <a:prstGeom prst="rect">
            <a:avLst/>
          </a:prstGeom>
          <a:noFill/>
          <a:ln w="28575" cap="flat" cmpd="sng">
            <a:solidFill>
              <a:srgbClr val="9D9FA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ADEA"/>
              </a:solidFill>
              <a:latin typeface="Times New Roman"/>
              <a:ea typeface="Times New Roman"/>
              <a:cs typeface="Times New Roman"/>
              <a:sym typeface="Times New Roman"/>
            </a:endParaRPr>
          </a:p>
        </p:txBody>
      </p:sp>
      <p:sp>
        <p:nvSpPr>
          <p:cNvPr id="1038" name="Shape 1038"/>
          <p:cNvSpPr/>
          <p:nvPr/>
        </p:nvSpPr>
        <p:spPr>
          <a:xfrm>
            <a:off x="2506038" y="1847850"/>
            <a:ext cx="10316400" cy="457200"/>
          </a:xfrm>
          <a:prstGeom prst="rect">
            <a:avLst/>
          </a:prstGeom>
          <a:solidFill>
            <a:srgbClr val="FFFFFF"/>
          </a:solidFill>
          <a:ln w="28575" cap="flat" cmpd="sng">
            <a:solidFill>
              <a:srgbClr val="FFFFFF"/>
            </a:solidFill>
            <a:prstDash val="solid"/>
            <a:round/>
            <a:headEnd type="none" w="med" len="med"/>
            <a:tailEnd type="none" w="med" len="med"/>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39" name="Shape 1039"/>
          <p:cNvSpPr txBox="1"/>
          <p:nvPr/>
        </p:nvSpPr>
        <p:spPr>
          <a:xfrm>
            <a:off x="3042566" y="1502550"/>
            <a:ext cx="9243300" cy="114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b="1">
                <a:solidFill>
                  <a:srgbClr val="808080"/>
                </a:solidFill>
                <a:latin typeface="Century Gothic"/>
                <a:ea typeface="Century Gothic"/>
                <a:cs typeface="Century Gothic"/>
                <a:sym typeface="Century Gothic"/>
              </a:rPr>
              <a:t>Conocer el sentimiento</a:t>
            </a:r>
            <a:r>
              <a:rPr lang="en-US" sz="1800">
                <a:solidFill>
                  <a:srgbClr val="808080"/>
                </a:solidFill>
                <a:latin typeface="Century Gothic"/>
                <a:ea typeface="Century Gothic"/>
                <a:cs typeface="Century Gothic"/>
                <a:sym typeface="Century Gothic"/>
              </a:rPr>
              <a:t> de los comentarios de los encuestados y  </a:t>
            </a:r>
            <a:r>
              <a:rPr lang="en-US" sz="1800" b="1">
                <a:solidFill>
                  <a:srgbClr val="808080"/>
                </a:solidFill>
                <a:latin typeface="Century Gothic"/>
                <a:ea typeface="Century Gothic"/>
                <a:cs typeface="Century Gothic"/>
                <a:sym typeface="Century Gothic"/>
              </a:rPr>
              <a:t>comparar el resultado del algoritmo con la clasificación realizada por Correos</a:t>
            </a:r>
            <a:r>
              <a:rPr lang="en-US" sz="1800">
                <a:solidFill>
                  <a:srgbClr val="808080"/>
                </a:solidFill>
                <a:latin typeface="Century Gothic"/>
                <a:ea typeface="Century Gothic"/>
                <a:cs typeface="Century Gothic"/>
                <a:sym typeface="Century Gothic"/>
              </a:rPr>
              <a:t>.</a:t>
            </a:r>
            <a:endParaRPr sz="1800">
              <a:solidFill>
                <a:srgbClr val="808080"/>
              </a:solidFill>
              <a:latin typeface="Century Gothic"/>
              <a:ea typeface="Century Gothic"/>
              <a:cs typeface="Century Gothic"/>
              <a:sym typeface="Century Gothic"/>
            </a:endParaRPr>
          </a:p>
        </p:txBody>
      </p:sp>
      <p:sp>
        <p:nvSpPr>
          <p:cNvPr id="1040" name="Shape 1040"/>
          <p:cNvSpPr/>
          <p:nvPr/>
        </p:nvSpPr>
        <p:spPr>
          <a:xfrm>
            <a:off x="5900276" y="5460554"/>
            <a:ext cx="154800" cy="91800"/>
          </a:xfrm>
          <a:prstGeom prst="ellipse">
            <a:avLst/>
          </a:prstGeom>
          <a:solidFill>
            <a:srgbClr val="FFFFFF"/>
          </a:solidFill>
          <a:ln w="9525" cap="flat" cmpd="sng">
            <a:solidFill>
              <a:srgbClr val="003D7F"/>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Verdana"/>
              <a:buNone/>
            </a:pPr>
            <a:endParaRPr sz="1200" b="0" i="0" u="none" strike="noStrike" cap="none">
              <a:solidFill>
                <a:srgbClr val="004379"/>
              </a:solidFill>
              <a:latin typeface="Verdana"/>
              <a:ea typeface="Verdana"/>
              <a:cs typeface="Verdana"/>
              <a:sym typeface="Verdana"/>
            </a:endParaRPr>
          </a:p>
        </p:txBody>
      </p:sp>
      <p:sp>
        <p:nvSpPr>
          <p:cNvPr id="1041" name="Shape 1041"/>
          <p:cNvSpPr txBox="1"/>
          <p:nvPr/>
        </p:nvSpPr>
        <p:spPr>
          <a:xfrm>
            <a:off x="522500" y="6176250"/>
            <a:ext cx="11704200" cy="269400"/>
          </a:xfrm>
          <a:prstGeom prst="rect">
            <a:avLst/>
          </a:prstGeom>
          <a:solidFill>
            <a:srgbClr val="9D9FA0"/>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a:solidFill>
                  <a:srgbClr val="F3F3F3"/>
                </a:solidFill>
                <a:latin typeface="Century Gothic"/>
                <a:ea typeface="Century Gothic"/>
                <a:cs typeface="Century Gothic"/>
                <a:sym typeface="Century Gothic"/>
              </a:rPr>
              <a:t>Premisa: </a:t>
            </a:r>
            <a:r>
              <a:rPr lang="en-US" sz="1800" b="1">
                <a:solidFill>
                  <a:srgbClr val="F3F3F3"/>
                </a:solidFill>
                <a:latin typeface="Century Gothic"/>
                <a:ea typeface="Century Gothic"/>
                <a:cs typeface="Century Gothic"/>
                <a:sym typeface="Century Gothic"/>
              </a:rPr>
              <a:t>La Clasificación Correos es Correcta</a:t>
            </a:r>
            <a:endParaRPr sz="1800" b="1">
              <a:solidFill>
                <a:srgbClr val="F3F3F3"/>
              </a:solidFill>
              <a:latin typeface="Century Gothic"/>
              <a:ea typeface="Century Gothic"/>
              <a:cs typeface="Century Gothic"/>
              <a:sym typeface="Century Gothic"/>
            </a:endParaRPr>
          </a:p>
        </p:txBody>
      </p:sp>
      <p:sp>
        <p:nvSpPr>
          <p:cNvPr id="1042" name="Shape 1042"/>
          <p:cNvSpPr/>
          <p:nvPr/>
        </p:nvSpPr>
        <p:spPr>
          <a:xfrm>
            <a:off x="721858" y="3025175"/>
            <a:ext cx="10374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043" name="Shape 1043"/>
          <p:cNvSpPr/>
          <p:nvPr/>
        </p:nvSpPr>
        <p:spPr>
          <a:xfrm>
            <a:off x="533450" y="1409600"/>
            <a:ext cx="1255800" cy="1299900"/>
          </a:xfrm>
          <a:prstGeom prst="roundRect">
            <a:avLst>
              <a:gd name="adj" fmla="val 16667"/>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44" name="Shape 1044"/>
          <p:cNvPicPr preferRelativeResize="0"/>
          <p:nvPr/>
        </p:nvPicPr>
        <p:blipFill>
          <a:blip r:embed="rId3">
            <a:alphaModFix/>
          </a:blip>
          <a:stretch>
            <a:fillRect/>
          </a:stretch>
        </p:blipFill>
        <p:spPr>
          <a:xfrm>
            <a:off x="692629" y="1695652"/>
            <a:ext cx="937450" cy="727797"/>
          </a:xfrm>
          <a:prstGeom prst="rect">
            <a:avLst/>
          </a:prstGeom>
          <a:noFill/>
          <a:ln>
            <a:noFill/>
          </a:ln>
        </p:spPr>
      </p:pic>
      <p:sp>
        <p:nvSpPr>
          <p:cNvPr id="1045" name="Shape 1045"/>
          <p:cNvSpPr txBox="1"/>
          <p:nvPr/>
        </p:nvSpPr>
        <p:spPr>
          <a:xfrm>
            <a:off x="766983" y="3429600"/>
            <a:ext cx="3903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01</a:t>
            </a:r>
            <a:endParaRPr>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Shape 1051"/>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72</a:t>
            </a:fld>
            <a:endParaRPr/>
          </a:p>
        </p:txBody>
      </p:sp>
      <p:sp>
        <p:nvSpPr>
          <p:cNvPr id="1052" name="Shape 1052"/>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a:spcBef>
                <a:spcPts val="1000"/>
              </a:spcBef>
              <a:spcAft>
                <a:spcPts val="0"/>
              </a:spcAft>
              <a:buNone/>
            </a:pPr>
            <a:r>
              <a:rPr lang="en-US"/>
              <a:t>Resultados</a:t>
            </a:r>
            <a:endParaRPr/>
          </a:p>
        </p:txBody>
      </p:sp>
      <p:sp>
        <p:nvSpPr>
          <p:cNvPr id="1053" name="Shape 1053"/>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El 88.5% de los comentarios se clasifican igual</a:t>
            </a:r>
            <a:endParaRPr/>
          </a:p>
        </p:txBody>
      </p:sp>
      <p:grpSp>
        <p:nvGrpSpPr>
          <p:cNvPr id="1054" name="Shape 1054"/>
          <p:cNvGrpSpPr/>
          <p:nvPr/>
        </p:nvGrpSpPr>
        <p:grpSpPr>
          <a:xfrm>
            <a:off x="960400" y="2247125"/>
            <a:ext cx="723900" cy="723900"/>
            <a:chOff x="2192725" y="1196375"/>
            <a:chExt cx="723900" cy="723900"/>
          </a:xfrm>
        </p:grpSpPr>
        <p:sp>
          <p:nvSpPr>
            <p:cNvPr id="1055" name="Shape 1055"/>
            <p:cNvSpPr/>
            <p:nvPr/>
          </p:nvSpPr>
          <p:spPr>
            <a:xfrm>
              <a:off x="2192725" y="1196375"/>
              <a:ext cx="723900" cy="723900"/>
            </a:xfrm>
            <a:prstGeom prst="rect">
              <a:avLst/>
            </a:prstGeom>
            <a:solidFill>
              <a:srgbClr val="9D9F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1056" name="Shape 1056"/>
            <p:cNvSpPr txBox="1"/>
            <p:nvPr/>
          </p:nvSpPr>
          <p:spPr>
            <a:xfrm>
              <a:off x="2282165" y="1600800"/>
              <a:ext cx="2724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FFFFFF"/>
                  </a:solidFill>
                  <a:latin typeface="Century Gothic"/>
                  <a:ea typeface="Century Gothic"/>
                  <a:cs typeface="Century Gothic"/>
                  <a:sym typeface="Century Gothic"/>
                </a:rPr>
                <a:t>00</a:t>
              </a:r>
              <a:endParaRPr>
                <a:latin typeface="Century Gothic"/>
                <a:ea typeface="Century Gothic"/>
                <a:cs typeface="Century Gothic"/>
                <a:sym typeface="Century Gothic"/>
              </a:endParaRPr>
            </a:p>
          </p:txBody>
        </p:sp>
      </p:grpSp>
      <p:grpSp>
        <p:nvGrpSpPr>
          <p:cNvPr id="1057" name="Shape 1057"/>
          <p:cNvGrpSpPr/>
          <p:nvPr/>
        </p:nvGrpSpPr>
        <p:grpSpPr>
          <a:xfrm>
            <a:off x="960408" y="3387044"/>
            <a:ext cx="723900" cy="723900"/>
            <a:chOff x="483508" y="2764375"/>
            <a:chExt cx="723900" cy="723900"/>
          </a:xfrm>
        </p:grpSpPr>
        <p:sp>
          <p:nvSpPr>
            <p:cNvPr id="1058" name="Shape 1058"/>
            <p:cNvSpPr/>
            <p:nvPr/>
          </p:nvSpPr>
          <p:spPr>
            <a:xfrm>
              <a:off x="483508" y="2764375"/>
              <a:ext cx="7239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1059" name="Shape 1059"/>
            <p:cNvSpPr txBox="1"/>
            <p:nvPr/>
          </p:nvSpPr>
          <p:spPr>
            <a:xfrm>
              <a:off x="572948" y="3168800"/>
              <a:ext cx="2724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FFFFFF"/>
                  </a:solidFill>
                  <a:latin typeface="Century Gothic"/>
                  <a:ea typeface="Century Gothic"/>
                  <a:cs typeface="Century Gothic"/>
                  <a:sym typeface="Century Gothic"/>
                </a:rPr>
                <a:t>01</a:t>
              </a:r>
              <a:endParaRPr>
                <a:latin typeface="Century Gothic"/>
                <a:ea typeface="Century Gothic"/>
                <a:cs typeface="Century Gothic"/>
                <a:sym typeface="Century Gothic"/>
              </a:endParaRPr>
            </a:p>
          </p:txBody>
        </p:sp>
      </p:grpSp>
      <p:grpSp>
        <p:nvGrpSpPr>
          <p:cNvPr id="1060" name="Shape 1060"/>
          <p:cNvGrpSpPr/>
          <p:nvPr/>
        </p:nvGrpSpPr>
        <p:grpSpPr>
          <a:xfrm>
            <a:off x="960391" y="4526983"/>
            <a:ext cx="723900" cy="723900"/>
            <a:chOff x="5584591" y="1196375"/>
            <a:chExt cx="723900" cy="723900"/>
          </a:xfrm>
        </p:grpSpPr>
        <p:sp>
          <p:nvSpPr>
            <p:cNvPr id="1061" name="Shape 1061"/>
            <p:cNvSpPr/>
            <p:nvPr/>
          </p:nvSpPr>
          <p:spPr>
            <a:xfrm>
              <a:off x="5584591" y="1196375"/>
              <a:ext cx="7239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1062" name="Shape 1062"/>
            <p:cNvSpPr txBox="1"/>
            <p:nvPr/>
          </p:nvSpPr>
          <p:spPr>
            <a:xfrm>
              <a:off x="5674031" y="1600800"/>
              <a:ext cx="2724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FFFFFF"/>
                  </a:solidFill>
                  <a:latin typeface="Century Gothic"/>
                  <a:ea typeface="Century Gothic"/>
                  <a:cs typeface="Century Gothic"/>
                  <a:sym typeface="Century Gothic"/>
                </a:rPr>
                <a:t>02</a:t>
              </a:r>
              <a:endParaRPr>
                <a:latin typeface="Century Gothic"/>
                <a:ea typeface="Century Gothic"/>
                <a:cs typeface="Century Gothic"/>
                <a:sym typeface="Century Gothic"/>
              </a:endParaRPr>
            </a:p>
          </p:txBody>
        </p:sp>
      </p:grpSp>
      <p:grpSp>
        <p:nvGrpSpPr>
          <p:cNvPr id="1063" name="Shape 1063"/>
          <p:cNvGrpSpPr/>
          <p:nvPr/>
        </p:nvGrpSpPr>
        <p:grpSpPr>
          <a:xfrm>
            <a:off x="960399" y="5666900"/>
            <a:ext cx="723900" cy="723900"/>
            <a:chOff x="7318624" y="1196375"/>
            <a:chExt cx="723900" cy="723900"/>
          </a:xfrm>
        </p:grpSpPr>
        <p:sp>
          <p:nvSpPr>
            <p:cNvPr id="1064" name="Shape 1064"/>
            <p:cNvSpPr/>
            <p:nvPr/>
          </p:nvSpPr>
          <p:spPr>
            <a:xfrm>
              <a:off x="7318624" y="1196375"/>
              <a:ext cx="723900" cy="723900"/>
            </a:xfrm>
            <a:prstGeom prst="rect">
              <a:avLst/>
            </a:prstGeom>
            <a:solidFill>
              <a:srgbClr val="004379">
                <a:alpha val="635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1065" name="Shape 1065"/>
            <p:cNvSpPr txBox="1"/>
            <p:nvPr/>
          </p:nvSpPr>
          <p:spPr>
            <a:xfrm>
              <a:off x="7408064" y="1600800"/>
              <a:ext cx="2724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solidFill>
                    <a:srgbClr val="FFFFFF"/>
                  </a:solidFill>
                  <a:latin typeface="Century Gothic"/>
                  <a:ea typeface="Century Gothic"/>
                  <a:cs typeface="Century Gothic"/>
                  <a:sym typeface="Century Gothic"/>
                </a:rPr>
                <a:t>03</a:t>
              </a:r>
              <a:endParaRPr>
                <a:latin typeface="Century Gothic"/>
                <a:ea typeface="Century Gothic"/>
                <a:cs typeface="Century Gothic"/>
                <a:sym typeface="Century Gothic"/>
              </a:endParaRPr>
            </a:p>
          </p:txBody>
        </p:sp>
      </p:grpSp>
      <p:sp>
        <p:nvSpPr>
          <p:cNvPr id="1066" name="Shape 1066"/>
          <p:cNvSpPr txBox="1"/>
          <p:nvPr/>
        </p:nvSpPr>
        <p:spPr>
          <a:xfrm>
            <a:off x="3934925" y="1229850"/>
            <a:ext cx="2565300" cy="8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entury Gothic"/>
                <a:ea typeface="Century Gothic"/>
                <a:cs typeface="Century Gothic"/>
                <a:sym typeface="Century Gothic"/>
              </a:rPr>
              <a:t>% Comentarios Neutros</a:t>
            </a:r>
            <a:endParaRPr b="1">
              <a:latin typeface="Century Gothic"/>
              <a:ea typeface="Century Gothic"/>
              <a:cs typeface="Century Gothic"/>
              <a:sym typeface="Century Gothic"/>
            </a:endParaRPr>
          </a:p>
        </p:txBody>
      </p:sp>
      <p:sp>
        <p:nvSpPr>
          <p:cNvPr id="1067" name="Shape 1067"/>
          <p:cNvSpPr txBox="1"/>
          <p:nvPr/>
        </p:nvSpPr>
        <p:spPr>
          <a:xfrm>
            <a:off x="6561676" y="1229850"/>
            <a:ext cx="2565300" cy="8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entury Gothic"/>
                <a:ea typeface="Century Gothic"/>
                <a:cs typeface="Century Gothic"/>
                <a:sym typeface="Century Gothic"/>
              </a:rPr>
              <a:t>% Encuestas “bien” clasificadas</a:t>
            </a:r>
            <a:endParaRPr b="1">
              <a:latin typeface="Century Gothic"/>
              <a:ea typeface="Century Gothic"/>
              <a:cs typeface="Century Gothic"/>
              <a:sym typeface="Century Gothic"/>
            </a:endParaRPr>
          </a:p>
        </p:txBody>
      </p:sp>
      <p:sp>
        <p:nvSpPr>
          <p:cNvPr id="1068" name="Shape 1068"/>
          <p:cNvSpPr txBox="1"/>
          <p:nvPr/>
        </p:nvSpPr>
        <p:spPr>
          <a:xfrm>
            <a:off x="9229475" y="1229850"/>
            <a:ext cx="2565300" cy="8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entury Gothic"/>
                <a:ea typeface="Century Gothic"/>
                <a:cs typeface="Century Gothic"/>
                <a:sym typeface="Century Gothic"/>
              </a:rPr>
              <a:t>% Encuestas “bien” clasificadas, sin Neutros</a:t>
            </a:r>
            <a:endParaRPr b="1">
              <a:latin typeface="Century Gothic"/>
              <a:ea typeface="Century Gothic"/>
              <a:cs typeface="Century Gothic"/>
              <a:sym typeface="Century Gothic"/>
            </a:endParaRPr>
          </a:p>
        </p:txBody>
      </p:sp>
      <p:sp>
        <p:nvSpPr>
          <p:cNvPr id="1069" name="Shape 1069"/>
          <p:cNvSpPr txBox="1"/>
          <p:nvPr/>
        </p:nvSpPr>
        <p:spPr>
          <a:xfrm>
            <a:off x="1788600" y="3465100"/>
            <a:ext cx="2128200" cy="6777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b="1">
                <a:solidFill>
                  <a:srgbClr val="004379"/>
                </a:solidFill>
                <a:latin typeface="Century Gothic"/>
                <a:ea typeface="Century Gothic"/>
                <a:cs typeface="Century Gothic"/>
                <a:sym typeface="Century Gothic"/>
              </a:rPr>
              <a:t>POLARIDAD - DEFAULT</a:t>
            </a:r>
            <a:endParaRPr>
              <a:solidFill>
                <a:srgbClr val="004379"/>
              </a:solidFill>
              <a:latin typeface="Century Gothic"/>
              <a:ea typeface="Century Gothic"/>
              <a:cs typeface="Century Gothic"/>
              <a:sym typeface="Century Gothic"/>
            </a:endParaRPr>
          </a:p>
        </p:txBody>
      </p:sp>
      <p:sp>
        <p:nvSpPr>
          <p:cNvPr id="1070" name="Shape 1070"/>
          <p:cNvSpPr txBox="1"/>
          <p:nvPr/>
        </p:nvSpPr>
        <p:spPr>
          <a:xfrm>
            <a:off x="1788600" y="4736607"/>
            <a:ext cx="2128200" cy="4872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b="1">
                <a:solidFill>
                  <a:srgbClr val="004379"/>
                </a:solidFill>
                <a:latin typeface="Century Gothic"/>
                <a:ea typeface="Century Gothic"/>
                <a:cs typeface="Century Gothic"/>
                <a:sym typeface="Century Gothic"/>
              </a:rPr>
              <a:t>EXTENDIDO - CORREOS</a:t>
            </a:r>
            <a:endParaRPr>
              <a:solidFill>
                <a:srgbClr val="004379"/>
              </a:solidFill>
              <a:latin typeface="Century Gothic"/>
              <a:ea typeface="Century Gothic"/>
              <a:cs typeface="Century Gothic"/>
              <a:sym typeface="Century Gothic"/>
            </a:endParaRPr>
          </a:p>
        </p:txBody>
      </p:sp>
      <p:sp>
        <p:nvSpPr>
          <p:cNvPr id="1071" name="Shape 1071"/>
          <p:cNvSpPr txBox="1"/>
          <p:nvPr/>
        </p:nvSpPr>
        <p:spPr>
          <a:xfrm>
            <a:off x="1788600" y="5903625"/>
            <a:ext cx="2128200" cy="4872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b="1">
                <a:solidFill>
                  <a:srgbClr val="004379"/>
                </a:solidFill>
                <a:latin typeface="Century Gothic"/>
                <a:ea typeface="Century Gothic"/>
                <a:cs typeface="Century Gothic"/>
                <a:sym typeface="Century Gothic"/>
              </a:rPr>
              <a:t>ENTRENAMIENTO</a:t>
            </a:r>
            <a:endParaRPr>
              <a:solidFill>
                <a:srgbClr val="004379"/>
              </a:solidFill>
              <a:latin typeface="Century Gothic"/>
              <a:ea typeface="Century Gothic"/>
              <a:cs typeface="Century Gothic"/>
              <a:sym typeface="Century Gothic"/>
            </a:endParaRPr>
          </a:p>
        </p:txBody>
      </p:sp>
      <p:pic>
        <p:nvPicPr>
          <p:cNvPr id="1072" name="Shape 1072"/>
          <p:cNvPicPr preferRelativeResize="0"/>
          <p:nvPr/>
        </p:nvPicPr>
        <p:blipFill>
          <a:blip r:embed="rId3">
            <a:alphaModFix/>
          </a:blip>
          <a:stretch>
            <a:fillRect/>
          </a:stretch>
        </p:blipFill>
        <p:spPr>
          <a:xfrm>
            <a:off x="4445525" y="4272381"/>
            <a:ext cx="6711143" cy="1159885"/>
          </a:xfrm>
          <a:prstGeom prst="rect">
            <a:avLst/>
          </a:prstGeom>
          <a:noFill/>
          <a:ln>
            <a:noFill/>
          </a:ln>
        </p:spPr>
      </p:pic>
      <p:pic>
        <p:nvPicPr>
          <p:cNvPr id="1073" name="Shape 1073"/>
          <p:cNvPicPr preferRelativeResize="0"/>
          <p:nvPr/>
        </p:nvPicPr>
        <p:blipFill>
          <a:blip r:embed="rId4">
            <a:alphaModFix/>
          </a:blip>
          <a:stretch>
            <a:fillRect/>
          </a:stretch>
        </p:blipFill>
        <p:spPr>
          <a:xfrm>
            <a:off x="4445525" y="5514176"/>
            <a:ext cx="6711150" cy="1104349"/>
          </a:xfrm>
          <a:prstGeom prst="rect">
            <a:avLst/>
          </a:prstGeom>
          <a:noFill/>
          <a:ln>
            <a:noFill/>
          </a:ln>
        </p:spPr>
      </p:pic>
      <p:pic>
        <p:nvPicPr>
          <p:cNvPr id="1074" name="Shape 1074"/>
          <p:cNvPicPr preferRelativeResize="0"/>
          <p:nvPr/>
        </p:nvPicPr>
        <p:blipFill>
          <a:blip r:embed="rId5">
            <a:alphaModFix/>
          </a:blip>
          <a:stretch>
            <a:fillRect/>
          </a:stretch>
        </p:blipFill>
        <p:spPr>
          <a:xfrm>
            <a:off x="4445525" y="3059038"/>
            <a:ext cx="6711149" cy="1131434"/>
          </a:xfrm>
          <a:prstGeom prst="rect">
            <a:avLst/>
          </a:prstGeom>
          <a:noFill/>
          <a:ln>
            <a:noFill/>
          </a:ln>
        </p:spPr>
      </p:pic>
      <p:pic>
        <p:nvPicPr>
          <p:cNvPr id="1075" name="Shape 1075"/>
          <p:cNvPicPr preferRelativeResize="0"/>
          <p:nvPr/>
        </p:nvPicPr>
        <p:blipFill>
          <a:blip r:embed="rId6">
            <a:alphaModFix/>
          </a:blip>
          <a:stretch>
            <a:fillRect/>
          </a:stretch>
        </p:blipFill>
        <p:spPr>
          <a:xfrm>
            <a:off x="4445525" y="1850100"/>
            <a:ext cx="6711146" cy="1127029"/>
          </a:xfrm>
          <a:prstGeom prst="rect">
            <a:avLst/>
          </a:prstGeom>
          <a:noFill/>
          <a:ln>
            <a:noFill/>
          </a:ln>
        </p:spPr>
      </p:pic>
      <p:sp>
        <p:nvSpPr>
          <p:cNvPr id="1076" name="Shape 1076"/>
          <p:cNvSpPr txBox="1"/>
          <p:nvPr/>
        </p:nvSpPr>
        <p:spPr>
          <a:xfrm>
            <a:off x="1788600" y="2247125"/>
            <a:ext cx="2128200" cy="6777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b="1">
                <a:solidFill>
                  <a:srgbClr val="004379"/>
                </a:solidFill>
                <a:latin typeface="Century Gothic"/>
                <a:ea typeface="Century Gothic"/>
                <a:cs typeface="Century Gothic"/>
                <a:sym typeface="Century Gothic"/>
              </a:rPr>
              <a:t>CORREOS- DEFAULT</a:t>
            </a:r>
            <a:endParaRPr>
              <a:solidFill>
                <a:srgbClr val="004379"/>
              </a:solidFill>
              <a:latin typeface="Century Gothic"/>
              <a:ea typeface="Century Gothic"/>
              <a:cs typeface="Century Gothic"/>
              <a:sym typeface="Century Gothic"/>
            </a:endParaRPr>
          </a:p>
        </p:txBody>
      </p:sp>
      <p:sp>
        <p:nvSpPr>
          <p:cNvPr id="1077" name="Shape 1077"/>
          <p:cNvSpPr/>
          <p:nvPr/>
        </p:nvSpPr>
        <p:spPr>
          <a:xfrm>
            <a:off x="9029700" y="5458525"/>
            <a:ext cx="2250000" cy="1159800"/>
          </a:xfrm>
          <a:prstGeom prst="rect">
            <a:avLst/>
          </a:prstGeom>
          <a:noFill/>
          <a:ln w="38100" cap="flat" cmpd="sng">
            <a:solidFill>
              <a:schemeClr val="accent4"/>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78" name="Shape 1078"/>
          <p:cNvPicPr preferRelativeResize="0"/>
          <p:nvPr/>
        </p:nvPicPr>
        <p:blipFill>
          <a:blip r:embed="rId7">
            <a:alphaModFix/>
          </a:blip>
          <a:stretch>
            <a:fillRect/>
          </a:stretch>
        </p:blipFill>
        <p:spPr>
          <a:xfrm>
            <a:off x="11901454" y="209852"/>
            <a:ext cx="937451" cy="72779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Shape 1083"/>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2</a:t>
            </a:r>
            <a:endParaRPr/>
          </a:p>
        </p:txBody>
      </p:sp>
      <p:sp>
        <p:nvSpPr>
          <p:cNvPr id="1084" name="Shape 1084"/>
          <p:cNvSpPr txBox="1">
            <a:spLocks noGrp="1"/>
          </p:cNvSpPr>
          <p:nvPr>
            <p:ph type="subTitle" idx="1"/>
          </p:nvPr>
        </p:nvSpPr>
        <p:spPr>
          <a:xfrm>
            <a:off x="2664472" y="3204488"/>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Polaridad y NPS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Objetivo</a:t>
            </a:r>
            <a:endParaRPr/>
          </a:p>
        </p:txBody>
      </p:sp>
      <p:sp>
        <p:nvSpPr>
          <p:cNvPr id="1091" name="Shape 1091"/>
          <p:cNvSpPr txBox="1">
            <a:spLocks noGrp="1"/>
          </p:cNvSpPr>
          <p:nvPr>
            <p:ph type="title"/>
          </p:nvPr>
        </p:nvSpPr>
        <p:spPr>
          <a:xfrm>
            <a:off x="863600" y="901702"/>
            <a:ext cx="11811000" cy="274200"/>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a:t>Verificar la relación entre la Polaridad del Comentario y el NPS</a:t>
            </a:r>
            <a:endParaRPr sz="1800" b="1" i="0" u="none" strike="noStrike" cap="none">
              <a:solidFill>
                <a:srgbClr val="00457D"/>
              </a:solidFill>
              <a:latin typeface="Arial"/>
              <a:ea typeface="Arial"/>
              <a:cs typeface="Arial"/>
              <a:sym typeface="Arial"/>
            </a:endParaRPr>
          </a:p>
        </p:txBody>
      </p:sp>
      <p:pic>
        <p:nvPicPr>
          <p:cNvPr id="1092" name="Shape 1092"/>
          <p:cNvPicPr preferRelativeResize="0"/>
          <p:nvPr/>
        </p:nvPicPr>
        <p:blipFill rotWithShape="1">
          <a:blip r:embed="rId3">
            <a:alphaModFix/>
          </a:blip>
          <a:srcRect/>
          <a:stretch/>
        </p:blipFill>
        <p:spPr>
          <a:xfrm>
            <a:off x="11738175" y="143000"/>
            <a:ext cx="1077600" cy="918600"/>
          </a:xfrm>
          <a:prstGeom prst="roundRect">
            <a:avLst>
              <a:gd name="adj" fmla="val 16667"/>
            </a:avLst>
          </a:prstGeom>
          <a:noFill/>
          <a:ln>
            <a:noFill/>
          </a:ln>
          <a:effectLst>
            <a:outerShdw blurRad="152400" dist="12000" dir="900000" sy="98000" kx="109970" ky="109970" algn="tl" rotWithShape="0">
              <a:srgbClr val="000000">
                <a:alpha val="29800"/>
              </a:srgbClr>
            </a:outerShdw>
          </a:effectLst>
        </p:spPr>
      </p:pic>
      <p:sp>
        <p:nvSpPr>
          <p:cNvPr id="1093" name="Shape 1093"/>
          <p:cNvSpPr/>
          <p:nvPr/>
        </p:nvSpPr>
        <p:spPr>
          <a:xfrm>
            <a:off x="863600" y="1502775"/>
            <a:ext cx="11610300" cy="48369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SzPts val="1100"/>
              <a:buNone/>
            </a:pPr>
            <a:r>
              <a:rPr lang="en-US" sz="1800">
                <a:solidFill>
                  <a:srgbClr val="808080"/>
                </a:solidFill>
                <a:latin typeface="Century Gothic"/>
                <a:ea typeface="Century Gothic"/>
                <a:cs typeface="Century Gothic"/>
                <a:sym typeface="Century Gothic"/>
              </a:rPr>
              <a:t>El objetivo que se persigue al verificar la relación entre la polaridad del comentario y el NPS es el de analizar si la relación existente entre los comentarios y la puntuación responde a la pregunta: </a:t>
            </a:r>
            <a:r>
              <a:rPr lang="en-US" sz="1800" b="1">
                <a:solidFill>
                  <a:srgbClr val="808080"/>
                </a:solidFill>
                <a:latin typeface="Century Gothic"/>
                <a:ea typeface="Century Gothic"/>
                <a:cs typeface="Century Gothic"/>
                <a:sym typeface="Century Gothic"/>
              </a:rPr>
              <a:t>¿Recomendaría usted el servicio de Correos?</a:t>
            </a:r>
            <a:endParaRPr sz="1800" b="1">
              <a:solidFill>
                <a:srgbClr val="80808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800">
              <a:solidFill>
                <a:srgbClr val="80808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SzPts val="1100"/>
              <a:buNone/>
            </a:pPr>
            <a:r>
              <a:rPr lang="en-US" sz="1800">
                <a:solidFill>
                  <a:srgbClr val="808080"/>
                </a:solidFill>
                <a:latin typeface="Century Gothic"/>
                <a:ea typeface="Century Gothic"/>
                <a:cs typeface="Century Gothic"/>
                <a:sym typeface="Century Gothic"/>
              </a:rPr>
              <a:t>Para ello, se ha creado una variable RESULTADO en la que se especifica el sentimiento que proviene de la puntuación otorgada por los clientes el NPS. </a:t>
            </a:r>
            <a:endParaRPr sz="1800">
              <a:solidFill>
                <a:srgbClr val="80808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US" sz="1800">
                <a:solidFill>
                  <a:srgbClr val="808080"/>
                </a:solidFill>
                <a:latin typeface="Century Gothic"/>
                <a:ea typeface="Century Gothic"/>
                <a:cs typeface="Century Gothic"/>
                <a:sym typeface="Century Gothic"/>
              </a:rPr>
              <a:t>El criterio utilizado para la variable RESULTADO es:</a:t>
            </a:r>
            <a:endParaRPr sz="1800">
              <a:solidFill>
                <a:srgbClr val="808080"/>
              </a:solidFill>
              <a:latin typeface="Century Gothic"/>
              <a:ea typeface="Century Gothic"/>
              <a:cs typeface="Century Gothic"/>
              <a:sym typeface="Century Gothic"/>
            </a:endParaRPr>
          </a:p>
          <a:p>
            <a:pPr marL="944895" marR="0" lvl="0" indent="-365771" algn="just" rtl="0">
              <a:lnSpc>
                <a:spcPct val="115000"/>
              </a:lnSpc>
              <a:spcBef>
                <a:spcPts val="1067"/>
              </a:spcBef>
              <a:spcAft>
                <a:spcPts val="0"/>
              </a:spcAft>
              <a:buClr>
                <a:srgbClr val="FFC000"/>
              </a:buClr>
              <a:buSzPts val="1800"/>
              <a:buFont typeface="Noto Sans Symbols"/>
              <a:buChar char="➢"/>
            </a:pPr>
            <a:r>
              <a:rPr lang="en-US" sz="1800">
                <a:solidFill>
                  <a:srgbClr val="AEABAB"/>
                </a:solidFill>
                <a:latin typeface="Century Gothic"/>
                <a:ea typeface="Century Gothic"/>
                <a:cs typeface="Century Gothic"/>
                <a:sym typeface="Century Gothic"/>
              </a:rPr>
              <a:t>Los que responden asignando 9 o 10 puntos: promotores = POSITIVO</a:t>
            </a:r>
            <a:endParaRPr sz="1800"/>
          </a:p>
          <a:p>
            <a:pPr marL="944895" marR="0" lvl="0" indent="-365771" algn="just" rtl="0">
              <a:lnSpc>
                <a:spcPct val="115000"/>
              </a:lnSpc>
              <a:spcBef>
                <a:spcPts val="0"/>
              </a:spcBef>
              <a:spcAft>
                <a:spcPts val="0"/>
              </a:spcAft>
              <a:buClr>
                <a:srgbClr val="FFC000"/>
              </a:buClr>
              <a:buSzPts val="1800"/>
              <a:buFont typeface="Noto Sans Symbols"/>
              <a:buChar char="➢"/>
            </a:pPr>
            <a:r>
              <a:rPr lang="en-US" sz="1800">
                <a:solidFill>
                  <a:srgbClr val="AEABAB"/>
                </a:solidFill>
                <a:latin typeface="Century Gothic"/>
                <a:ea typeface="Century Gothic"/>
                <a:cs typeface="Century Gothic"/>
                <a:sym typeface="Century Gothic"/>
              </a:rPr>
              <a:t>Los que asignan 7 u 8 puntos: pasivos =NEUTRO</a:t>
            </a:r>
            <a:endParaRPr sz="1800"/>
          </a:p>
          <a:p>
            <a:pPr marL="944895" marR="0" lvl="0" indent="-365771" algn="just" rtl="0">
              <a:lnSpc>
                <a:spcPct val="115000"/>
              </a:lnSpc>
              <a:spcBef>
                <a:spcPts val="0"/>
              </a:spcBef>
              <a:spcAft>
                <a:spcPts val="0"/>
              </a:spcAft>
              <a:buClr>
                <a:srgbClr val="FFC000"/>
              </a:buClr>
              <a:buSzPts val="1800"/>
              <a:buFont typeface="Noto Sans Symbols"/>
              <a:buChar char="➢"/>
            </a:pPr>
            <a:r>
              <a:rPr lang="en-US" sz="1800">
                <a:solidFill>
                  <a:srgbClr val="AEABAB"/>
                </a:solidFill>
                <a:latin typeface="Century Gothic"/>
                <a:ea typeface="Century Gothic"/>
                <a:cs typeface="Century Gothic"/>
                <a:sym typeface="Century Gothic"/>
              </a:rPr>
              <a:t>Los que otorgan 6 puntos o menos: detractores = NEGATIVO</a:t>
            </a:r>
            <a:endParaRPr sz="1800"/>
          </a:p>
          <a:p>
            <a:pPr marL="0" marR="0" lvl="0" indent="0" algn="just" rtl="0">
              <a:lnSpc>
                <a:spcPct val="115000"/>
              </a:lnSpc>
              <a:spcBef>
                <a:spcPts val="0"/>
              </a:spcBef>
              <a:spcAft>
                <a:spcPts val="0"/>
              </a:spcAft>
              <a:buNone/>
            </a:pPr>
            <a:endParaRPr sz="1600">
              <a:solidFill>
                <a:srgbClr val="AEABAB"/>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US" sz="1800">
                <a:solidFill>
                  <a:srgbClr val="808080"/>
                </a:solidFill>
                <a:latin typeface="Century Gothic"/>
                <a:ea typeface="Century Gothic"/>
                <a:cs typeface="Century Gothic"/>
                <a:sym typeface="Century Gothic"/>
              </a:rPr>
              <a:t>La variable RESULTADO se compara con el Sentimiento del comentario clasificado por Correos y el clasificado por la metodología Innova-TSN.</a:t>
            </a:r>
            <a:endParaRPr sz="1800">
              <a:solidFill>
                <a:srgbClr val="80808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endParaRPr sz="1800">
              <a:solidFill>
                <a:srgbClr val="80808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100"/>
              <a:buFont typeface="Arial"/>
              <a:buNone/>
            </a:pPr>
            <a:r>
              <a:rPr lang="en-US" sz="1800">
                <a:solidFill>
                  <a:srgbClr val="808080"/>
                </a:solidFill>
                <a:latin typeface="Century Gothic"/>
                <a:ea typeface="Century Gothic"/>
                <a:cs typeface="Century Gothic"/>
                <a:sym typeface="Century Gothic"/>
              </a:rPr>
              <a:t>Los resultados mostrados parten del total de encuestas recibidas filtrando que tanto los campos texto y sentimiento no se encuentren vacíos.</a:t>
            </a:r>
            <a:endParaRPr sz="1800">
              <a:solidFill>
                <a:srgbClr val="808080"/>
              </a:solidFill>
              <a:latin typeface="Century Gothic"/>
              <a:ea typeface="Century Gothic"/>
              <a:cs typeface="Century Gothic"/>
              <a:sym typeface="Century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Shape 1099"/>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ANÁLISIS</a:t>
            </a:r>
            <a:endParaRPr/>
          </a:p>
        </p:txBody>
      </p:sp>
      <p:sp>
        <p:nvSpPr>
          <p:cNvPr id="1100" name="Shape 1100"/>
          <p:cNvSpPr txBox="1">
            <a:spLocks noGrp="1"/>
          </p:cNvSpPr>
          <p:nvPr>
            <p:ph type="title"/>
          </p:nvPr>
        </p:nvSpPr>
        <p:spPr>
          <a:xfrm>
            <a:off x="863600" y="901702"/>
            <a:ext cx="11811000" cy="274319"/>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Análisis de Sentimiento</a:t>
            </a:r>
            <a:endParaRPr sz="1800" b="1" i="0" u="none" strike="noStrike" cap="none">
              <a:solidFill>
                <a:srgbClr val="00457D"/>
              </a:solidFill>
              <a:latin typeface="Arial"/>
              <a:ea typeface="Arial"/>
              <a:cs typeface="Arial"/>
              <a:sym typeface="Arial"/>
            </a:endParaRPr>
          </a:p>
        </p:txBody>
      </p:sp>
      <p:sp>
        <p:nvSpPr>
          <p:cNvPr id="1101" name="Shape 1101"/>
          <p:cNvSpPr txBox="1"/>
          <p:nvPr/>
        </p:nvSpPr>
        <p:spPr>
          <a:xfrm>
            <a:off x="763025" y="2876875"/>
            <a:ext cx="5109000" cy="959400"/>
          </a:xfrm>
          <a:prstGeom prst="rect">
            <a:avLst/>
          </a:prstGeom>
          <a:noFill/>
          <a:ln>
            <a:noFill/>
          </a:ln>
        </p:spPr>
        <p:txBody>
          <a:bodyPr spcFirstLastPara="1" wrap="square" lIns="97500" tIns="97500" rIns="97500" bIns="97500" anchor="ctr" anchorCtr="0">
            <a:noAutofit/>
          </a:bodyPr>
          <a:lstStyle/>
          <a:p>
            <a:pPr marL="0" marR="0" lvl="0" indent="0" algn="l" rtl="0">
              <a:lnSpc>
                <a:spcPct val="115000"/>
              </a:lnSpc>
              <a:spcBef>
                <a:spcPts val="0"/>
              </a:spcBef>
              <a:spcAft>
                <a:spcPts val="0"/>
              </a:spcAft>
              <a:buNone/>
            </a:pPr>
            <a:r>
              <a:rPr lang="en-US" sz="1600" i="1">
                <a:solidFill>
                  <a:srgbClr val="9D9FA0"/>
                </a:solidFill>
                <a:latin typeface="Century Gothic"/>
                <a:ea typeface="Century Gothic"/>
                <a:cs typeface="Century Gothic"/>
                <a:sym typeface="Century Gothic"/>
              </a:rPr>
              <a:t>Ejemplo de Comentario:</a:t>
            </a:r>
            <a:endParaRPr sz="1600">
              <a:latin typeface="Century Gothic"/>
              <a:ea typeface="Century Gothic"/>
              <a:cs typeface="Century Gothic"/>
              <a:sym typeface="Century Gothic"/>
            </a:endParaRPr>
          </a:p>
          <a:p>
            <a:pPr marL="487695" marR="0" lvl="0" indent="-351377" algn="l"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LO PEOR ES LA DESINFORMACION, NO PUEDES HABLAR CON UN OPERADOR, SOLO CON UNA MAQUINA O POR WEB CORREO EXPRES CONCRETAMENTE (NPS=10)</a:t>
            </a:r>
            <a:endParaRPr sz="1600">
              <a:latin typeface="Century Gothic"/>
              <a:ea typeface="Century Gothic"/>
              <a:cs typeface="Century Gothic"/>
              <a:sym typeface="Century Gothic"/>
            </a:endParaRPr>
          </a:p>
          <a:p>
            <a:pPr marL="487695" marR="0" lvl="0" indent="-351377" algn="l"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POCOS PUNTOS DE CORREOSPAQ (NPS=9)</a:t>
            </a:r>
            <a:endParaRPr sz="1600">
              <a:latin typeface="Century Gothic"/>
              <a:ea typeface="Century Gothic"/>
              <a:cs typeface="Century Gothic"/>
              <a:sym typeface="Century Gothic"/>
            </a:endParaRPr>
          </a:p>
        </p:txBody>
      </p:sp>
      <p:sp>
        <p:nvSpPr>
          <p:cNvPr id="1102" name="Shape 1102"/>
          <p:cNvSpPr txBox="1"/>
          <p:nvPr/>
        </p:nvSpPr>
        <p:spPr>
          <a:xfrm>
            <a:off x="763025" y="4450775"/>
            <a:ext cx="4710900" cy="1059000"/>
          </a:xfrm>
          <a:prstGeom prst="rect">
            <a:avLst/>
          </a:prstGeom>
          <a:noFill/>
          <a:ln>
            <a:noFill/>
          </a:ln>
        </p:spPr>
        <p:txBody>
          <a:bodyPr spcFirstLastPara="1" wrap="square" lIns="97500" tIns="97500" rIns="97500" bIns="97500" anchor="ctr" anchorCtr="0">
            <a:noAutofit/>
          </a:bodyPr>
          <a:lstStyle/>
          <a:p>
            <a:pPr marL="0" marR="0" lvl="0" indent="0" algn="just" rtl="0">
              <a:lnSpc>
                <a:spcPct val="115000"/>
              </a:lnSpc>
              <a:spcBef>
                <a:spcPts val="0"/>
              </a:spcBef>
              <a:spcAft>
                <a:spcPts val="0"/>
              </a:spcAft>
              <a:buNone/>
            </a:pPr>
            <a:r>
              <a:rPr lang="en-US" sz="1800">
                <a:solidFill>
                  <a:srgbClr val="004379"/>
                </a:solidFill>
                <a:latin typeface="Century Gothic"/>
                <a:ea typeface="Century Gothic"/>
                <a:cs typeface="Century Gothic"/>
                <a:sym typeface="Century Gothic"/>
              </a:rPr>
              <a:t>Se tienen </a:t>
            </a:r>
            <a:r>
              <a:rPr lang="en-US" sz="1800" b="1">
                <a:solidFill>
                  <a:srgbClr val="004379"/>
                </a:solidFill>
                <a:latin typeface="Century Gothic"/>
                <a:ea typeface="Century Gothic"/>
                <a:cs typeface="Century Gothic"/>
                <a:sym typeface="Century Gothic"/>
              </a:rPr>
              <a:t>42 </a:t>
            </a:r>
            <a:r>
              <a:rPr lang="en-US" sz="1800">
                <a:solidFill>
                  <a:srgbClr val="004379"/>
                </a:solidFill>
                <a:latin typeface="Century Gothic"/>
                <a:ea typeface="Century Gothic"/>
                <a:cs typeface="Century Gothic"/>
                <a:sym typeface="Century Gothic"/>
              </a:rPr>
              <a:t>comentarios clasificados por Correos como positivos mientras que la puntuación del NPS dada por el encuestado es negativa</a:t>
            </a:r>
            <a:endParaRPr sz="1800">
              <a:latin typeface="Century Gothic"/>
              <a:ea typeface="Century Gothic"/>
              <a:cs typeface="Century Gothic"/>
              <a:sym typeface="Century Gothic"/>
            </a:endParaRPr>
          </a:p>
        </p:txBody>
      </p:sp>
      <p:sp>
        <p:nvSpPr>
          <p:cNvPr id="1103" name="Shape 1103"/>
          <p:cNvSpPr txBox="1"/>
          <p:nvPr/>
        </p:nvSpPr>
        <p:spPr>
          <a:xfrm>
            <a:off x="863600" y="5708000"/>
            <a:ext cx="4890000" cy="959400"/>
          </a:xfrm>
          <a:prstGeom prst="rect">
            <a:avLst/>
          </a:prstGeom>
          <a:noFill/>
          <a:ln>
            <a:noFill/>
          </a:ln>
        </p:spPr>
        <p:txBody>
          <a:bodyPr spcFirstLastPara="1" wrap="square" lIns="97500" tIns="97500" rIns="97500" bIns="97500" anchor="ctr" anchorCtr="0">
            <a:noAutofit/>
          </a:bodyPr>
          <a:lstStyle/>
          <a:p>
            <a:pPr marL="0" marR="0" lvl="0" indent="0" algn="l" rtl="0">
              <a:lnSpc>
                <a:spcPct val="115000"/>
              </a:lnSpc>
              <a:spcBef>
                <a:spcPts val="0"/>
              </a:spcBef>
              <a:spcAft>
                <a:spcPts val="0"/>
              </a:spcAft>
              <a:buNone/>
            </a:pPr>
            <a:r>
              <a:rPr lang="en-US" sz="1600" i="1">
                <a:solidFill>
                  <a:srgbClr val="9D9FA0"/>
                </a:solidFill>
                <a:latin typeface="Century Gothic"/>
                <a:ea typeface="Century Gothic"/>
                <a:cs typeface="Century Gothic"/>
                <a:sym typeface="Century Gothic"/>
              </a:rPr>
              <a:t>Ejemplo de Comentario:</a:t>
            </a:r>
            <a:endParaRPr sz="1600">
              <a:latin typeface="Century Gothic"/>
              <a:ea typeface="Century Gothic"/>
              <a:cs typeface="Century Gothic"/>
              <a:sym typeface="Century Gothic"/>
            </a:endParaRPr>
          </a:p>
          <a:p>
            <a:pPr marL="487695" marR="0" lvl="0" indent="-351377" algn="l"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TODO PERFECTO (NPS= 5)</a:t>
            </a:r>
            <a:endParaRPr sz="1600">
              <a:latin typeface="Century Gothic"/>
              <a:ea typeface="Century Gothic"/>
              <a:cs typeface="Century Gothic"/>
              <a:sym typeface="Century Gothic"/>
            </a:endParaRPr>
          </a:p>
          <a:p>
            <a:pPr marL="487695" marR="0" lvl="0" indent="-351377" algn="l"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EL PRECIO ES MUY ECONOMICO (NPS=6 ) </a:t>
            </a:r>
            <a:endParaRPr sz="1600">
              <a:latin typeface="Century Gothic"/>
              <a:ea typeface="Century Gothic"/>
              <a:cs typeface="Century Gothic"/>
              <a:sym typeface="Century Gothic"/>
            </a:endParaRPr>
          </a:p>
        </p:txBody>
      </p:sp>
      <p:graphicFrame>
        <p:nvGraphicFramePr>
          <p:cNvPr id="1104" name="Shape 1104"/>
          <p:cNvGraphicFramePr/>
          <p:nvPr/>
        </p:nvGraphicFramePr>
        <p:xfrm>
          <a:off x="7357078" y="1541675"/>
          <a:ext cx="5266300" cy="1633640"/>
        </p:xfrm>
        <a:graphic>
          <a:graphicData uri="http://schemas.openxmlformats.org/drawingml/2006/table">
            <a:tbl>
              <a:tblPr>
                <a:noFill/>
                <a:tableStyleId>{2C1A7916-E514-45EA-B587-1549D1CEF468}</a:tableStyleId>
              </a:tblPr>
              <a:tblGrid>
                <a:gridCol w="1316575">
                  <a:extLst>
                    <a:ext uri="{9D8B030D-6E8A-4147-A177-3AD203B41FA5}">
                      <a16:colId xmlns:a16="http://schemas.microsoft.com/office/drawing/2014/main" val="20000"/>
                    </a:ext>
                  </a:extLst>
                </a:gridCol>
                <a:gridCol w="1316575">
                  <a:extLst>
                    <a:ext uri="{9D8B030D-6E8A-4147-A177-3AD203B41FA5}">
                      <a16:colId xmlns:a16="http://schemas.microsoft.com/office/drawing/2014/main" val="20001"/>
                    </a:ext>
                  </a:extLst>
                </a:gridCol>
                <a:gridCol w="1316575">
                  <a:extLst>
                    <a:ext uri="{9D8B030D-6E8A-4147-A177-3AD203B41FA5}">
                      <a16:colId xmlns:a16="http://schemas.microsoft.com/office/drawing/2014/main" val="20002"/>
                    </a:ext>
                  </a:extLst>
                </a:gridCol>
                <a:gridCol w="1316575">
                  <a:extLst>
                    <a:ext uri="{9D8B030D-6E8A-4147-A177-3AD203B41FA5}">
                      <a16:colId xmlns:a16="http://schemas.microsoft.com/office/drawing/2014/main" val="20003"/>
                    </a:ext>
                  </a:extLst>
                </a:gridCol>
              </a:tblGrid>
              <a:tr h="385750">
                <a:tc>
                  <a:txBody>
                    <a:bodyPr/>
                    <a:lstStyle/>
                    <a:p>
                      <a:pPr marL="0" marR="0" lvl="0" indent="0" algn="l" rtl="0">
                        <a:spcBef>
                          <a:spcPts val="0"/>
                        </a:spcBef>
                        <a:spcAft>
                          <a:spcPts val="0"/>
                        </a:spcAft>
                        <a:buClr>
                          <a:schemeClr val="dk1"/>
                        </a:buClr>
                        <a:buSzPts val="1600"/>
                        <a:buFont typeface="Calibri"/>
                        <a:buNone/>
                      </a:pPr>
                      <a:endParaRPr u="none" strike="noStrike" cap="none">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Negativo</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Neutro</a:t>
                      </a:r>
                      <a:endParaRPr>
                        <a:latin typeface="Century Gothic"/>
                        <a:ea typeface="Century Gothic"/>
                        <a:cs typeface="Century Gothic"/>
                        <a:sym typeface="Century Gothic"/>
                      </a:endParaRPr>
                    </a:p>
                  </a:txBody>
                  <a:tcPr marL="97525" marR="97525" marT="97525" marB="97525">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Positivo</a:t>
                      </a:r>
                      <a:endParaRPr>
                        <a:latin typeface="Century Gothic"/>
                        <a:ea typeface="Century Gothic"/>
                        <a:cs typeface="Century Gothic"/>
                        <a:sym typeface="Century Gothic"/>
                      </a:endParaRPr>
                    </a:p>
                  </a:txBody>
                  <a:tcPr marL="97525" marR="97525" marT="97525" marB="97525">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5750">
                <a:tc>
                  <a:txBody>
                    <a:bodyPr/>
                    <a:lstStyle/>
                    <a:p>
                      <a:pPr marL="0" marR="0" lvl="0" indent="0" algn="l"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Negativo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600"/>
                        <a:buFont typeface="Century Gothic"/>
                        <a:buNone/>
                      </a:pPr>
                      <a:r>
                        <a:rPr lang="en-US" b="1" u="none" strike="noStrike" cap="none">
                          <a:latin typeface="Century Gothic"/>
                          <a:ea typeface="Century Gothic"/>
                          <a:cs typeface="Century Gothic"/>
                          <a:sym typeface="Century Gothic"/>
                        </a:rPr>
                        <a:t>912</a:t>
                      </a:r>
                      <a:endParaRPr b="1">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1357</a:t>
                      </a:r>
                      <a:endParaRPr>
                        <a:latin typeface="Century Gothic"/>
                        <a:ea typeface="Century Gothic"/>
                        <a:cs typeface="Century Gothic"/>
                        <a:sym typeface="Century Gothic"/>
                      </a:endParaRPr>
                    </a:p>
                  </a:txBody>
                  <a:tcPr marL="97525" marR="97525" marT="97525" marB="97525">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869</a:t>
                      </a:r>
                      <a:endParaRPr>
                        <a:latin typeface="Century Gothic"/>
                        <a:ea typeface="Century Gothic"/>
                        <a:cs typeface="Century Gothic"/>
                        <a:sym typeface="Century Gothic"/>
                      </a:endParaRPr>
                    </a:p>
                  </a:txBody>
                  <a:tcPr marL="97525" marR="97525" marT="97525" marB="97525">
                    <a:lnT w="9525" cap="flat" cmpd="sng">
                      <a:solidFill>
                        <a:srgbClr val="000000"/>
                      </a:solidFill>
                      <a:prstDash val="solid"/>
                      <a:round/>
                      <a:headEnd type="none" w="med" len="med"/>
                      <a:tailEnd type="none" w="med" len="med"/>
                    </a:lnT>
                    <a:solidFill>
                      <a:srgbClr val="F3F3F3"/>
                    </a:solidFill>
                  </a:tcPr>
                </a:tc>
                <a:extLst>
                  <a:ext uri="{0D108BD9-81ED-4DB2-BD59-A6C34878D82A}">
                    <a16:rowId xmlns:a16="http://schemas.microsoft.com/office/drawing/2014/main" val="10001"/>
                  </a:ext>
                </a:extLst>
              </a:tr>
              <a:tr h="385750">
                <a:tc>
                  <a:txBody>
                    <a:bodyPr/>
                    <a:lstStyle/>
                    <a:p>
                      <a:pPr marL="0" marR="0" lvl="0" indent="0" algn="l" rtl="0">
                        <a:spcBef>
                          <a:spcPts val="0"/>
                        </a:spcBef>
                        <a:spcAft>
                          <a:spcPts val="0"/>
                        </a:spcAft>
                        <a:buClr>
                          <a:srgbClr val="000000"/>
                        </a:buClr>
                        <a:buSzPts val="1100"/>
                        <a:buFont typeface="Arial"/>
                        <a:buNone/>
                      </a:pPr>
                      <a:r>
                        <a:rPr lang="en-US" u="none" strike="noStrike" cap="none">
                          <a:latin typeface="Century Gothic"/>
                          <a:ea typeface="Century Gothic"/>
                          <a:cs typeface="Century Gothic"/>
                          <a:sym typeface="Century Gothic"/>
                        </a:rPr>
                        <a:t>Neutro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tcPr>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203</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tcPr>
                </a:tc>
                <a:tc>
                  <a:txBody>
                    <a:bodyPr/>
                    <a:lstStyle/>
                    <a:p>
                      <a:pPr marL="0" marR="0" lvl="0" indent="0" algn="ctr" rtl="0">
                        <a:spcBef>
                          <a:spcPts val="0"/>
                        </a:spcBef>
                        <a:spcAft>
                          <a:spcPts val="0"/>
                        </a:spcAft>
                        <a:buClr>
                          <a:schemeClr val="dk1"/>
                        </a:buClr>
                        <a:buSzPts val="1600"/>
                        <a:buFont typeface="Century Gothic"/>
                        <a:buNone/>
                      </a:pPr>
                      <a:r>
                        <a:rPr lang="en-US" b="1" u="none" strike="noStrike" cap="none">
                          <a:latin typeface="Century Gothic"/>
                          <a:ea typeface="Century Gothic"/>
                          <a:cs typeface="Century Gothic"/>
                          <a:sym typeface="Century Gothic"/>
                        </a:rPr>
                        <a:t>480</a:t>
                      </a:r>
                      <a:endParaRPr b="1">
                        <a:latin typeface="Century Gothic"/>
                        <a:ea typeface="Century Gothic"/>
                        <a:cs typeface="Century Gothic"/>
                        <a:sym typeface="Century Gothic"/>
                      </a:endParaRPr>
                    </a:p>
                  </a:txBody>
                  <a:tcPr marL="97525" marR="97525" marT="97525" marB="97525"/>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409</a:t>
                      </a:r>
                      <a:endParaRPr>
                        <a:latin typeface="Century Gothic"/>
                        <a:ea typeface="Century Gothic"/>
                        <a:cs typeface="Century Gothic"/>
                        <a:sym typeface="Century Gothic"/>
                      </a:endParaRPr>
                    </a:p>
                  </a:txBody>
                  <a:tcPr marL="97525" marR="97525" marT="97525" marB="97525"/>
                </a:tc>
                <a:extLst>
                  <a:ext uri="{0D108BD9-81ED-4DB2-BD59-A6C34878D82A}">
                    <a16:rowId xmlns:a16="http://schemas.microsoft.com/office/drawing/2014/main" val="10002"/>
                  </a:ext>
                </a:extLst>
              </a:tr>
              <a:tr h="385750">
                <a:tc>
                  <a:txBody>
                    <a:bodyPr/>
                    <a:lstStyle/>
                    <a:p>
                      <a:pPr marL="0" marR="0" lvl="0" indent="0" algn="l"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Positivo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tcPr>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42</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solidFill>
                      <a:srgbClr val="F3F3F3"/>
                    </a:solidFill>
                  </a:tcPr>
                </a:tc>
                <a:tc>
                  <a:txBody>
                    <a:bodyPr/>
                    <a:lstStyle/>
                    <a:p>
                      <a:pPr marL="0" marR="0" lvl="0" indent="0" algn="ctr"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266</a:t>
                      </a:r>
                      <a:endParaRPr>
                        <a:latin typeface="Century Gothic"/>
                        <a:ea typeface="Century Gothic"/>
                        <a:cs typeface="Century Gothic"/>
                        <a:sym typeface="Century Gothic"/>
                      </a:endParaRPr>
                    </a:p>
                  </a:txBody>
                  <a:tcPr marL="97525" marR="97525" marT="97525" marB="97525"/>
                </a:tc>
                <a:tc>
                  <a:txBody>
                    <a:bodyPr/>
                    <a:lstStyle/>
                    <a:p>
                      <a:pPr marL="0" marR="0" lvl="0" indent="0" algn="ctr" rtl="0">
                        <a:spcBef>
                          <a:spcPts val="0"/>
                        </a:spcBef>
                        <a:spcAft>
                          <a:spcPts val="0"/>
                        </a:spcAft>
                        <a:buClr>
                          <a:schemeClr val="dk1"/>
                        </a:buClr>
                        <a:buSzPts val="1600"/>
                        <a:buFont typeface="Century Gothic"/>
                        <a:buNone/>
                      </a:pPr>
                      <a:r>
                        <a:rPr lang="en-US" b="1" u="none" strike="noStrike" cap="none">
                          <a:latin typeface="Century Gothic"/>
                          <a:ea typeface="Century Gothic"/>
                          <a:cs typeface="Century Gothic"/>
                          <a:sym typeface="Century Gothic"/>
                        </a:rPr>
                        <a:t>524</a:t>
                      </a:r>
                      <a:endParaRPr b="1">
                        <a:latin typeface="Century Gothic"/>
                        <a:ea typeface="Century Gothic"/>
                        <a:cs typeface="Century Gothic"/>
                        <a:sym typeface="Century Gothic"/>
                      </a:endParaRPr>
                    </a:p>
                  </a:txBody>
                  <a:tcPr marL="97525" marR="97525" marT="97525" marB="97525"/>
                </a:tc>
                <a:extLst>
                  <a:ext uri="{0D108BD9-81ED-4DB2-BD59-A6C34878D82A}">
                    <a16:rowId xmlns:a16="http://schemas.microsoft.com/office/drawing/2014/main" val="10003"/>
                  </a:ext>
                </a:extLst>
              </a:tr>
            </a:tbl>
          </a:graphicData>
        </a:graphic>
      </p:graphicFrame>
      <p:sp>
        <p:nvSpPr>
          <p:cNvPr id="1105" name="Shape 1105"/>
          <p:cNvSpPr txBox="1"/>
          <p:nvPr/>
        </p:nvSpPr>
        <p:spPr>
          <a:xfrm>
            <a:off x="6019558" y="2032028"/>
            <a:ext cx="1219800" cy="837000"/>
          </a:xfrm>
          <a:prstGeom prst="rect">
            <a:avLst/>
          </a:prstGeom>
          <a:no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b="1">
                <a:solidFill>
                  <a:schemeClr val="dk1"/>
                </a:solidFill>
                <a:latin typeface="Century Gothic"/>
                <a:ea typeface="Century Gothic"/>
                <a:cs typeface="Century Gothic"/>
                <a:sym typeface="Century Gothic"/>
              </a:rPr>
              <a:t>Sentimiento según Correos</a:t>
            </a:r>
            <a:endParaRPr>
              <a:latin typeface="Century Gothic"/>
              <a:ea typeface="Century Gothic"/>
              <a:cs typeface="Century Gothic"/>
              <a:sym typeface="Century Gothic"/>
            </a:endParaRPr>
          </a:p>
        </p:txBody>
      </p:sp>
      <p:sp>
        <p:nvSpPr>
          <p:cNvPr id="1106" name="Shape 1106"/>
          <p:cNvSpPr txBox="1"/>
          <p:nvPr/>
        </p:nvSpPr>
        <p:spPr>
          <a:xfrm>
            <a:off x="8848425" y="1206500"/>
            <a:ext cx="3547200" cy="392400"/>
          </a:xfrm>
          <a:prstGeom prst="rect">
            <a:avLst/>
          </a:prstGeom>
          <a:noFill/>
          <a:ln>
            <a:noFill/>
          </a:ln>
        </p:spPr>
        <p:txBody>
          <a:bodyPr spcFirstLastPara="1" wrap="square" lIns="97500" tIns="97500" rIns="97500" bIns="97500" anchor="t" anchorCtr="0">
            <a:noAutofit/>
          </a:bodyPr>
          <a:lstStyle/>
          <a:p>
            <a:pPr marL="0" marR="0" lvl="0" indent="0" algn="ctr" rtl="0">
              <a:spcBef>
                <a:spcPts val="0"/>
              </a:spcBef>
              <a:spcAft>
                <a:spcPts val="0"/>
              </a:spcAft>
              <a:buNone/>
            </a:pPr>
            <a:r>
              <a:rPr lang="en-US" b="1">
                <a:solidFill>
                  <a:schemeClr val="dk1"/>
                </a:solidFill>
                <a:latin typeface="Century Gothic"/>
                <a:ea typeface="Century Gothic"/>
                <a:cs typeface="Century Gothic"/>
                <a:sym typeface="Century Gothic"/>
              </a:rPr>
              <a:t>Sentimiento según NPS</a:t>
            </a:r>
            <a:endParaRPr>
              <a:latin typeface="Century Gothic"/>
              <a:ea typeface="Century Gothic"/>
              <a:cs typeface="Century Gothic"/>
              <a:sym typeface="Century Gothic"/>
            </a:endParaRPr>
          </a:p>
        </p:txBody>
      </p:sp>
      <p:pic>
        <p:nvPicPr>
          <p:cNvPr id="1107" name="Shape 1107"/>
          <p:cNvPicPr preferRelativeResize="0"/>
          <p:nvPr/>
        </p:nvPicPr>
        <p:blipFill rotWithShape="1">
          <a:blip r:embed="rId3">
            <a:alphaModFix/>
          </a:blip>
          <a:srcRect/>
          <a:stretch/>
        </p:blipFill>
        <p:spPr>
          <a:xfrm>
            <a:off x="7514250" y="3334075"/>
            <a:ext cx="4133954" cy="3242600"/>
          </a:xfrm>
          <a:prstGeom prst="rect">
            <a:avLst/>
          </a:prstGeom>
          <a:noFill/>
          <a:ln>
            <a:noFill/>
          </a:ln>
        </p:spPr>
      </p:pic>
      <p:sp>
        <p:nvSpPr>
          <p:cNvPr id="1108" name="Shape 1108"/>
          <p:cNvSpPr txBox="1"/>
          <p:nvPr/>
        </p:nvSpPr>
        <p:spPr>
          <a:xfrm>
            <a:off x="763025" y="1347725"/>
            <a:ext cx="4710900" cy="1138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800" b="1">
                <a:solidFill>
                  <a:srgbClr val="004379"/>
                </a:solidFill>
                <a:latin typeface="Century Gothic"/>
                <a:ea typeface="Century Gothic"/>
                <a:cs typeface="Century Gothic"/>
                <a:sym typeface="Century Gothic"/>
              </a:rPr>
              <a:t>869 </a:t>
            </a:r>
            <a:r>
              <a:rPr lang="en-US" sz="1800">
                <a:solidFill>
                  <a:srgbClr val="004379"/>
                </a:solidFill>
                <a:latin typeface="Century Gothic"/>
                <a:ea typeface="Century Gothic"/>
                <a:cs typeface="Century Gothic"/>
                <a:sym typeface="Century Gothic"/>
              </a:rPr>
              <a:t>de los comentarios clasificados por Correos como negativos, tienen un NPS positivo.</a:t>
            </a:r>
            <a:endParaRPr sz="1800">
              <a:latin typeface="Century Gothic"/>
              <a:ea typeface="Century Gothic"/>
              <a:cs typeface="Century Gothic"/>
              <a:sym typeface="Century Gothic"/>
            </a:endParaRPr>
          </a:p>
        </p:txBody>
      </p:sp>
      <p:pic>
        <p:nvPicPr>
          <p:cNvPr id="1109" name="Shape 1109"/>
          <p:cNvPicPr preferRelativeResize="0"/>
          <p:nvPr/>
        </p:nvPicPr>
        <p:blipFill rotWithShape="1">
          <a:blip r:embed="rId4">
            <a:alphaModFix/>
          </a:blip>
          <a:srcRect/>
          <a:stretch/>
        </p:blipFill>
        <p:spPr>
          <a:xfrm>
            <a:off x="11738175" y="143000"/>
            <a:ext cx="1077600" cy="918600"/>
          </a:xfrm>
          <a:prstGeom prst="roundRect">
            <a:avLst>
              <a:gd name="adj" fmla="val 16667"/>
            </a:avLst>
          </a:prstGeom>
          <a:noFill/>
          <a:ln>
            <a:noFill/>
          </a:ln>
          <a:effectLst>
            <a:outerShdw blurRad="152400" dist="12000" dir="900000" sy="98000" kx="109970" ky="109970" algn="tl" rotWithShape="0">
              <a:srgbClr val="000000">
                <a:alpha val="298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ANÁLISIS</a:t>
            </a:r>
            <a:endParaRPr/>
          </a:p>
        </p:txBody>
      </p:sp>
      <p:sp>
        <p:nvSpPr>
          <p:cNvPr id="1116" name="Shape 1116"/>
          <p:cNvSpPr txBox="1">
            <a:spLocks noGrp="1"/>
          </p:cNvSpPr>
          <p:nvPr>
            <p:ph type="title"/>
          </p:nvPr>
        </p:nvSpPr>
        <p:spPr>
          <a:xfrm>
            <a:off x="863600" y="901702"/>
            <a:ext cx="11811000" cy="274200"/>
          </a:xfrm>
          <a:prstGeom prst="rect">
            <a:avLst/>
          </a:prstGeom>
          <a:noFill/>
          <a:ln>
            <a:noFill/>
          </a:ln>
        </p:spPr>
        <p:txBody>
          <a:bodyPr spcFirstLastPara="1" wrap="square" lIns="97500" tIns="97500" rIns="97500" bIns="97500" anchor="ctr"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Análisis de Sentimiento</a:t>
            </a:r>
            <a:endParaRPr sz="1800" b="1" i="0" u="none" strike="noStrike" cap="none">
              <a:solidFill>
                <a:srgbClr val="00457D"/>
              </a:solidFill>
              <a:latin typeface="Arial"/>
              <a:ea typeface="Arial"/>
              <a:cs typeface="Arial"/>
              <a:sym typeface="Arial"/>
            </a:endParaRPr>
          </a:p>
        </p:txBody>
      </p:sp>
      <p:sp>
        <p:nvSpPr>
          <p:cNvPr id="1117" name="Shape 1117"/>
          <p:cNvSpPr txBox="1"/>
          <p:nvPr/>
        </p:nvSpPr>
        <p:spPr>
          <a:xfrm>
            <a:off x="863600" y="2880350"/>
            <a:ext cx="4693200" cy="959400"/>
          </a:xfrm>
          <a:prstGeom prst="rect">
            <a:avLst/>
          </a:prstGeom>
          <a:noFill/>
          <a:ln>
            <a:noFill/>
          </a:ln>
        </p:spPr>
        <p:txBody>
          <a:bodyPr spcFirstLastPara="1" wrap="square" lIns="97500" tIns="97500" rIns="97500" bIns="97500" anchor="ctr" anchorCtr="0">
            <a:noAutofit/>
          </a:bodyPr>
          <a:lstStyle/>
          <a:p>
            <a:pPr marL="0" marR="0" lvl="0" indent="0" algn="l" rtl="0">
              <a:lnSpc>
                <a:spcPct val="115000"/>
              </a:lnSpc>
              <a:spcBef>
                <a:spcPts val="0"/>
              </a:spcBef>
              <a:spcAft>
                <a:spcPts val="0"/>
              </a:spcAft>
              <a:buNone/>
            </a:pPr>
            <a:r>
              <a:rPr lang="en-US" sz="1600" i="1">
                <a:solidFill>
                  <a:srgbClr val="9D9FA0"/>
                </a:solidFill>
                <a:latin typeface="Century Gothic"/>
                <a:ea typeface="Century Gothic"/>
                <a:cs typeface="Century Gothic"/>
                <a:sym typeface="Century Gothic"/>
              </a:rPr>
              <a:t>Ejemplo de Comentario:</a:t>
            </a:r>
            <a:endParaRPr sz="1600">
              <a:latin typeface="Century Gothic"/>
              <a:ea typeface="Century Gothic"/>
              <a:cs typeface="Century Gothic"/>
              <a:sym typeface="Century Gothic"/>
            </a:endParaRPr>
          </a:p>
          <a:p>
            <a:pPr marL="487695" lvl="0" indent="-351377"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EN OCASIONERS FALLEN LOS CITY PAQ (NPS: 10)</a:t>
            </a:r>
            <a:endParaRPr sz="1600">
              <a:latin typeface="Century Gothic"/>
              <a:ea typeface="Century Gothic"/>
              <a:cs typeface="Century Gothic"/>
              <a:sym typeface="Century Gothic"/>
            </a:endParaRPr>
          </a:p>
        </p:txBody>
      </p:sp>
      <p:sp>
        <p:nvSpPr>
          <p:cNvPr id="1118" name="Shape 1118"/>
          <p:cNvSpPr txBox="1"/>
          <p:nvPr/>
        </p:nvSpPr>
        <p:spPr>
          <a:xfrm>
            <a:off x="729850" y="4011650"/>
            <a:ext cx="4827000" cy="1422000"/>
          </a:xfrm>
          <a:prstGeom prst="rect">
            <a:avLst/>
          </a:prstGeom>
          <a:noFill/>
          <a:ln>
            <a:noFill/>
          </a:ln>
        </p:spPr>
        <p:txBody>
          <a:bodyPr spcFirstLastPara="1" wrap="square" lIns="97500" tIns="97500" rIns="97500" bIns="97500" anchor="ctr" anchorCtr="0">
            <a:noAutofit/>
          </a:bodyPr>
          <a:lstStyle/>
          <a:p>
            <a:pPr marL="0" marR="0" lvl="0" indent="0" algn="just" rtl="0">
              <a:lnSpc>
                <a:spcPct val="115000"/>
              </a:lnSpc>
              <a:spcBef>
                <a:spcPts val="0"/>
              </a:spcBef>
              <a:spcAft>
                <a:spcPts val="0"/>
              </a:spcAft>
              <a:buNone/>
            </a:pPr>
            <a:r>
              <a:rPr lang="en-US" sz="1800">
                <a:solidFill>
                  <a:srgbClr val="004379"/>
                </a:solidFill>
                <a:latin typeface="Century Gothic"/>
                <a:ea typeface="Century Gothic"/>
                <a:cs typeface="Century Gothic"/>
                <a:sym typeface="Century Gothic"/>
              </a:rPr>
              <a:t>Se tienen </a:t>
            </a:r>
            <a:r>
              <a:rPr lang="en-US" sz="1800" b="1">
                <a:solidFill>
                  <a:srgbClr val="004379"/>
                </a:solidFill>
                <a:latin typeface="Century Gothic"/>
                <a:ea typeface="Century Gothic"/>
                <a:cs typeface="Century Gothic"/>
                <a:sym typeface="Century Gothic"/>
              </a:rPr>
              <a:t>96 </a:t>
            </a:r>
            <a:r>
              <a:rPr lang="en-US" sz="1800">
                <a:solidFill>
                  <a:srgbClr val="004379"/>
                </a:solidFill>
                <a:latin typeface="Century Gothic"/>
                <a:ea typeface="Century Gothic"/>
                <a:cs typeface="Century Gothic"/>
                <a:sym typeface="Century Gothic"/>
              </a:rPr>
              <a:t>comentarios clasificados por Correos como positivos mientras que la puntuación del NPS dada por el encuestado es negativa</a:t>
            </a:r>
            <a:endParaRPr sz="1800">
              <a:latin typeface="Century Gothic"/>
              <a:ea typeface="Century Gothic"/>
              <a:cs typeface="Century Gothic"/>
              <a:sym typeface="Century Gothic"/>
            </a:endParaRPr>
          </a:p>
        </p:txBody>
      </p:sp>
      <p:sp>
        <p:nvSpPr>
          <p:cNvPr id="1119" name="Shape 1119"/>
          <p:cNvSpPr txBox="1"/>
          <p:nvPr/>
        </p:nvSpPr>
        <p:spPr>
          <a:xfrm>
            <a:off x="729750" y="5461800"/>
            <a:ext cx="4827000" cy="959400"/>
          </a:xfrm>
          <a:prstGeom prst="rect">
            <a:avLst/>
          </a:prstGeom>
          <a:noFill/>
          <a:ln>
            <a:noFill/>
          </a:ln>
        </p:spPr>
        <p:txBody>
          <a:bodyPr spcFirstLastPara="1" wrap="square" lIns="97500" tIns="97500" rIns="97500" bIns="97500" anchor="ctr" anchorCtr="0">
            <a:noAutofit/>
          </a:bodyPr>
          <a:lstStyle/>
          <a:p>
            <a:pPr marL="0" marR="0" lvl="0" indent="0" algn="l" rtl="0">
              <a:lnSpc>
                <a:spcPct val="115000"/>
              </a:lnSpc>
              <a:spcBef>
                <a:spcPts val="0"/>
              </a:spcBef>
              <a:spcAft>
                <a:spcPts val="0"/>
              </a:spcAft>
              <a:buNone/>
            </a:pPr>
            <a:r>
              <a:rPr lang="en-US" sz="1600" i="1">
                <a:solidFill>
                  <a:srgbClr val="9D9FA0"/>
                </a:solidFill>
                <a:latin typeface="Century Gothic"/>
                <a:ea typeface="Century Gothic"/>
                <a:cs typeface="Century Gothic"/>
                <a:sym typeface="Century Gothic"/>
              </a:rPr>
              <a:t>Ejemplo de Comentario:</a:t>
            </a:r>
            <a:endParaRPr sz="1600">
              <a:latin typeface="Century Gothic"/>
              <a:ea typeface="Century Gothic"/>
              <a:cs typeface="Century Gothic"/>
              <a:sym typeface="Century Gothic"/>
            </a:endParaRPr>
          </a:p>
          <a:p>
            <a:pPr marL="487695" lvl="0" indent="-351377" rtl="0">
              <a:lnSpc>
                <a:spcPct val="115000"/>
              </a:lnSpc>
              <a:spcBef>
                <a:spcPts val="0"/>
              </a:spcBef>
              <a:spcAft>
                <a:spcPts val="0"/>
              </a:spcAft>
              <a:buClr>
                <a:srgbClr val="9D9FA0"/>
              </a:buClr>
              <a:buSzPts val="1600"/>
              <a:buFont typeface="Century Gothic"/>
              <a:buChar char="●"/>
            </a:pPr>
            <a:r>
              <a:rPr lang="en-US" sz="1600">
                <a:solidFill>
                  <a:srgbClr val="9D9FA0"/>
                </a:solidFill>
                <a:latin typeface="Century Gothic"/>
                <a:ea typeface="Century Gothic"/>
                <a:cs typeface="Century Gothic"/>
                <a:sym typeface="Century Gothic"/>
              </a:rPr>
              <a:t>ESTOY SATISFECHA CON SU SERVICIO (NPS:0)</a:t>
            </a:r>
            <a:endParaRPr sz="1600">
              <a:latin typeface="Century Gothic"/>
              <a:ea typeface="Century Gothic"/>
              <a:cs typeface="Century Gothic"/>
              <a:sym typeface="Century Gothic"/>
            </a:endParaRPr>
          </a:p>
        </p:txBody>
      </p:sp>
      <p:graphicFrame>
        <p:nvGraphicFramePr>
          <p:cNvPr id="1120" name="Shape 1120"/>
          <p:cNvGraphicFramePr/>
          <p:nvPr/>
        </p:nvGraphicFramePr>
        <p:xfrm>
          <a:off x="7357078" y="1541675"/>
          <a:ext cx="5266300" cy="1633640"/>
        </p:xfrm>
        <a:graphic>
          <a:graphicData uri="http://schemas.openxmlformats.org/drawingml/2006/table">
            <a:tbl>
              <a:tblPr>
                <a:noFill/>
                <a:tableStyleId>{2C1A7916-E514-45EA-B587-1549D1CEF468}</a:tableStyleId>
              </a:tblPr>
              <a:tblGrid>
                <a:gridCol w="1316575">
                  <a:extLst>
                    <a:ext uri="{9D8B030D-6E8A-4147-A177-3AD203B41FA5}">
                      <a16:colId xmlns:a16="http://schemas.microsoft.com/office/drawing/2014/main" val="20000"/>
                    </a:ext>
                  </a:extLst>
                </a:gridCol>
                <a:gridCol w="1316575">
                  <a:extLst>
                    <a:ext uri="{9D8B030D-6E8A-4147-A177-3AD203B41FA5}">
                      <a16:colId xmlns:a16="http://schemas.microsoft.com/office/drawing/2014/main" val="20001"/>
                    </a:ext>
                  </a:extLst>
                </a:gridCol>
                <a:gridCol w="1316575">
                  <a:extLst>
                    <a:ext uri="{9D8B030D-6E8A-4147-A177-3AD203B41FA5}">
                      <a16:colId xmlns:a16="http://schemas.microsoft.com/office/drawing/2014/main" val="20002"/>
                    </a:ext>
                  </a:extLst>
                </a:gridCol>
                <a:gridCol w="1316575">
                  <a:extLst>
                    <a:ext uri="{9D8B030D-6E8A-4147-A177-3AD203B41FA5}">
                      <a16:colId xmlns:a16="http://schemas.microsoft.com/office/drawing/2014/main" val="20003"/>
                    </a:ext>
                  </a:extLst>
                </a:gridCol>
              </a:tblGrid>
              <a:tr h="385750">
                <a:tc>
                  <a:txBody>
                    <a:bodyPr/>
                    <a:lstStyle/>
                    <a:p>
                      <a:pPr marL="0" marR="0" lvl="0" indent="0" algn="l" rtl="0">
                        <a:spcBef>
                          <a:spcPts val="0"/>
                        </a:spcBef>
                        <a:spcAft>
                          <a:spcPts val="0"/>
                        </a:spcAft>
                        <a:buClr>
                          <a:schemeClr val="dk1"/>
                        </a:buClr>
                        <a:buSzPts val="1600"/>
                        <a:buFont typeface="Calibri"/>
                        <a:buNone/>
                      </a:pPr>
                      <a:endParaRPr u="none" strike="noStrike" cap="none">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Negativo</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Neutro</a:t>
                      </a:r>
                      <a:endParaRPr>
                        <a:latin typeface="Century Gothic"/>
                        <a:ea typeface="Century Gothic"/>
                        <a:cs typeface="Century Gothic"/>
                        <a:sym typeface="Century Gothic"/>
                      </a:endParaRPr>
                    </a:p>
                  </a:txBody>
                  <a:tcPr marL="97525" marR="97525" marT="97525" marB="97525">
                    <a:lnB w="9525" cap="flat" cmpd="sng">
                      <a:solidFill>
                        <a:srgbClr val="000000"/>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100"/>
                        <a:buFont typeface="Arial"/>
                        <a:buNone/>
                      </a:pPr>
                      <a:r>
                        <a:rPr lang="en-US" u="none" strike="noStrike" cap="none">
                          <a:solidFill>
                            <a:schemeClr val="dk1"/>
                          </a:solidFill>
                          <a:latin typeface="Century Gothic"/>
                          <a:ea typeface="Century Gothic"/>
                          <a:cs typeface="Century Gothic"/>
                          <a:sym typeface="Century Gothic"/>
                        </a:rPr>
                        <a:t>Positivo</a:t>
                      </a:r>
                      <a:endParaRPr>
                        <a:latin typeface="Century Gothic"/>
                        <a:ea typeface="Century Gothic"/>
                        <a:cs typeface="Century Gothic"/>
                        <a:sym typeface="Century Gothic"/>
                      </a:endParaRPr>
                    </a:p>
                  </a:txBody>
                  <a:tcPr marL="97525" marR="97525" marT="97525" marB="97525">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5750">
                <a:tc>
                  <a:txBody>
                    <a:bodyPr/>
                    <a:lstStyle/>
                    <a:p>
                      <a:pPr marL="0" marR="0" lvl="0" indent="0" algn="l"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Negativo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900"/>
                        <a:buFont typeface="Century Gothic"/>
                        <a:buNone/>
                      </a:pPr>
                      <a:r>
                        <a:rPr lang="en-US" b="1" u="none" strike="noStrike" cap="none">
                          <a:latin typeface="Century Gothic"/>
                          <a:ea typeface="Century Gothic"/>
                          <a:cs typeface="Century Gothic"/>
                          <a:sym typeface="Century Gothic"/>
                        </a:rPr>
                        <a:t>992</a:t>
                      </a:r>
                      <a:endParaRPr b="1">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1542</a:t>
                      </a:r>
                      <a:endParaRPr>
                        <a:latin typeface="Century Gothic"/>
                        <a:ea typeface="Century Gothic"/>
                        <a:cs typeface="Century Gothic"/>
                        <a:sym typeface="Century Gothic"/>
                      </a:endParaRPr>
                    </a:p>
                  </a:txBody>
                  <a:tcPr marL="97525" marR="97525" marT="97525" marB="97525">
                    <a:lnT w="9525" cap="flat" cmpd="sng">
                      <a:solidFill>
                        <a:srgbClr val="000000"/>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1084</a:t>
                      </a:r>
                      <a:endParaRPr>
                        <a:latin typeface="Century Gothic"/>
                        <a:ea typeface="Century Gothic"/>
                        <a:cs typeface="Century Gothic"/>
                        <a:sym typeface="Century Gothic"/>
                      </a:endParaRPr>
                    </a:p>
                  </a:txBody>
                  <a:tcPr marL="97525" marR="97525" marT="97525" marB="97525">
                    <a:lnT w="9525" cap="flat" cmpd="sng">
                      <a:solidFill>
                        <a:srgbClr val="000000"/>
                      </a:solidFill>
                      <a:prstDash val="solid"/>
                      <a:round/>
                      <a:headEnd type="none" w="med" len="med"/>
                      <a:tailEnd type="none" w="med" len="med"/>
                    </a:lnT>
                    <a:solidFill>
                      <a:srgbClr val="F3F3F3"/>
                    </a:solidFill>
                  </a:tcPr>
                </a:tc>
                <a:extLst>
                  <a:ext uri="{0D108BD9-81ED-4DB2-BD59-A6C34878D82A}">
                    <a16:rowId xmlns:a16="http://schemas.microsoft.com/office/drawing/2014/main" val="10001"/>
                  </a:ext>
                </a:extLst>
              </a:tr>
              <a:tr h="385750">
                <a:tc>
                  <a:txBody>
                    <a:bodyPr/>
                    <a:lstStyle/>
                    <a:p>
                      <a:pPr marL="0" marR="0" lvl="0" indent="0" algn="l" rtl="0">
                        <a:spcBef>
                          <a:spcPts val="0"/>
                        </a:spcBef>
                        <a:spcAft>
                          <a:spcPts val="0"/>
                        </a:spcAft>
                        <a:buClr>
                          <a:srgbClr val="000000"/>
                        </a:buClr>
                        <a:buSzPts val="1100"/>
                        <a:buFont typeface="Arial"/>
                        <a:buNone/>
                      </a:pPr>
                      <a:r>
                        <a:rPr lang="en-US" u="none" strike="noStrike" cap="none">
                          <a:latin typeface="Century Gothic"/>
                          <a:ea typeface="Century Gothic"/>
                          <a:cs typeface="Century Gothic"/>
                          <a:sym typeface="Century Gothic"/>
                        </a:rPr>
                        <a:t>Neutro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tcPr>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69</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tcPr>
                </a:tc>
                <a:tc>
                  <a:txBody>
                    <a:bodyPr/>
                    <a:lstStyle/>
                    <a:p>
                      <a:pPr marL="0" marR="0" lvl="0" indent="0" algn="ctr" rtl="0">
                        <a:spcBef>
                          <a:spcPts val="0"/>
                        </a:spcBef>
                        <a:spcAft>
                          <a:spcPts val="0"/>
                        </a:spcAft>
                        <a:buClr>
                          <a:schemeClr val="dk1"/>
                        </a:buClr>
                        <a:buSzPts val="1900"/>
                        <a:buFont typeface="Century Gothic"/>
                        <a:buNone/>
                      </a:pPr>
                      <a:r>
                        <a:rPr lang="en-US" b="1" u="none" strike="noStrike" cap="none">
                          <a:latin typeface="Century Gothic"/>
                          <a:ea typeface="Century Gothic"/>
                          <a:cs typeface="Century Gothic"/>
                          <a:sym typeface="Century Gothic"/>
                        </a:rPr>
                        <a:t>233</a:t>
                      </a:r>
                      <a:endParaRPr b="1">
                        <a:latin typeface="Century Gothic"/>
                        <a:ea typeface="Century Gothic"/>
                        <a:cs typeface="Century Gothic"/>
                        <a:sym typeface="Century Gothic"/>
                      </a:endParaRPr>
                    </a:p>
                  </a:txBody>
                  <a:tcPr marL="97525" marR="97525" marT="97525" marB="97525"/>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211</a:t>
                      </a:r>
                      <a:endParaRPr>
                        <a:latin typeface="Century Gothic"/>
                        <a:ea typeface="Century Gothic"/>
                        <a:cs typeface="Century Gothic"/>
                        <a:sym typeface="Century Gothic"/>
                      </a:endParaRPr>
                    </a:p>
                  </a:txBody>
                  <a:tcPr marL="97525" marR="97525" marT="97525" marB="97525"/>
                </a:tc>
                <a:extLst>
                  <a:ext uri="{0D108BD9-81ED-4DB2-BD59-A6C34878D82A}">
                    <a16:rowId xmlns:a16="http://schemas.microsoft.com/office/drawing/2014/main" val="10002"/>
                  </a:ext>
                </a:extLst>
              </a:tr>
              <a:tr h="385750">
                <a:tc>
                  <a:txBody>
                    <a:bodyPr/>
                    <a:lstStyle/>
                    <a:p>
                      <a:pPr marL="0" marR="0" lvl="0" indent="0" algn="l" rtl="0">
                        <a:spcBef>
                          <a:spcPts val="0"/>
                        </a:spcBef>
                        <a:spcAft>
                          <a:spcPts val="0"/>
                        </a:spcAft>
                        <a:buClr>
                          <a:schemeClr val="dk1"/>
                        </a:buClr>
                        <a:buSzPts val="1600"/>
                        <a:buFont typeface="Century Gothic"/>
                        <a:buNone/>
                      </a:pPr>
                      <a:r>
                        <a:rPr lang="en-US" u="none" strike="noStrike" cap="none">
                          <a:latin typeface="Century Gothic"/>
                          <a:ea typeface="Century Gothic"/>
                          <a:cs typeface="Century Gothic"/>
                          <a:sym typeface="Century Gothic"/>
                        </a:rPr>
                        <a:t>Positivo</a:t>
                      </a:r>
                      <a:endParaRPr>
                        <a:latin typeface="Century Gothic"/>
                        <a:ea typeface="Century Gothic"/>
                        <a:cs typeface="Century Gothic"/>
                        <a:sym typeface="Century Gothic"/>
                      </a:endParaRPr>
                    </a:p>
                  </a:txBody>
                  <a:tcPr marL="97525" marR="97525" marT="97525" marB="97525">
                    <a:lnR w="9525" cap="flat" cmpd="sng">
                      <a:solidFill>
                        <a:srgbClr val="000000"/>
                      </a:solidFill>
                      <a:prstDash val="solid"/>
                      <a:round/>
                      <a:headEnd type="none" w="med" len="med"/>
                      <a:tailEnd type="none" w="med" len="med"/>
                    </a:lnR>
                  </a:tcPr>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96</a:t>
                      </a:r>
                      <a:endParaRPr>
                        <a:latin typeface="Century Gothic"/>
                        <a:ea typeface="Century Gothic"/>
                        <a:cs typeface="Century Gothic"/>
                        <a:sym typeface="Century Gothic"/>
                      </a:endParaRPr>
                    </a:p>
                  </a:txBody>
                  <a:tcPr marL="97525" marR="97525" marT="97525" marB="97525">
                    <a:lnL w="9525" cap="flat" cmpd="sng">
                      <a:solidFill>
                        <a:srgbClr val="000000"/>
                      </a:solidFill>
                      <a:prstDash val="solid"/>
                      <a:round/>
                      <a:headEnd type="none" w="med" len="med"/>
                      <a:tailEnd type="none" w="med" len="med"/>
                    </a:lnL>
                    <a:solidFill>
                      <a:srgbClr val="F3F3F3"/>
                    </a:solidFill>
                  </a:tcPr>
                </a:tc>
                <a:tc>
                  <a:txBody>
                    <a:bodyPr/>
                    <a:lstStyle/>
                    <a:p>
                      <a:pPr marL="0" marR="0" lvl="0" indent="0" algn="ctr" rtl="0">
                        <a:spcBef>
                          <a:spcPts val="0"/>
                        </a:spcBef>
                        <a:spcAft>
                          <a:spcPts val="0"/>
                        </a:spcAft>
                        <a:buClr>
                          <a:schemeClr val="dk1"/>
                        </a:buClr>
                        <a:buSzPts val="1900"/>
                        <a:buFont typeface="Century Gothic"/>
                        <a:buNone/>
                      </a:pPr>
                      <a:r>
                        <a:rPr lang="en-US" u="none" strike="noStrike" cap="none">
                          <a:latin typeface="Century Gothic"/>
                          <a:ea typeface="Century Gothic"/>
                          <a:cs typeface="Century Gothic"/>
                          <a:sym typeface="Century Gothic"/>
                        </a:rPr>
                        <a:t>328</a:t>
                      </a:r>
                      <a:endParaRPr>
                        <a:latin typeface="Century Gothic"/>
                        <a:ea typeface="Century Gothic"/>
                        <a:cs typeface="Century Gothic"/>
                        <a:sym typeface="Century Gothic"/>
                      </a:endParaRPr>
                    </a:p>
                  </a:txBody>
                  <a:tcPr marL="97525" marR="97525" marT="97525" marB="97525"/>
                </a:tc>
                <a:tc>
                  <a:txBody>
                    <a:bodyPr/>
                    <a:lstStyle/>
                    <a:p>
                      <a:pPr marL="0" marR="0" lvl="0" indent="0" algn="ctr" rtl="0">
                        <a:spcBef>
                          <a:spcPts val="0"/>
                        </a:spcBef>
                        <a:spcAft>
                          <a:spcPts val="0"/>
                        </a:spcAft>
                        <a:buClr>
                          <a:schemeClr val="dk1"/>
                        </a:buClr>
                        <a:buSzPts val="1900"/>
                        <a:buFont typeface="Century Gothic"/>
                        <a:buNone/>
                      </a:pPr>
                      <a:r>
                        <a:rPr lang="en-US" b="1" u="none" strike="noStrike" cap="none">
                          <a:latin typeface="Century Gothic"/>
                          <a:ea typeface="Century Gothic"/>
                          <a:cs typeface="Century Gothic"/>
                          <a:sym typeface="Century Gothic"/>
                        </a:rPr>
                        <a:t>507</a:t>
                      </a:r>
                      <a:endParaRPr b="1">
                        <a:latin typeface="Century Gothic"/>
                        <a:ea typeface="Century Gothic"/>
                        <a:cs typeface="Century Gothic"/>
                        <a:sym typeface="Century Gothic"/>
                      </a:endParaRPr>
                    </a:p>
                  </a:txBody>
                  <a:tcPr marL="97525" marR="97525" marT="97525" marB="97525"/>
                </a:tc>
                <a:extLst>
                  <a:ext uri="{0D108BD9-81ED-4DB2-BD59-A6C34878D82A}">
                    <a16:rowId xmlns:a16="http://schemas.microsoft.com/office/drawing/2014/main" val="10003"/>
                  </a:ext>
                </a:extLst>
              </a:tr>
            </a:tbl>
          </a:graphicData>
        </a:graphic>
      </p:graphicFrame>
      <p:sp>
        <p:nvSpPr>
          <p:cNvPr id="1121" name="Shape 1121"/>
          <p:cNvSpPr txBox="1"/>
          <p:nvPr/>
        </p:nvSpPr>
        <p:spPr>
          <a:xfrm>
            <a:off x="6019558" y="2032028"/>
            <a:ext cx="1219800" cy="837000"/>
          </a:xfrm>
          <a:prstGeom prst="rect">
            <a:avLst/>
          </a:prstGeom>
          <a:no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b="1">
                <a:solidFill>
                  <a:schemeClr val="dk1"/>
                </a:solidFill>
                <a:latin typeface="Century Gothic"/>
                <a:ea typeface="Century Gothic"/>
                <a:cs typeface="Century Gothic"/>
                <a:sym typeface="Century Gothic"/>
              </a:rPr>
              <a:t>Sentimiento según Innova-TSN</a:t>
            </a:r>
            <a:endParaRPr>
              <a:latin typeface="Century Gothic"/>
              <a:ea typeface="Century Gothic"/>
              <a:cs typeface="Century Gothic"/>
              <a:sym typeface="Century Gothic"/>
            </a:endParaRPr>
          </a:p>
        </p:txBody>
      </p:sp>
      <p:sp>
        <p:nvSpPr>
          <p:cNvPr id="1122" name="Shape 1122"/>
          <p:cNvSpPr txBox="1"/>
          <p:nvPr/>
        </p:nvSpPr>
        <p:spPr>
          <a:xfrm>
            <a:off x="8848425" y="1206500"/>
            <a:ext cx="3547200" cy="392400"/>
          </a:xfrm>
          <a:prstGeom prst="rect">
            <a:avLst/>
          </a:prstGeom>
          <a:noFill/>
          <a:ln>
            <a:noFill/>
          </a:ln>
        </p:spPr>
        <p:txBody>
          <a:bodyPr spcFirstLastPara="1" wrap="square" lIns="97500" tIns="97500" rIns="97500" bIns="97500" anchor="t" anchorCtr="0">
            <a:noAutofit/>
          </a:bodyPr>
          <a:lstStyle/>
          <a:p>
            <a:pPr marL="0" marR="0" lvl="0" indent="0" algn="ctr" rtl="0">
              <a:spcBef>
                <a:spcPts val="0"/>
              </a:spcBef>
              <a:spcAft>
                <a:spcPts val="0"/>
              </a:spcAft>
              <a:buNone/>
            </a:pPr>
            <a:r>
              <a:rPr lang="en-US" b="1">
                <a:solidFill>
                  <a:schemeClr val="dk1"/>
                </a:solidFill>
                <a:latin typeface="Century Gothic"/>
                <a:ea typeface="Century Gothic"/>
                <a:cs typeface="Century Gothic"/>
                <a:sym typeface="Century Gothic"/>
              </a:rPr>
              <a:t>Sentimiento según NPS</a:t>
            </a:r>
            <a:endParaRPr>
              <a:latin typeface="Century Gothic"/>
              <a:ea typeface="Century Gothic"/>
              <a:cs typeface="Century Gothic"/>
              <a:sym typeface="Century Gothic"/>
            </a:endParaRPr>
          </a:p>
        </p:txBody>
      </p:sp>
      <p:pic>
        <p:nvPicPr>
          <p:cNvPr id="1123" name="Shape 1123"/>
          <p:cNvPicPr preferRelativeResize="0"/>
          <p:nvPr/>
        </p:nvPicPr>
        <p:blipFill rotWithShape="1">
          <a:blip r:embed="rId3">
            <a:alphaModFix/>
          </a:blip>
          <a:srcRect/>
          <a:stretch/>
        </p:blipFill>
        <p:spPr>
          <a:xfrm>
            <a:off x="7497675" y="3353625"/>
            <a:ext cx="4287499" cy="3272850"/>
          </a:xfrm>
          <a:prstGeom prst="rect">
            <a:avLst/>
          </a:prstGeom>
          <a:noFill/>
          <a:ln>
            <a:noFill/>
          </a:ln>
        </p:spPr>
      </p:pic>
      <p:sp>
        <p:nvSpPr>
          <p:cNvPr id="1124" name="Shape 1124"/>
          <p:cNvSpPr txBox="1"/>
          <p:nvPr/>
        </p:nvSpPr>
        <p:spPr>
          <a:xfrm>
            <a:off x="729850" y="1725425"/>
            <a:ext cx="4827000" cy="11388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800" b="1">
                <a:solidFill>
                  <a:srgbClr val="004379"/>
                </a:solidFill>
                <a:latin typeface="Century Gothic"/>
                <a:ea typeface="Century Gothic"/>
                <a:cs typeface="Century Gothic"/>
                <a:sym typeface="Century Gothic"/>
              </a:rPr>
              <a:t>1084  </a:t>
            </a:r>
            <a:r>
              <a:rPr lang="en-US" sz="1800">
                <a:solidFill>
                  <a:srgbClr val="004379"/>
                </a:solidFill>
                <a:latin typeface="Century Gothic"/>
                <a:ea typeface="Century Gothic"/>
                <a:cs typeface="Century Gothic"/>
                <a:sym typeface="Century Gothic"/>
              </a:rPr>
              <a:t>de los comentarios clasificados por Innova-TSN como negativos, tienen un NPS positivo.</a:t>
            </a:r>
            <a:endParaRPr sz="1800">
              <a:latin typeface="Century Gothic"/>
              <a:ea typeface="Century Gothic"/>
              <a:cs typeface="Century Gothic"/>
              <a:sym typeface="Century Gothic"/>
            </a:endParaRPr>
          </a:p>
        </p:txBody>
      </p:sp>
      <p:pic>
        <p:nvPicPr>
          <p:cNvPr id="1125" name="Shape 1125"/>
          <p:cNvPicPr preferRelativeResize="0"/>
          <p:nvPr/>
        </p:nvPicPr>
        <p:blipFill rotWithShape="1">
          <a:blip r:embed="rId4">
            <a:alphaModFix/>
          </a:blip>
          <a:srcRect/>
          <a:stretch/>
        </p:blipFill>
        <p:spPr>
          <a:xfrm>
            <a:off x="11738175" y="143000"/>
            <a:ext cx="1077600" cy="918600"/>
          </a:xfrm>
          <a:prstGeom prst="roundRect">
            <a:avLst>
              <a:gd name="adj" fmla="val 16667"/>
            </a:avLst>
          </a:prstGeom>
          <a:noFill/>
          <a:ln>
            <a:noFill/>
          </a:ln>
          <a:effectLst>
            <a:outerShdw blurRad="152400" dist="12000" dir="900000" sy="98000" kx="109970" ky="109970" algn="tl" rotWithShape="0">
              <a:srgbClr val="000000">
                <a:alpha val="298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Shape 1130"/>
          <p:cNvSpPr txBox="1">
            <a:spLocks noGrp="1"/>
          </p:cNvSpPr>
          <p:nvPr>
            <p:ph type="ctrTitle"/>
          </p:nvPr>
        </p:nvSpPr>
        <p:spPr>
          <a:xfrm>
            <a:off x="966821" y="2819400"/>
            <a:ext cx="6019800" cy="1066800"/>
          </a:xfrm>
          <a:prstGeom prst="rect">
            <a:avLst/>
          </a:prstGeom>
          <a:noFill/>
          <a:ln>
            <a:noFill/>
          </a:ln>
        </p:spPr>
        <p:txBody>
          <a:bodyPr spcFirstLastPara="1" wrap="square" lIns="0" tIns="0" rIns="0" bIns="0" anchor="t" anchorCtr="0">
            <a:noAutofit/>
          </a:bodyPr>
          <a:lstStyle/>
          <a:p>
            <a:pPr marL="0" marR="0" lvl="0" indent="0" rtl="0">
              <a:lnSpc>
                <a:spcPct val="90000"/>
              </a:lnSpc>
              <a:spcBef>
                <a:spcPts val="0"/>
              </a:spcBef>
              <a:spcAft>
                <a:spcPts val="0"/>
              </a:spcAft>
              <a:buClr>
                <a:srgbClr val="00457D"/>
              </a:buClr>
              <a:buSzPts val="4000"/>
              <a:buFont typeface="Arial"/>
              <a:buNone/>
            </a:pPr>
            <a:r>
              <a:rPr lang="en-US"/>
              <a:t>PARTE IV</a:t>
            </a:r>
            <a:endParaRPr sz="4000" b="1" i="0" u="none" strike="noStrike" cap="none">
              <a:solidFill>
                <a:srgbClr val="00457D"/>
              </a:solidFill>
              <a:latin typeface="Arial"/>
              <a:ea typeface="Arial"/>
              <a:cs typeface="Arial"/>
              <a:sym typeface="Arial"/>
            </a:endParaRPr>
          </a:p>
        </p:txBody>
      </p:sp>
      <p:pic>
        <p:nvPicPr>
          <p:cNvPr id="1131" name="Shape 1131"/>
          <p:cNvPicPr preferRelativeResize="0"/>
          <p:nvPr/>
        </p:nvPicPr>
        <p:blipFill rotWithShape="1">
          <a:blip r:embed="rId3">
            <a:alphaModFix/>
          </a:blip>
          <a:srcRect/>
          <a:stretch/>
        </p:blipFill>
        <p:spPr>
          <a:xfrm>
            <a:off x="4812320" y="914400"/>
            <a:ext cx="3380160" cy="752649"/>
          </a:xfrm>
          <a:prstGeom prst="rect">
            <a:avLst/>
          </a:prstGeom>
          <a:noFill/>
          <a:ln>
            <a:noFill/>
          </a:ln>
        </p:spPr>
      </p:pic>
      <p:sp>
        <p:nvSpPr>
          <p:cNvPr id="1132" name="Shape 1132"/>
          <p:cNvSpPr txBox="1">
            <a:spLocks noGrp="1"/>
          </p:cNvSpPr>
          <p:nvPr>
            <p:ph type="subTitle" idx="1"/>
          </p:nvPr>
        </p:nvSpPr>
        <p:spPr>
          <a:xfrm>
            <a:off x="966821" y="3810000"/>
            <a:ext cx="81264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sz="3600"/>
              <a:t>CONSIDERACIONES FINALES</a:t>
            </a:r>
            <a:endParaRPr sz="3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Shape 1138"/>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1</a:t>
            </a:r>
            <a:endParaRPr/>
          </a:p>
        </p:txBody>
      </p:sp>
      <p:sp>
        <p:nvSpPr>
          <p:cNvPr id="1139" name="Shape 1139"/>
          <p:cNvSpPr txBox="1">
            <a:spLocks noGrp="1"/>
          </p:cNvSpPr>
          <p:nvPr>
            <p:ph type="subTitle" idx="1"/>
          </p:nvPr>
        </p:nvSpPr>
        <p:spPr>
          <a:xfrm>
            <a:off x="2664472" y="3204450"/>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Conclusiones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Shape 114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rgbClr val="00457D"/>
              </a:buClr>
              <a:buSzPts val="3000"/>
              <a:buFont typeface="Arial"/>
              <a:buNone/>
            </a:pPr>
            <a:r>
              <a:rPr lang="en-US"/>
              <a:t>CONSIDERACIONES FINALES: Temas por Perfil de Cliente</a:t>
            </a:r>
            <a:endParaRPr/>
          </a:p>
          <a:p>
            <a:pPr marL="0" marR="0" lvl="0" indent="0" algn="l" rtl="0">
              <a:lnSpc>
                <a:spcPct val="90000"/>
              </a:lnSpc>
              <a:spcBef>
                <a:spcPts val="0"/>
              </a:spcBef>
              <a:spcAft>
                <a:spcPts val="0"/>
              </a:spcAft>
              <a:buClr>
                <a:srgbClr val="00457D"/>
              </a:buClr>
              <a:buSzPts val="3000"/>
              <a:buFont typeface="Arial"/>
              <a:buNone/>
            </a:pPr>
            <a:endParaRPr/>
          </a:p>
        </p:txBody>
      </p:sp>
      <p:pic>
        <p:nvPicPr>
          <p:cNvPr id="1146" name="Shape 1146"/>
          <p:cNvPicPr preferRelativeResize="0"/>
          <p:nvPr/>
        </p:nvPicPr>
        <p:blipFill rotWithShape="1">
          <a:blip r:embed="rId3">
            <a:alphaModFix/>
          </a:blip>
          <a:srcRect/>
          <a:stretch/>
        </p:blipFill>
        <p:spPr>
          <a:xfrm>
            <a:off x="12211035" y="78337"/>
            <a:ext cx="716700" cy="716700"/>
          </a:xfrm>
          <a:prstGeom prst="rect">
            <a:avLst/>
          </a:prstGeom>
          <a:noFill/>
          <a:ln>
            <a:noFill/>
          </a:ln>
        </p:spPr>
      </p:pic>
      <p:sp>
        <p:nvSpPr>
          <p:cNvPr id="1147" name="Shape 1147"/>
          <p:cNvSpPr txBox="1"/>
          <p:nvPr/>
        </p:nvSpPr>
        <p:spPr>
          <a:xfrm>
            <a:off x="835100" y="4694325"/>
            <a:ext cx="11572500" cy="1932900"/>
          </a:xfrm>
          <a:prstGeom prst="rect">
            <a:avLst/>
          </a:prstGeom>
          <a:solidFill>
            <a:srgbClr val="F3F3F3"/>
          </a:solidFill>
          <a:ln>
            <a:noFill/>
          </a:ln>
        </p:spPr>
        <p:txBody>
          <a:bodyPr spcFirstLastPara="1" wrap="square" lIns="97500" tIns="97500" rIns="97500" bIns="97500" anchor="t" anchorCtr="0">
            <a:noAutofit/>
          </a:bodyPr>
          <a:lstStyle/>
          <a:p>
            <a:pPr marL="487695" marR="0" lvl="0" indent="-350530" algn="l" rtl="0">
              <a:lnSpc>
                <a:spcPct val="100000"/>
              </a:lnSpc>
              <a:spcBef>
                <a:spcPts val="0"/>
              </a:spcBef>
              <a:spcAft>
                <a:spcPts val="0"/>
              </a:spcAft>
              <a:buClr>
                <a:srgbClr val="000000"/>
              </a:buClr>
              <a:buSzPts val="1600"/>
              <a:buFont typeface="Century Gothic"/>
              <a:buChar char="●"/>
            </a:pPr>
            <a:r>
              <a:rPr lang="en-US" sz="1600">
                <a:latin typeface="Century Gothic"/>
                <a:ea typeface="Century Gothic"/>
                <a:cs typeface="Century Gothic"/>
                <a:sym typeface="Century Gothic"/>
              </a:rPr>
              <a:t>El tiempo de espera en las oficinas es el tema más mencionado por Clientes con/sin contrato y destinatarios.</a:t>
            </a:r>
            <a:endParaRPr sz="1600">
              <a:latin typeface="Century Gothic"/>
              <a:ea typeface="Century Gothic"/>
              <a:cs typeface="Century Gothic"/>
              <a:sym typeface="Century Gothic"/>
            </a:endParaRPr>
          </a:p>
          <a:p>
            <a:pPr marL="487695" marR="0" lvl="0" indent="-350530" algn="l" rtl="0">
              <a:lnSpc>
                <a:spcPct val="100000"/>
              </a:lnSpc>
              <a:spcBef>
                <a:spcPts val="0"/>
              </a:spcBef>
              <a:spcAft>
                <a:spcPts val="0"/>
              </a:spcAft>
              <a:buClr>
                <a:srgbClr val="000000"/>
              </a:buClr>
              <a:buSzPts val="1600"/>
              <a:buFont typeface="Century Gothic"/>
              <a:buChar char="●"/>
            </a:pPr>
            <a:r>
              <a:rPr lang="en-US" sz="1600">
                <a:latin typeface="Century Gothic"/>
                <a:ea typeface="Century Gothic"/>
                <a:cs typeface="Century Gothic"/>
                <a:sym typeface="Century Gothic"/>
              </a:rPr>
              <a:t>Los clientes con contrato hacen mención también a tarifas (precios), entregas y recogidas, relación con el gestor comercial y facturación.</a:t>
            </a:r>
            <a:endParaRPr sz="1600">
              <a:latin typeface="Century Gothic"/>
              <a:ea typeface="Century Gothic"/>
              <a:cs typeface="Century Gothic"/>
              <a:sym typeface="Century Gothic"/>
            </a:endParaRPr>
          </a:p>
          <a:p>
            <a:pPr marL="487695" marR="0" lvl="0" indent="-350530" algn="l" rtl="0">
              <a:lnSpc>
                <a:spcPct val="100000"/>
              </a:lnSpc>
              <a:spcBef>
                <a:spcPts val="0"/>
              </a:spcBef>
              <a:spcAft>
                <a:spcPts val="0"/>
              </a:spcAft>
              <a:buClr>
                <a:srgbClr val="000000"/>
              </a:buClr>
              <a:buSzPts val="1600"/>
              <a:buFont typeface="Century Gothic"/>
              <a:buChar char="●"/>
            </a:pPr>
            <a:r>
              <a:rPr lang="en-US" sz="1600">
                <a:latin typeface="Century Gothic"/>
                <a:ea typeface="Century Gothic"/>
                <a:cs typeface="Century Gothic"/>
                <a:sym typeface="Century Gothic"/>
              </a:rPr>
              <a:t>Los clientes sin contrato centran sus comentarios alrededor del servicio en oficinas: colas, personal, horarios y servicio en general.</a:t>
            </a:r>
            <a:endParaRPr sz="1600">
              <a:latin typeface="Century Gothic"/>
              <a:ea typeface="Century Gothic"/>
              <a:cs typeface="Century Gothic"/>
              <a:sym typeface="Century Gothic"/>
            </a:endParaRPr>
          </a:p>
          <a:p>
            <a:pPr marL="487695" marR="0" lvl="0" indent="-350530" algn="l" rtl="0">
              <a:lnSpc>
                <a:spcPct val="100000"/>
              </a:lnSpc>
              <a:spcBef>
                <a:spcPts val="0"/>
              </a:spcBef>
              <a:spcAft>
                <a:spcPts val="0"/>
              </a:spcAft>
              <a:buClr>
                <a:srgbClr val="000000"/>
              </a:buClr>
              <a:buSzPts val="1600"/>
              <a:buFont typeface="Century Gothic"/>
              <a:buChar char="●"/>
            </a:pPr>
            <a:r>
              <a:rPr lang="en-US" sz="1600">
                <a:latin typeface="Century Gothic"/>
                <a:ea typeface="Century Gothic"/>
                <a:cs typeface="Century Gothic"/>
                <a:sym typeface="Century Gothic"/>
              </a:rPr>
              <a:t>Los destinatarios centran sus comentarios en la recepción de sus envíos: avisos, carteros e incidencias en la entrega.</a:t>
            </a:r>
            <a:endParaRPr sz="1600">
              <a:latin typeface="Century Gothic"/>
              <a:ea typeface="Century Gothic"/>
              <a:cs typeface="Century Gothic"/>
              <a:sym typeface="Century Gothic"/>
            </a:endParaRPr>
          </a:p>
        </p:txBody>
      </p:sp>
      <p:pic>
        <p:nvPicPr>
          <p:cNvPr id="1148" name="Shape 1148"/>
          <p:cNvPicPr preferRelativeResize="0"/>
          <p:nvPr/>
        </p:nvPicPr>
        <p:blipFill>
          <a:blip r:embed="rId4">
            <a:alphaModFix/>
          </a:blip>
          <a:stretch>
            <a:fillRect/>
          </a:stretch>
        </p:blipFill>
        <p:spPr>
          <a:xfrm>
            <a:off x="906025" y="884175"/>
            <a:ext cx="11421141" cy="373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p:nvPr/>
        </p:nvSpPr>
        <p:spPr>
          <a:xfrm>
            <a:off x="1492900" y="2369100"/>
            <a:ext cx="10413000" cy="3732300"/>
          </a:xfrm>
          <a:prstGeom prst="rect">
            <a:avLst/>
          </a:prstGeom>
          <a:noFill/>
          <a:ln w="9525" cap="flat" cmpd="sng">
            <a:solidFill>
              <a:srgbClr val="004379"/>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4379"/>
              </a:solidFill>
            </a:endParaRPr>
          </a:p>
        </p:txBody>
      </p:sp>
      <p:sp>
        <p:nvSpPr>
          <p:cNvPr id="173" name="Shape 173"/>
          <p:cNvSpPr/>
          <p:nvPr/>
        </p:nvSpPr>
        <p:spPr>
          <a:xfrm>
            <a:off x="671800" y="3002375"/>
            <a:ext cx="1690200" cy="20238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txBox="1">
            <a:spLocks noGrp="1"/>
          </p:cNvSpPr>
          <p:nvPr>
            <p:ph type="sldNum" idx="12"/>
          </p:nvPr>
        </p:nvSpPr>
        <p:spPr>
          <a:xfrm>
            <a:off x="6223000" y="6751319"/>
            <a:ext cx="558800" cy="563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8</a:t>
            </a:fld>
            <a:endParaRPr sz="1200" b="0" i="0" u="none" strike="noStrike" cap="none">
              <a:solidFill>
                <a:srgbClr val="888888"/>
              </a:solidFill>
              <a:latin typeface="Arial"/>
              <a:ea typeface="Arial"/>
              <a:cs typeface="Arial"/>
              <a:sym typeface="Arial"/>
            </a:endParaRPr>
          </a:p>
        </p:txBody>
      </p:sp>
      <p:sp>
        <p:nvSpPr>
          <p:cNvPr id="175" name="Shape 17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OBJETIVOS Y ALCANCE</a:t>
            </a:r>
            <a:endParaRPr/>
          </a:p>
        </p:txBody>
      </p:sp>
      <p:sp>
        <p:nvSpPr>
          <p:cNvPr id="176" name="Shape 176"/>
          <p:cNvSpPr txBox="1"/>
          <p:nvPr/>
        </p:nvSpPr>
        <p:spPr>
          <a:xfrm>
            <a:off x="2362075" y="2463275"/>
            <a:ext cx="9039900" cy="3527100"/>
          </a:xfrm>
          <a:prstGeom prst="rect">
            <a:avLst/>
          </a:prstGeom>
          <a:noFill/>
          <a:ln>
            <a:noFill/>
          </a:ln>
        </p:spPr>
        <p:txBody>
          <a:bodyPr spcFirstLastPara="1" wrap="square" lIns="97500" tIns="97500" rIns="97500" bIns="97500" anchor="t" anchorCtr="0">
            <a:noAutofit/>
          </a:bodyPr>
          <a:lstStyle/>
          <a:p>
            <a:pPr marL="0" marR="0" lvl="0" indent="0" algn="just" rtl="0">
              <a:lnSpc>
                <a:spcPct val="115000"/>
              </a:lnSpc>
              <a:spcBef>
                <a:spcPts val="1067"/>
              </a:spcBef>
              <a:spcAft>
                <a:spcPts val="0"/>
              </a:spcAft>
              <a:buNone/>
            </a:pPr>
            <a:r>
              <a:rPr lang="en-US" sz="1800" i="0" u="none" strike="noStrike" cap="none">
                <a:solidFill>
                  <a:schemeClr val="dk1"/>
                </a:solidFill>
                <a:latin typeface="Century Gothic"/>
                <a:ea typeface="Century Gothic"/>
                <a:cs typeface="Century Gothic"/>
                <a:sym typeface="Century Gothic"/>
              </a:rPr>
              <a:t>En particular, Correos ha transmitido que necesita conocer:</a:t>
            </a:r>
            <a:endParaRPr sz="1800" i="0" u="none" strike="noStrike" cap="none">
              <a:solidFill>
                <a:schemeClr val="dk1"/>
              </a:solidFill>
              <a:latin typeface="Century Gothic"/>
              <a:ea typeface="Century Gothic"/>
              <a:cs typeface="Century Gothic"/>
              <a:sym typeface="Century Gothic"/>
            </a:endParaRPr>
          </a:p>
          <a:p>
            <a:pPr marL="960151" marR="0" lvl="3" indent="-275595" algn="just" rtl="0">
              <a:lnSpc>
                <a:spcPct val="110000"/>
              </a:lnSpc>
              <a:spcBef>
                <a:spcPts val="1500"/>
              </a:spcBef>
              <a:spcAft>
                <a:spcPts val="0"/>
              </a:spcAft>
              <a:buClr>
                <a:schemeClr val="dk1"/>
              </a:buClr>
              <a:buSzPts val="2400"/>
              <a:buFont typeface="Century Gothic"/>
              <a:buChar char="✓"/>
            </a:pPr>
            <a:r>
              <a:rPr lang="en-US" sz="2400" b="1" i="0" u="none" strike="noStrike" cap="none">
                <a:solidFill>
                  <a:schemeClr val="dk1"/>
                </a:solidFill>
                <a:latin typeface="Century Gothic"/>
                <a:ea typeface="Century Gothic"/>
                <a:cs typeface="Century Gothic"/>
                <a:sym typeface="Century Gothic"/>
              </a:rPr>
              <a:t>Identificación de </a:t>
            </a:r>
            <a:r>
              <a:rPr lang="en-US" sz="2400" b="1">
                <a:solidFill>
                  <a:schemeClr val="dk1"/>
                </a:solidFill>
                <a:latin typeface="Century Gothic"/>
                <a:ea typeface="Century Gothic"/>
                <a:cs typeface="Century Gothic"/>
                <a:sym typeface="Century Gothic"/>
              </a:rPr>
              <a:t>temas o tópicos</a:t>
            </a:r>
            <a:r>
              <a:rPr lang="en-US" sz="2400" b="1" i="0" u="none" strike="noStrike" cap="none">
                <a:solidFill>
                  <a:schemeClr val="dk1"/>
                </a:solidFill>
                <a:latin typeface="Century Gothic"/>
                <a:ea typeface="Century Gothic"/>
                <a:cs typeface="Century Gothic"/>
                <a:sym typeface="Century Gothic"/>
              </a:rPr>
              <a:t>:</a:t>
            </a:r>
            <a:endParaRPr sz="2400" i="0" u="none" strike="noStrike" cap="none">
              <a:solidFill>
                <a:schemeClr val="dk1"/>
              </a:solidFill>
              <a:latin typeface="Century Gothic"/>
              <a:ea typeface="Century Gothic"/>
              <a:cs typeface="Century Gothic"/>
              <a:sym typeface="Century Gothic"/>
            </a:endParaRPr>
          </a:p>
          <a:p>
            <a:pPr marL="960151" marR="0" lvl="8" indent="-193045" algn="just" rtl="0">
              <a:lnSpc>
                <a:spcPct val="110000"/>
              </a:lnSpc>
              <a:spcBef>
                <a:spcPts val="533"/>
              </a:spcBef>
              <a:spcAft>
                <a:spcPts val="0"/>
              </a:spcAft>
              <a:buClr>
                <a:schemeClr val="dk1"/>
              </a:buClr>
              <a:buSzPts val="1100"/>
              <a:buFont typeface="Century Gothic"/>
              <a:buChar char="▪"/>
            </a:pPr>
            <a:r>
              <a:rPr lang="en-US" sz="1600" i="0" u="none" strike="noStrike" cap="none">
                <a:solidFill>
                  <a:schemeClr val="dk1"/>
                </a:solidFill>
                <a:latin typeface="Century Gothic"/>
                <a:ea typeface="Century Gothic"/>
                <a:cs typeface="Century Gothic"/>
                <a:sym typeface="Century Gothic"/>
              </a:rPr>
              <a:t>Temáticas más frecuentes</a:t>
            </a:r>
            <a:endParaRPr sz="1920" i="0" u="none" strike="noStrike" cap="none">
              <a:solidFill>
                <a:schemeClr val="dk1"/>
              </a:solidFill>
              <a:latin typeface="Century Gothic"/>
              <a:ea typeface="Century Gothic"/>
              <a:cs typeface="Century Gothic"/>
              <a:sym typeface="Century Gothic"/>
            </a:endParaRPr>
          </a:p>
          <a:p>
            <a:pPr marL="960151" marR="0" lvl="8" indent="-193045" algn="just" rtl="0">
              <a:lnSpc>
                <a:spcPct val="110000"/>
              </a:lnSpc>
              <a:spcBef>
                <a:spcPts val="533"/>
              </a:spcBef>
              <a:spcAft>
                <a:spcPts val="0"/>
              </a:spcAft>
              <a:buClr>
                <a:schemeClr val="dk1"/>
              </a:buClr>
              <a:buSzPts val="1100"/>
              <a:buFont typeface="Century Gothic"/>
              <a:buChar char="▪"/>
            </a:pPr>
            <a:r>
              <a:rPr lang="en-US" sz="1600" i="0" u="none" strike="noStrike" cap="none">
                <a:solidFill>
                  <a:schemeClr val="dk1"/>
                </a:solidFill>
                <a:latin typeface="Century Gothic"/>
                <a:ea typeface="Century Gothic"/>
                <a:cs typeface="Century Gothic"/>
                <a:sym typeface="Century Gothic"/>
              </a:rPr>
              <a:t>Mayor repetición de palabras</a:t>
            </a:r>
            <a:endParaRPr sz="1920" i="0" u="none" strike="noStrike" cap="none">
              <a:solidFill>
                <a:schemeClr val="dk1"/>
              </a:solidFill>
              <a:latin typeface="Century Gothic"/>
              <a:ea typeface="Century Gothic"/>
              <a:cs typeface="Century Gothic"/>
              <a:sym typeface="Century Gothic"/>
            </a:endParaRPr>
          </a:p>
          <a:p>
            <a:pPr marL="960151" marR="0" lvl="0" indent="-275595" algn="just" rtl="0">
              <a:lnSpc>
                <a:spcPct val="110000"/>
              </a:lnSpc>
              <a:spcBef>
                <a:spcPts val="1500"/>
              </a:spcBef>
              <a:spcAft>
                <a:spcPts val="0"/>
              </a:spcAft>
              <a:buClr>
                <a:schemeClr val="dk1"/>
              </a:buClr>
              <a:buSzPts val="2400"/>
              <a:buFont typeface="Century Gothic"/>
              <a:buChar char="✓"/>
            </a:pPr>
            <a:r>
              <a:rPr lang="en-US" sz="2400" b="1" i="0" u="none" strike="noStrike" cap="none">
                <a:solidFill>
                  <a:schemeClr val="dk1"/>
                </a:solidFill>
                <a:latin typeface="Century Gothic"/>
                <a:ea typeface="Century Gothic"/>
                <a:cs typeface="Century Gothic"/>
                <a:sym typeface="Century Gothic"/>
              </a:rPr>
              <a:t>Análisis de </a:t>
            </a:r>
            <a:r>
              <a:rPr lang="en-US" sz="2400" b="1">
                <a:solidFill>
                  <a:schemeClr val="dk1"/>
                </a:solidFill>
                <a:latin typeface="Century Gothic"/>
                <a:ea typeface="Century Gothic"/>
                <a:cs typeface="Century Gothic"/>
                <a:sym typeface="Century Gothic"/>
              </a:rPr>
              <a:t>Sentimientos</a:t>
            </a:r>
            <a:r>
              <a:rPr lang="en-US" sz="2400" b="1" i="0" u="none" strike="noStrike" cap="none">
                <a:solidFill>
                  <a:schemeClr val="dk1"/>
                </a:solidFill>
                <a:latin typeface="Century Gothic"/>
                <a:ea typeface="Century Gothic"/>
                <a:cs typeface="Century Gothic"/>
                <a:sym typeface="Century Gothic"/>
              </a:rPr>
              <a:t>:</a:t>
            </a:r>
            <a:endParaRPr sz="2400" b="1" i="0" u="none" strike="noStrike" cap="none">
              <a:solidFill>
                <a:schemeClr val="dk1"/>
              </a:solidFill>
              <a:latin typeface="Century Gothic"/>
              <a:ea typeface="Century Gothic"/>
              <a:cs typeface="Century Gothic"/>
              <a:sym typeface="Century Gothic"/>
            </a:endParaRPr>
          </a:p>
          <a:p>
            <a:pPr marL="960151" marR="0" lvl="0" indent="-193045" algn="just" rtl="0">
              <a:lnSpc>
                <a:spcPct val="110000"/>
              </a:lnSpc>
              <a:spcBef>
                <a:spcPts val="427"/>
              </a:spcBef>
              <a:spcAft>
                <a:spcPts val="0"/>
              </a:spcAft>
              <a:buClr>
                <a:schemeClr val="dk1"/>
              </a:buClr>
              <a:buSzPts val="1100"/>
              <a:buFont typeface="Century Gothic"/>
              <a:buChar char="▪"/>
            </a:pPr>
            <a:r>
              <a:rPr lang="en-US" sz="1600" i="0" u="none" strike="noStrike" cap="none">
                <a:solidFill>
                  <a:schemeClr val="dk1"/>
                </a:solidFill>
                <a:latin typeface="Century Gothic"/>
                <a:ea typeface="Century Gothic"/>
                <a:cs typeface="Century Gothic"/>
                <a:sym typeface="Century Gothic"/>
              </a:rPr>
              <a:t>Verificar </a:t>
            </a:r>
            <a:r>
              <a:rPr lang="en-US" sz="1600">
                <a:solidFill>
                  <a:schemeClr val="dk1"/>
                </a:solidFill>
                <a:latin typeface="Century Gothic"/>
                <a:ea typeface="Century Gothic"/>
                <a:cs typeface="Century Gothic"/>
                <a:sym typeface="Century Gothic"/>
              </a:rPr>
              <a:t>la polaridad </a:t>
            </a:r>
            <a:r>
              <a:rPr lang="en-US" sz="1600" i="0" u="none" strike="noStrike" cap="none">
                <a:solidFill>
                  <a:schemeClr val="dk1"/>
                </a:solidFill>
                <a:latin typeface="Century Gothic"/>
                <a:ea typeface="Century Gothic"/>
                <a:cs typeface="Century Gothic"/>
                <a:sym typeface="Century Gothic"/>
              </a:rPr>
              <a:t>del comentario</a:t>
            </a:r>
            <a:endParaRPr sz="1600" i="0" u="none" strike="noStrike" cap="none">
              <a:solidFill>
                <a:schemeClr val="dk1"/>
              </a:solidFill>
              <a:latin typeface="Century Gothic"/>
              <a:ea typeface="Century Gothic"/>
              <a:cs typeface="Century Gothic"/>
              <a:sym typeface="Century Gothic"/>
            </a:endParaRPr>
          </a:p>
          <a:p>
            <a:pPr marL="960151" marR="0" lvl="0" indent="-193045" algn="just" rtl="0">
              <a:lnSpc>
                <a:spcPct val="110000"/>
              </a:lnSpc>
              <a:spcBef>
                <a:spcPts val="427"/>
              </a:spcBef>
              <a:spcAft>
                <a:spcPts val="0"/>
              </a:spcAft>
              <a:buClr>
                <a:schemeClr val="dk1"/>
              </a:buClr>
              <a:buSzPts val="1100"/>
              <a:buFont typeface="Century Gothic"/>
              <a:buChar char="▪"/>
            </a:pPr>
            <a:r>
              <a:rPr lang="en-US" sz="1600" i="0" u="none" strike="noStrike" cap="none">
                <a:solidFill>
                  <a:schemeClr val="dk1"/>
                </a:solidFill>
                <a:latin typeface="Century Gothic"/>
                <a:ea typeface="Century Gothic"/>
                <a:cs typeface="Century Gothic"/>
                <a:sym typeface="Century Gothic"/>
              </a:rPr>
              <a:t>Qué se aprecia y que se lamenta por temáticas</a:t>
            </a:r>
            <a:endParaRPr sz="1600" i="0" u="none" strike="noStrike" cap="none">
              <a:solidFill>
                <a:schemeClr val="dk1"/>
              </a:solidFill>
              <a:latin typeface="Century Gothic"/>
              <a:ea typeface="Century Gothic"/>
              <a:cs typeface="Century Gothic"/>
              <a:sym typeface="Century Gothic"/>
            </a:endParaRPr>
          </a:p>
          <a:p>
            <a:pPr marL="0" marR="0" lvl="0" indent="0" algn="just" rtl="0">
              <a:lnSpc>
                <a:spcPct val="110000"/>
              </a:lnSpc>
              <a:spcBef>
                <a:spcPts val="533"/>
              </a:spcBef>
              <a:spcAft>
                <a:spcPts val="0"/>
              </a:spcAft>
              <a:buNone/>
            </a:pPr>
            <a:endParaRPr sz="1920" i="0" u="none" strike="noStrike" cap="none">
              <a:solidFill>
                <a:schemeClr val="dk1"/>
              </a:solidFill>
              <a:latin typeface="Century Gothic"/>
              <a:ea typeface="Century Gothic"/>
              <a:cs typeface="Century Gothic"/>
              <a:sym typeface="Century Gothic"/>
            </a:endParaRPr>
          </a:p>
          <a:p>
            <a:pPr marL="0" marR="0" lvl="0" indent="0" algn="just" rtl="0">
              <a:lnSpc>
                <a:spcPct val="115000"/>
              </a:lnSpc>
              <a:spcBef>
                <a:spcPts val="640"/>
              </a:spcBef>
              <a:spcAft>
                <a:spcPts val="0"/>
              </a:spcAft>
              <a:buNone/>
            </a:pPr>
            <a:endParaRPr sz="1600" i="0" u="none" strike="noStrike" cap="none">
              <a:solidFill>
                <a:srgbClr val="595959"/>
              </a:solidFill>
              <a:latin typeface="Century Gothic"/>
              <a:ea typeface="Century Gothic"/>
              <a:cs typeface="Century Gothic"/>
              <a:sym typeface="Century Gothic"/>
            </a:endParaRPr>
          </a:p>
          <a:p>
            <a:pPr marL="0" marR="0" lvl="0" indent="0" algn="just" rtl="0">
              <a:lnSpc>
                <a:spcPct val="115000"/>
              </a:lnSpc>
              <a:spcBef>
                <a:spcPts val="0"/>
              </a:spcBef>
              <a:spcAft>
                <a:spcPts val="0"/>
              </a:spcAft>
              <a:buNone/>
            </a:pPr>
            <a:endParaRPr sz="1600" i="0" u="none" strike="noStrike" cap="none">
              <a:solidFill>
                <a:srgbClr val="808080"/>
              </a:solidFill>
              <a:latin typeface="Century Gothic"/>
              <a:ea typeface="Century Gothic"/>
              <a:cs typeface="Century Gothic"/>
              <a:sym typeface="Century Gothic"/>
            </a:endParaRPr>
          </a:p>
        </p:txBody>
      </p:sp>
      <p:pic>
        <p:nvPicPr>
          <p:cNvPr id="177" name="Shape 177"/>
          <p:cNvPicPr preferRelativeResize="0"/>
          <p:nvPr/>
        </p:nvPicPr>
        <p:blipFill rotWithShape="1">
          <a:blip r:embed="rId3">
            <a:alphaModFix/>
          </a:blip>
          <a:srcRect/>
          <a:stretch/>
        </p:blipFill>
        <p:spPr>
          <a:xfrm>
            <a:off x="866656" y="3364037"/>
            <a:ext cx="1300480" cy="1300480"/>
          </a:xfrm>
          <a:prstGeom prst="rect">
            <a:avLst/>
          </a:prstGeom>
          <a:noFill/>
          <a:ln>
            <a:noFill/>
          </a:ln>
        </p:spPr>
      </p:pic>
      <p:sp>
        <p:nvSpPr>
          <p:cNvPr id="178" name="Shape 178"/>
          <p:cNvSpPr txBox="1"/>
          <p:nvPr/>
        </p:nvSpPr>
        <p:spPr>
          <a:xfrm>
            <a:off x="863600" y="1085450"/>
            <a:ext cx="11210100" cy="1069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800">
                <a:solidFill>
                  <a:srgbClr val="595959"/>
                </a:solidFill>
                <a:latin typeface="Century Gothic"/>
                <a:ea typeface="Century Gothic"/>
                <a:cs typeface="Century Gothic"/>
                <a:sym typeface="Century Gothic"/>
              </a:rPr>
              <a:t>Innova-TSN ha planteado la realización de esta PoC con el objetivo de aportar el máximo </a:t>
            </a:r>
            <a:r>
              <a:rPr lang="en-US" sz="1800" b="1">
                <a:solidFill>
                  <a:srgbClr val="004379"/>
                </a:solidFill>
                <a:latin typeface="Century Gothic"/>
                <a:ea typeface="Century Gothic"/>
                <a:cs typeface="Century Gothic"/>
                <a:sym typeface="Century Gothic"/>
              </a:rPr>
              <a:t>valor añadido </a:t>
            </a:r>
            <a:r>
              <a:rPr lang="en-US" sz="1800">
                <a:solidFill>
                  <a:srgbClr val="595959"/>
                </a:solidFill>
                <a:latin typeface="Century Gothic"/>
                <a:ea typeface="Century Gothic"/>
                <a:cs typeface="Century Gothic"/>
                <a:sym typeface="Century Gothic"/>
              </a:rPr>
              <a:t>no sólo a través de la </a:t>
            </a:r>
            <a:r>
              <a:rPr lang="en-US" sz="1800" b="1">
                <a:solidFill>
                  <a:srgbClr val="004379"/>
                </a:solidFill>
                <a:latin typeface="Century Gothic"/>
                <a:ea typeface="Century Gothic"/>
                <a:cs typeface="Century Gothic"/>
                <a:sym typeface="Century Gothic"/>
              </a:rPr>
              <a:t>modelización</a:t>
            </a:r>
            <a:r>
              <a:rPr lang="en-US" sz="1800">
                <a:solidFill>
                  <a:srgbClr val="595959"/>
                </a:solidFill>
                <a:latin typeface="Century Gothic"/>
                <a:ea typeface="Century Gothic"/>
                <a:cs typeface="Century Gothic"/>
                <a:sym typeface="Century Gothic"/>
              </a:rPr>
              <a:t> algorítmica, sino desde el </a:t>
            </a:r>
            <a:r>
              <a:rPr lang="en-US" sz="1800" b="1">
                <a:solidFill>
                  <a:srgbClr val="004379"/>
                </a:solidFill>
                <a:latin typeface="Century Gothic"/>
                <a:ea typeface="Century Gothic"/>
                <a:cs typeface="Century Gothic"/>
                <a:sym typeface="Century Gothic"/>
              </a:rPr>
              <a:t>análisis descriptivo </a:t>
            </a:r>
            <a:r>
              <a:rPr lang="en-US" sz="1800">
                <a:solidFill>
                  <a:srgbClr val="595959"/>
                </a:solidFill>
                <a:latin typeface="Century Gothic"/>
                <a:ea typeface="Century Gothic"/>
                <a:cs typeface="Century Gothic"/>
                <a:sym typeface="Century Gothic"/>
              </a:rPr>
              <a:t>de la información, la </a:t>
            </a:r>
            <a:r>
              <a:rPr lang="en-US" sz="1800" b="1">
                <a:solidFill>
                  <a:srgbClr val="004379"/>
                </a:solidFill>
                <a:latin typeface="Century Gothic"/>
                <a:ea typeface="Century Gothic"/>
                <a:cs typeface="Century Gothic"/>
                <a:sym typeface="Century Gothic"/>
              </a:rPr>
              <a:t>metodología seguida </a:t>
            </a:r>
            <a:r>
              <a:rPr lang="en-US" sz="1800">
                <a:solidFill>
                  <a:srgbClr val="595959"/>
                </a:solidFill>
                <a:latin typeface="Century Gothic"/>
                <a:ea typeface="Century Gothic"/>
                <a:cs typeface="Century Gothic"/>
                <a:sym typeface="Century Gothic"/>
              </a:rPr>
              <a:t>y </a:t>
            </a:r>
            <a:r>
              <a:rPr lang="en-US" sz="1800" b="1">
                <a:solidFill>
                  <a:srgbClr val="004379"/>
                </a:solidFill>
                <a:latin typeface="Century Gothic"/>
                <a:ea typeface="Century Gothic"/>
                <a:cs typeface="Century Gothic"/>
                <a:sym typeface="Century Gothic"/>
              </a:rPr>
              <a:t>las áreas críticas </a:t>
            </a:r>
            <a:r>
              <a:rPr lang="en-US" sz="1800">
                <a:solidFill>
                  <a:srgbClr val="595959"/>
                </a:solidFill>
                <a:latin typeface="Century Gothic"/>
                <a:ea typeface="Century Gothic"/>
                <a:cs typeface="Century Gothic"/>
                <a:sym typeface="Century Gothic"/>
              </a:rPr>
              <a:t>identificadas.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Shape 1153"/>
          <p:cNvSpPr/>
          <p:nvPr/>
        </p:nvSpPr>
        <p:spPr>
          <a:xfrm>
            <a:off x="2316800" y="6259200"/>
            <a:ext cx="690048" cy="368256"/>
          </a:xfrm>
          <a:prstGeom prst="rect">
            <a:avLst/>
          </a:prstGeom>
          <a:noFill/>
          <a:ln>
            <a:noFill/>
          </a:ln>
        </p:spPr>
        <p:txBody>
          <a:bodyPr spcFirstLastPara="1" wrap="square" lIns="96000" tIns="48000" rIns="96000" bIns="48000" anchor="t" anchorCtr="0">
            <a:noAutofit/>
          </a:bodyPr>
          <a:lstStyle/>
          <a:p>
            <a:pPr marL="0" marR="0" lvl="0" indent="0" algn="l" rtl="0">
              <a:spcBef>
                <a:spcPts val="0"/>
              </a:spcBef>
              <a:spcAft>
                <a:spcPts val="0"/>
              </a:spcAft>
              <a:buNone/>
            </a:pPr>
            <a:r>
              <a:rPr lang="en-US" sz="1920">
                <a:solidFill>
                  <a:srgbClr val="FFFFFF"/>
                </a:solidFill>
                <a:latin typeface="Arial"/>
                <a:ea typeface="Arial"/>
                <a:cs typeface="Arial"/>
                <a:sym typeface="Arial"/>
              </a:rPr>
              <a:t>60%</a:t>
            </a:r>
            <a:endParaRPr sz="1920">
              <a:solidFill>
                <a:schemeClr val="dk1"/>
              </a:solidFill>
              <a:latin typeface="Arial"/>
              <a:ea typeface="Arial"/>
              <a:cs typeface="Arial"/>
              <a:sym typeface="Arial"/>
            </a:endParaRPr>
          </a:p>
        </p:txBody>
      </p:sp>
      <p:sp>
        <p:nvSpPr>
          <p:cNvPr id="1154" name="Shape 1154"/>
          <p:cNvSpPr txBox="1"/>
          <p:nvPr/>
        </p:nvSpPr>
        <p:spPr>
          <a:xfrm>
            <a:off x="863600" y="1257550"/>
            <a:ext cx="6202800" cy="2626500"/>
          </a:xfrm>
          <a:prstGeom prst="rect">
            <a:avLst/>
          </a:prstGeom>
          <a:noFill/>
          <a:ln>
            <a:noFill/>
          </a:ln>
        </p:spPr>
        <p:txBody>
          <a:bodyPr spcFirstLastPara="1" wrap="square" lIns="96000" tIns="48000" rIns="96000" bIns="48000" anchor="t" anchorCtr="0">
            <a:noAutofit/>
          </a:bodyPr>
          <a:lstStyle/>
          <a:p>
            <a:pPr marL="0" marR="0" lvl="0" indent="0" algn="just" rtl="0">
              <a:spcBef>
                <a:spcPts val="1280"/>
              </a:spcBef>
              <a:spcAft>
                <a:spcPts val="0"/>
              </a:spcAft>
              <a:buNone/>
            </a:pPr>
            <a:r>
              <a:rPr lang="en-US" sz="1700">
                <a:solidFill>
                  <a:srgbClr val="002060"/>
                </a:solidFill>
                <a:latin typeface="Century Gothic"/>
                <a:ea typeface="Century Gothic"/>
                <a:cs typeface="Century Gothic"/>
                <a:sym typeface="Century Gothic"/>
              </a:rPr>
              <a:t>Uno de los indicadores con los que la CNMV mide la calidad que ofrece Correos en su último informe sobre el ANÁLISIS DEL SECTOR POSTAL Y DEL SECTOR DE LA MENSAJERÍA Y LA PAQUETERÍA es el tiempo medio de atención en las oficinas postales. Para hacerlo se diferencia entre el tiempo de espera, el de gestión y el total. De 2010 a 2016 el tiempo medio de atención ha oscilado entre 7 y 11 minutos. En 2016 fue de 7,3 y supuso una mejoría respecto a 2015.</a:t>
            </a:r>
            <a:endParaRPr sz="1700">
              <a:latin typeface="Century Gothic"/>
              <a:ea typeface="Century Gothic"/>
              <a:cs typeface="Century Gothic"/>
              <a:sym typeface="Century Gothic"/>
            </a:endParaRPr>
          </a:p>
        </p:txBody>
      </p:sp>
      <p:sp>
        <p:nvSpPr>
          <p:cNvPr id="1155" name="Shape 1155"/>
          <p:cNvSpPr txBox="1">
            <a:spLocks noGrp="1"/>
          </p:cNvSpPr>
          <p:nvPr>
            <p:ph type="title"/>
          </p:nvPr>
        </p:nvSpPr>
        <p:spPr>
          <a:xfrm>
            <a:off x="863600" y="901702"/>
            <a:ext cx="11811000" cy="2743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Tiempo de espera en oficinas (I)</a:t>
            </a:r>
            <a:endParaRPr/>
          </a:p>
        </p:txBody>
      </p:sp>
      <p:sp>
        <p:nvSpPr>
          <p:cNvPr id="1156" name="Shape 1156"/>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CONSIDERACIONES FINALES</a:t>
            </a:r>
            <a:endParaRPr/>
          </a:p>
        </p:txBody>
      </p:sp>
      <p:pic>
        <p:nvPicPr>
          <p:cNvPr id="1157" name="Shape 1157"/>
          <p:cNvPicPr preferRelativeResize="0"/>
          <p:nvPr/>
        </p:nvPicPr>
        <p:blipFill>
          <a:blip r:embed="rId3">
            <a:alphaModFix/>
          </a:blip>
          <a:stretch>
            <a:fillRect/>
          </a:stretch>
        </p:blipFill>
        <p:spPr>
          <a:xfrm>
            <a:off x="7339600" y="1023625"/>
            <a:ext cx="5512801" cy="2848575"/>
          </a:xfrm>
          <a:prstGeom prst="rect">
            <a:avLst/>
          </a:prstGeom>
          <a:noFill/>
          <a:ln>
            <a:noFill/>
          </a:ln>
        </p:spPr>
      </p:pic>
      <p:sp>
        <p:nvSpPr>
          <p:cNvPr id="1158" name="Shape 1158"/>
          <p:cNvSpPr txBox="1"/>
          <p:nvPr/>
        </p:nvSpPr>
        <p:spPr>
          <a:xfrm>
            <a:off x="835100" y="4000925"/>
            <a:ext cx="5584200" cy="2626500"/>
          </a:xfrm>
          <a:prstGeom prst="rect">
            <a:avLst/>
          </a:prstGeom>
          <a:solidFill>
            <a:srgbClr val="F3F3F3"/>
          </a:solidFill>
          <a:ln>
            <a:noFill/>
          </a:ln>
        </p:spPr>
        <p:txBody>
          <a:bodyPr spcFirstLastPara="1" wrap="square" lIns="97500" tIns="97500" rIns="97500" bIns="97500" anchor="t" anchorCtr="0">
            <a:noAutofit/>
          </a:bodyPr>
          <a:lstStyle/>
          <a:p>
            <a:pPr marL="0" marR="0" lvl="0" indent="0" algn="just" rtl="0">
              <a:spcBef>
                <a:spcPts val="0"/>
              </a:spcBef>
              <a:spcAft>
                <a:spcPts val="0"/>
              </a:spcAft>
              <a:buNone/>
            </a:pPr>
            <a:r>
              <a:rPr lang="en-US" b="1">
                <a:latin typeface="Century Gothic"/>
                <a:ea typeface="Century Gothic"/>
                <a:cs typeface="Century Gothic"/>
                <a:sym typeface="Century Gothic"/>
              </a:rPr>
              <a:t>TIEMPOS OFICINA </a:t>
            </a:r>
            <a:r>
              <a:rPr lang="en-US">
                <a:latin typeface="Century Gothic"/>
                <a:ea typeface="Century Gothic"/>
                <a:cs typeface="Century Gothic"/>
                <a:sym typeface="Century Gothic"/>
              </a:rPr>
              <a:t>es el tema más mencionado por los</a:t>
            </a:r>
            <a:r>
              <a:rPr lang="en-US" b="1" u="sng">
                <a:latin typeface="Century Gothic"/>
                <a:ea typeface="Century Gothic"/>
                <a:cs typeface="Century Gothic"/>
                <a:sym typeface="Century Gothic"/>
              </a:rPr>
              <a:t> Clientes sin Contrato</a:t>
            </a:r>
            <a:r>
              <a:rPr lang="en-US">
                <a:latin typeface="Century Gothic"/>
                <a:ea typeface="Century Gothic"/>
                <a:cs typeface="Century Gothic"/>
                <a:sym typeface="Century Gothic"/>
              </a:rPr>
              <a:t>. Las palabras </a:t>
            </a:r>
            <a:r>
              <a:rPr lang="en-US" b="1">
                <a:latin typeface="Century Gothic"/>
                <a:ea typeface="Century Gothic"/>
                <a:cs typeface="Century Gothic"/>
                <a:sym typeface="Century Gothic"/>
              </a:rPr>
              <a:t>oficina</a:t>
            </a:r>
            <a:r>
              <a:rPr lang="en-US">
                <a:latin typeface="Century Gothic"/>
                <a:ea typeface="Century Gothic"/>
                <a:cs typeface="Century Gothic"/>
                <a:sym typeface="Century Gothic"/>
              </a:rPr>
              <a:t>, </a:t>
            </a:r>
            <a:r>
              <a:rPr lang="en-US" b="1">
                <a:latin typeface="Century Gothic"/>
                <a:ea typeface="Century Gothic"/>
                <a:cs typeface="Century Gothic"/>
                <a:sym typeface="Century Gothic"/>
              </a:rPr>
              <a:t>tiempo</a:t>
            </a:r>
            <a:r>
              <a:rPr lang="en-US">
                <a:latin typeface="Century Gothic"/>
                <a:ea typeface="Century Gothic"/>
                <a:cs typeface="Century Gothic"/>
                <a:sym typeface="Century Gothic"/>
              </a:rPr>
              <a:t> y </a:t>
            </a:r>
            <a:r>
              <a:rPr lang="en-US" b="1">
                <a:latin typeface="Century Gothic"/>
                <a:ea typeface="Century Gothic"/>
                <a:cs typeface="Century Gothic"/>
                <a:sym typeface="Century Gothic"/>
              </a:rPr>
              <a:t>espera </a:t>
            </a:r>
            <a:r>
              <a:rPr lang="en-US">
                <a:latin typeface="Century Gothic"/>
                <a:ea typeface="Century Gothic"/>
                <a:cs typeface="Century Gothic"/>
                <a:sym typeface="Century Gothic"/>
              </a:rPr>
              <a:t>son las más importantes (por peso.) Este tema hace referencia a la percepción de los tiempos de espera en las oficinas de Correos.</a:t>
            </a:r>
            <a:endParaRPr>
              <a:latin typeface="Century Gothic"/>
              <a:ea typeface="Century Gothic"/>
              <a:cs typeface="Century Gothic"/>
              <a:sym typeface="Century Gothic"/>
            </a:endParaRPr>
          </a:p>
          <a:p>
            <a:pPr marL="487695" lvl="0" indent="-337830" rtl="0">
              <a:spcBef>
                <a:spcPts val="0"/>
              </a:spcBef>
              <a:spcAft>
                <a:spcPts val="0"/>
              </a:spcAft>
              <a:buClr>
                <a:srgbClr val="000000"/>
              </a:buClr>
              <a:buSzPts val="1400"/>
              <a:buFont typeface="Calibri"/>
              <a:buChar char="●"/>
            </a:pPr>
            <a:r>
              <a:rPr lang="en-US" b="1">
                <a:latin typeface="Century Gothic"/>
                <a:ea typeface="Century Gothic"/>
                <a:cs typeface="Century Gothic"/>
                <a:sym typeface="Century Gothic"/>
              </a:rPr>
              <a:t>OFICINA </a:t>
            </a:r>
            <a:r>
              <a:rPr lang="en-US">
                <a:latin typeface="Century Gothic"/>
                <a:ea typeface="Century Gothic"/>
                <a:cs typeface="Century Gothic"/>
                <a:sym typeface="Century Gothic"/>
              </a:rPr>
              <a:t>es la palabra más importante de este tema y Junto a ella encontramos expresiones como</a:t>
            </a:r>
            <a:endParaRPr>
              <a:latin typeface="Century Gothic"/>
              <a:ea typeface="Century Gothic"/>
              <a:cs typeface="Century Gothic"/>
              <a:sym typeface="Century Gothic"/>
            </a:endParaRPr>
          </a:p>
          <a:p>
            <a:pPr marL="914400" marR="0" lvl="1" indent="-317500" algn="l" rtl="0">
              <a:lnSpc>
                <a:spcPct val="100000"/>
              </a:lnSpc>
              <a:spcBef>
                <a:spcPts val="0"/>
              </a:spcBef>
              <a:spcAft>
                <a:spcPts val="0"/>
              </a:spcAft>
              <a:buSzPts val="1400"/>
              <a:buFont typeface="Century Gothic"/>
              <a:buChar char="○"/>
            </a:pPr>
            <a:r>
              <a:rPr lang="en-US">
                <a:latin typeface="Century Gothic"/>
                <a:ea typeface="Century Gothic"/>
                <a:cs typeface="Century Gothic"/>
                <a:sym typeface="Century Gothic"/>
              </a:rPr>
              <a:t>ampliar horario oficina, tardar en abrir oficina, esperar atención en oficina</a:t>
            </a:r>
            <a:endParaRPr>
              <a:latin typeface="Century Gothic"/>
              <a:ea typeface="Century Gothic"/>
              <a:cs typeface="Century Gothic"/>
              <a:sym typeface="Century Gothic"/>
            </a:endParaRPr>
          </a:p>
          <a:p>
            <a:pPr marL="487695" lvl="0" indent="-33783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También se mencionan, aunque con menor frecuencia:</a:t>
            </a:r>
            <a:endParaRPr>
              <a:latin typeface="Century Gothic"/>
              <a:ea typeface="Century Gothic"/>
              <a:cs typeface="Century Gothic"/>
              <a:sym typeface="Century Gothic"/>
            </a:endParaRPr>
          </a:p>
          <a:p>
            <a:pPr marL="914400" marR="0" lvl="1" indent="-317500" algn="l" rtl="0">
              <a:lnSpc>
                <a:spcPct val="100000"/>
              </a:lnSpc>
              <a:spcBef>
                <a:spcPts val="0"/>
              </a:spcBef>
              <a:spcAft>
                <a:spcPts val="0"/>
              </a:spcAft>
              <a:buSzPts val="1400"/>
              <a:buFont typeface="Century Gothic"/>
              <a:buChar char="○"/>
            </a:pPr>
            <a:r>
              <a:rPr lang="en-US">
                <a:latin typeface="Century Gothic"/>
                <a:ea typeface="Century Gothic"/>
                <a:cs typeface="Century Gothic"/>
                <a:sym typeface="Century Gothic"/>
              </a:rPr>
              <a:t>tener paciencia en oficina, mejorar personal oficina, faltan oficinas</a:t>
            </a:r>
            <a:endParaRPr>
              <a:latin typeface="Century Gothic"/>
              <a:ea typeface="Century Gothic"/>
              <a:cs typeface="Century Gothic"/>
              <a:sym typeface="Century Gothic"/>
            </a:endParaRPr>
          </a:p>
        </p:txBody>
      </p:sp>
      <p:sp>
        <p:nvSpPr>
          <p:cNvPr id="1159" name="Shape 1159"/>
          <p:cNvSpPr txBox="1"/>
          <p:nvPr/>
        </p:nvSpPr>
        <p:spPr>
          <a:xfrm>
            <a:off x="6535575" y="4000925"/>
            <a:ext cx="6316800" cy="2677800"/>
          </a:xfrm>
          <a:prstGeom prst="rect">
            <a:avLst/>
          </a:prstGeom>
          <a:solidFill>
            <a:srgbClr val="F3F3F3"/>
          </a:solidFill>
          <a:ln>
            <a:noFill/>
          </a:ln>
        </p:spPr>
        <p:txBody>
          <a:bodyPr spcFirstLastPara="1" wrap="square" lIns="97500" tIns="97500" rIns="97500" bIns="97500" anchor="t" anchorCtr="0">
            <a:noAutofit/>
          </a:bodyPr>
          <a:lstStyle/>
          <a:p>
            <a:pPr marL="0" marR="0" lvl="0" indent="0" algn="just" rtl="0">
              <a:spcBef>
                <a:spcPts val="0"/>
              </a:spcBef>
              <a:spcAft>
                <a:spcPts val="0"/>
              </a:spcAft>
              <a:buNone/>
            </a:pPr>
            <a:r>
              <a:rPr lang="en-US" b="1">
                <a:solidFill>
                  <a:schemeClr val="dk1"/>
                </a:solidFill>
                <a:latin typeface="Century Gothic"/>
                <a:ea typeface="Century Gothic"/>
                <a:cs typeface="Century Gothic"/>
                <a:sym typeface="Century Gothic"/>
              </a:rPr>
              <a:t>DEPÓSITO EN OFICINA </a:t>
            </a:r>
            <a:r>
              <a:rPr lang="en-US">
                <a:latin typeface="Century Gothic"/>
                <a:ea typeface="Century Gothic"/>
                <a:cs typeface="Century Gothic"/>
                <a:sym typeface="Century Gothic"/>
              </a:rPr>
              <a:t>es el tema más mencionado entre los</a:t>
            </a:r>
            <a:r>
              <a:rPr lang="en-US" b="1" u="sng">
                <a:latin typeface="Century Gothic"/>
                <a:ea typeface="Century Gothic"/>
                <a:cs typeface="Century Gothic"/>
                <a:sym typeface="Century Gothic"/>
              </a:rPr>
              <a:t> Clientes con Contrato.</a:t>
            </a:r>
            <a:r>
              <a:rPr lang="en-US">
                <a:latin typeface="Century Gothic"/>
                <a:ea typeface="Century Gothic"/>
                <a:cs typeface="Century Gothic"/>
                <a:sym typeface="Century Gothic"/>
              </a:rPr>
              <a:t> Las palabras </a:t>
            </a:r>
            <a:r>
              <a:rPr lang="en-US" b="1">
                <a:latin typeface="Century Gothic"/>
                <a:ea typeface="Century Gothic"/>
                <a:cs typeface="Century Gothic"/>
                <a:sym typeface="Century Gothic"/>
              </a:rPr>
              <a:t>oficina, tiempo</a:t>
            </a:r>
            <a:r>
              <a:rPr lang="en-US">
                <a:latin typeface="Century Gothic"/>
                <a:ea typeface="Century Gothic"/>
                <a:cs typeface="Century Gothic"/>
                <a:sym typeface="Century Gothic"/>
              </a:rPr>
              <a:t> y </a:t>
            </a:r>
            <a:r>
              <a:rPr lang="en-US" b="1">
                <a:latin typeface="Century Gothic"/>
                <a:ea typeface="Century Gothic"/>
                <a:cs typeface="Century Gothic"/>
                <a:sym typeface="Century Gothic"/>
              </a:rPr>
              <a:t>personal</a:t>
            </a:r>
            <a:r>
              <a:rPr lang="en-US">
                <a:latin typeface="Century Gothic"/>
                <a:ea typeface="Century Gothic"/>
                <a:cs typeface="Century Gothic"/>
                <a:sym typeface="Century Gothic"/>
              </a:rPr>
              <a:t> son la más importantes (por peso). Este tema hace referencia a la percepción de los </a:t>
            </a:r>
            <a:r>
              <a:rPr lang="en-US" b="1">
                <a:latin typeface="Century Gothic"/>
                <a:ea typeface="Century Gothic"/>
                <a:cs typeface="Century Gothic"/>
                <a:sym typeface="Century Gothic"/>
              </a:rPr>
              <a:t>tiempos de espera</a:t>
            </a:r>
            <a:r>
              <a:rPr lang="en-US">
                <a:latin typeface="Century Gothic"/>
                <a:ea typeface="Century Gothic"/>
                <a:cs typeface="Century Gothic"/>
                <a:sym typeface="Century Gothic"/>
              </a:rPr>
              <a:t> (colas, lentitud) en las oficinas Correos en mayor medida, junto con temas de horario, poco personal y problemas en la oficina con menor frecuencia.</a:t>
            </a:r>
            <a:endParaRPr>
              <a:latin typeface="Century Gothic"/>
              <a:ea typeface="Century Gothic"/>
              <a:cs typeface="Century Gothic"/>
              <a:sym typeface="Century Gothic"/>
            </a:endParaRPr>
          </a:p>
          <a:p>
            <a:pPr marL="487695" lvl="0" indent="-337830" algn="just" rtl="0">
              <a:spcBef>
                <a:spcPts val="0"/>
              </a:spcBef>
              <a:spcAft>
                <a:spcPts val="0"/>
              </a:spcAft>
              <a:buClr>
                <a:srgbClr val="000000"/>
              </a:buClr>
              <a:buSzPts val="1400"/>
              <a:buFont typeface="Calibri"/>
              <a:buChar char="●"/>
            </a:pPr>
            <a:r>
              <a:rPr lang="en-US" b="1">
                <a:latin typeface="Century Gothic"/>
                <a:ea typeface="Century Gothic"/>
                <a:cs typeface="Century Gothic"/>
                <a:sym typeface="Century Gothic"/>
              </a:rPr>
              <a:t>OFICINA </a:t>
            </a:r>
            <a:r>
              <a:rPr lang="en-US">
                <a:latin typeface="Century Gothic"/>
                <a:ea typeface="Century Gothic"/>
                <a:cs typeface="Century Gothic"/>
                <a:sym typeface="Century Gothic"/>
              </a:rPr>
              <a:t>es la palabra más importante de este tema y Junto a ella encontramos expresiones como</a:t>
            </a:r>
            <a:endParaRPr>
              <a:latin typeface="Century Gothic"/>
              <a:ea typeface="Century Gothic"/>
              <a:cs typeface="Century Gothic"/>
              <a:sym typeface="Century Gothic"/>
            </a:endParaRPr>
          </a:p>
          <a:p>
            <a:pPr marL="914400" lvl="1" indent="-317500" algn="just" rtl="0">
              <a:spcBef>
                <a:spcPts val="0"/>
              </a:spcBef>
              <a:spcAft>
                <a:spcPts val="0"/>
              </a:spcAft>
              <a:buSzPts val="1400"/>
              <a:buFont typeface="Century Gothic"/>
              <a:buChar char="○"/>
            </a:pPr>
            <a:r>
              <a:rPr lang="en-US">
                <a:latin typeface="Century Gothic"/>
                <a:ea typeface="Century Gothic"/>
                <a:cs typeface="Century Gothic"/>
                <a:sym typeface="Century Gothic"/>
              </a:rPr>
              <a:t>Tiempo en Oficina/tener Cola en Oficina, Horario (atención)</a:t>
            </a:r>
            <a:endParaRPr>
              <a:latin typeface="Century Gothic"/>
              <a:ea typeface="Century Gothic"/>
              <a:cs typeface="Century Gothic"/>
              <a:sym typeface="Century Gothic"/>
            </a:endParaRPr>
          </a:p>
          <a:p>
            <a:pPr marL="487695" lvl="0" indent="-337830" algn="just"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También se mencionan, aunque con menor frecuencia:</a:t>
            </a:r>
            <a:endParaRPr>
              <a:latin typeface="Century Gothic"/>
              <a:ea typeface="Century Gothic"/>
              <a:cs typeface="Century Gothic"/>
              <a:sym typeface="Century Gothic"/>
            </a:endParaRPr>
          </a:p>
          <a:p>
            <a:pPr marL="914400" lvl="1" indent="-317500" algn="just" rtl="0">
              <a:spcBef>
                <a:spcPts val="0"/>
              </a:spcBef>
              <a:spcAft>
                <a:spcPts val="0"/>
              </a:spcAft>
              <a:buSzPts val="1400"/>
              <a:buFont typeface="Century Gothic"/>
              <a:buChar char="○"/>
            </a:pPr>
            <a:r>
              <a:rPr lang="en-US">
                <a:latin typeface="Century Gothic"/>
                <a:ea typeface="Century Gothic"/>
                <a:cs typeface="Century Gothic"/>
                <a:sym typeface="Century Gothic"/>
              </a:rPr>
              <a:t>Haber gente en Oficina, Poco Personal, Atención del Personal</a:t>
            </a:r>
            <a:endParaRPr>
              <a:latin typeface="Century Gothic"/>
              <a:ea typeface="Century Gothic"/>
              <a:cs typeface="Century Gothic"/>
              <a:sym typeface="Century Gothic"/>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Shape 1164"/>
          <p:cNvSpPr/>
          <p:nvPr/>
        </p:nvSpPr>
        <p:spPr>
          <a:xfrm>
            <a:off x="2316800" y="6259200"/>
            <a:ext cx="690000" cy="368400"/>
          </a:xfrm>
          <a:prstGeom prst="rect">
            <a:avLst/>
          </a:prstGeom>
          <a:noFill/>
          <a:ln>
            <a:noFill/>
          </a:ln>
        </p:spPr>
        <p:txBody>
          <a:bodyPr spcFirstLastPara="1" wrap="square" lIns="96000" tIns="48000" rIns="96000" bIns="48000" anchor="t" anchorCtr="0">
            <a:noAutofit/>
          </a:bodyPr>
          <a:lstStyle/>
          <a:p>
            <a:pPr marL="0" marR="0" lvl="0" indent="0" algn="l" rtl="0">
              <a:spcBef>
                <a:spcPts val="0"/>
              </a:spcBef>
              <a:spcAft>
                <a:spcPts val="0"/>
              </a:spcAft>
              <a:buNone/>
            </a:pPr>
            <a:r>
              <a:rPr lang="en-US" sz="1920">
                <a:solidFill>
                  <a:srgbClr val="FFFFFF"/>
                </a:solidFill>
                <a:latin typeface="Arial"/>
                <a:ea typeface="Arial"/>
                <a:cs typeface="Arial"/>
                <a:sym typeface="Arial"/>
              </a:rPr>
              <a:t>60%</a:t>
            </a:r>
            <a:endParaRPr sz="1920">
              <a:solidFill>
                <a:schemeClr val="dk1"/>
              </a:solidFill>
              <a:latin typeface="Arial"/>
              <a:ea typeface="Arial"/>
              <a:cs typeface="Arial"/>
              <a:sym typeface="Arial"/>
            </a:endParaRPr>
          </a:p>
        </p:txBody>
      </p:sp>
      <p:sp>
        <p:nvSpPr>
          <p:cNvPr id="1165" name="Shape 1165"/>
          <p:cNvSpPr txBox="1"/>
          <p:nvPr/>
        </p:nvSpPr>
        <p:spPr>
          <a:xfrm>
            <a:off x="863600" y="1257550"/>
            <a:ext cx="6202800" cy="2626500"/>
          </a:xfrm>
          <a:prstGeom prst="rect">
            <a:avLst/>
          </a:prstGeom>
          <a:noFill/>
          <a:ln>
            <a:noFill/>
          </a:ln>
        </p:spPr>
        <p:txBody>
          <a:bodyPr spcFirstLastPara="1" wrap="square" lIns="96000" tIns="48000" rIns="96000" bIns="48000" anchor="t" anchorCtr="0">
            <a:noAutofit/>
          </a:bodyPr>
          <a:lstStyle/>
          <a:p>
            <a:pPr marL="0" marR="0" lvl="0" indent="0" algn="just" rtl="0">
              <a:spcBef>
                <a:spcPts val="1280"/>
              </a:spcBef>
              <a:spcAft>
                <a:spcPts val="0"/>
              </a:spcAft>
              <a:buNone/>
            </a:pPr>
            <a:r>
              <a:rPr lang="en-US" sz="1700">
                <a:solidFill>
                  <a:srgbClr val="002060"/>
                </a:solidFill>
                <a:latin typeface="Century Gothic"/>
                <a:ea typeface="Century Gothic"/>
                <a:cs typeface="Century Gothic"/>
                <a:sym typeface="Century Gothic"/>
              </a:rPr>
              <a:t>Uno de los indicadores con los que la CNMV mide la calidad que ofrece Correos en su último informe sobre el ANÁLISIS DEL SECTOR POSTAL Y DEL SECTOR DE LA MENSAJERÍA Y LA PAQUETERÍA es el tiempo medio de atención en las oficinas postales. Para hacerlo se diferencia entre el tiempo de espera, el de gestión y el total. De 2010 a 2016 el tiempo medio de atención ha oscilado entre 7 y 11 minutos. En 2016 fue de 7,3 y supuso una mejoría respecto a 2015.</a:t>
            </a:r>
            <a:endParaRPr sz="1700">
              <a:latin typeface="Century Gothic"/>
              <a:ea typeface="Century Gothic"/>
              <a:cs typeface="Century Gothic"/>
              <a:sym typeface="Century Gothic"/>
            </a:endParaRPr>
          </a:p>
        </p:txBody>
      </p:sp>
      <p:sp>
        <p:nvSpPr>
          <p:cNvPr id="1166" name="Shape 1166"/>
          <p:cNvSpPr txBox="1">
            <a:spLocks noGrp="1"/>
          </p:cNvSpPr>
          <p:nvPr>
            <p:ph type="title"/>
          </p:nvPr>
        </p:nvSpPr>
        <p:spPr>
          <a:xfrm>
            <a:off x="863600" y="901702"/>
            <a:ext cx="11811000" cy="27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Tiempo de espera en oficinas (II)</a:t>
            </a:r>
            <a:endParaRPr/>
          </a:p>
        </p:txBody>
      </p:sp>
      <p:sp>
        <p:nvSpPr>
          <p:cNvPr id="1167" name="Shape 1167"/>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CONSIDERACIONES FINALES</a:t>
            </a:r>
            <a:endParaRPr/>
          </a:p>
        </p:txBody>
      </p:sp>
      <p:pic>
        <p:nvPicPr>
          <p:cNvPr id="1168" name="Shape 1168"/>
          <p:cNvPicPr preferRelativeResize="0"/>
          <p:nvPr/>
        </p:nvPicPr>
        <p:blipFill>
          <a:blip r:embed="rId3">
            <a:alphaModFix/>
          </a:blip>
          <a:stretch>
            <a:fillRect/>
          </a:stretch>
        </p:blipFill>
        <p:spPr>
          <a:xfrm>
            <a:off x="7339600" y="1023625"/>
            <a:ext cx="5512801" cy="2848575"/>
          </a:xfrm>
          <a:prstGeom prst="rect">
            <a:avLst/>
          </a:prstGeom>
          <a:noFill/>
          <a:ln>
            <a:noFill/>
          </a:ln>
        </p:spPr>
      </p:pic>
      <p:sp>
        <p:nvSpPr>
          <p:cNvPr id="1169" name="Shape 1169"/>
          <p:cNvSpPr txBox="1"/>
          <p:nvPr/>
        </p:nvSpPr>
        <p:spPr>
          <a:xfrm>
            <a:off x="6535575" y="4000925"/>
            <a:ext cx="6316800" cy="2677800"/>
          </a:xfrm>
          <a:prstGeom prst="rect">
            <a:avLst/>
          </a:prstGeom>
          <a:solidFill>
            <a:srgbClr val="F3F3F3"/>
          </a:solidFill>
          <a:ln>
            <a:noFill/>
          </a:ln>
        </p:spPr>
        <p:txBody>
          <a:bodyPr spcFirstLastPara="1" wrap="square" lIns="97500" tIns="97500" rIns="97500" bIns="97500"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PAQUETES EN OFICINA </a:t>
            </a:r>
            <a:r>
              <a:rPr lang="en-US">
                <a:latin typeface="Century Gothic"/>
                <a:ea typeface="Century Gothic"/>
                <a:cs typeface="Century Gothic"/>
                <a:sym typeface="Century Gothic"/>
              </a:rPr>
              <a:t>es el tercer tema más mencionado por los Clientes  de </a:t>
            </a:r>
            <a:r>
              <a:rPr lang="en-US" b="1" u="sng">
                <a:latin typeface="Century Gothic"/>
                <a:ea typeface="Century Gothic"/>
                <a:cs typeface="Century Gothic"/>
                <a:sym typeface="Century Gothic"/>
              </a:rPr>
              <a:t>Citypaq</a:t>
            </a:r>
            <a:r>
              <a:rPr lang="en-US">
                <a:latin typeface="Century Gothic"/>
                <a:ea typeface="Century Gothic"/>
                <a:cs typeface="Century Gothic"/>
                <a:sym typeface="Century Gothic"/>
              </a:rPr>
              <a:t>. Las palabras </a:t>
            </a:r>
            <a:r>
              <a:rPr lang="en-US" b="1">
                <a:latin typeface="Century Gothic"/>
                <a:ea typeface="Century Gothic"/>
                <a:cs typeface="Century Gothic"/>
                <a:sym typeface="Century Gothic"/>
              </a:rPr>
              <a:t>oficina, citypaq</a:t>
            </a:r>
            <a:r>
              <a:rPr lang="en-US">
                <a:latin typeface="Century Gothic"/>
                <a:ea typeface="Century Gothic"/>
                <a:cs typeface="Century Gothic"/>
                <a:sym typeface="Century Gothic"/>
              </a:rPr>
              <a:t> y </a:t>
            </a:r>
            <a:r>
              <a:rPr lang="en-US" b="1">
                <a:latin typeface="Century Gothic"/>
                <a:ea typeface="Century Gothic"/>
                <a:cs typeface="Century Gothic"/>
                <a:sym typeface="Century Gothic"/>
              </a:rPr>
              <a:t>paquete</a:t>
            </a:r>
            <a:r>
              <a:rPr lang="en-US">
                <a:latin typeface="Century Gothic"/>
                <a:ea typeface="Century Gothic"/>
                <a:cs typeface="Century Gothic"/>
                <a:sym typeface="Century Gothic"/>
              </a:rPr>
              <a:t> son las más importantes (por peso). Este tema hacer referencia a la recogida de los paquetes en las oficinas, por un fallo del servicio de citypaq.</a:t>
            </a:r>
            <a:endParaRPr>
              <a:latin typeface="Century Gothic"/>
              <a:ea typeface="Century Gothic"/>
              <a:cs typeface="Century Gothic"/>
              <a:sym typeface="Century Gothic"/>
            </a:endParaRPr>
          </a:p>
          <a:p>
            <a:pPr marL="487695" lvl="0" indent="-337830" rtl="0">
              <a:spcBef>
                <a:spcPts val="0"/>
              </a:spcBef>
              <a:spcAft>
                <a:spcPts val="0"/>
              </a:spcAft>
              <a:buClr>
                <a:srgbClr val="000000"/>
              </a:buClr>
              <a:buSzPts val="1400"/>
              <a:buFont typeface="Calibri"/>
              <a:buChar char="●"/>
            </a:pPr>
            <a:r>
              <a:rPr lang="en-US" b="1">
                <a:latin typeface="Century Gothic"/>
                <a:ea typeface="Century Gothic"/>
                <a:cs typeface="Century Gothic"/>
                <a:sym typeface="Century Gothic"/>
              </a:rPr>
              <a:t>OFICINA </a:t>
            </a:r>
            <a:r>
              <a:rPr lang="en-US">
                <a:latin typeface="Century Gothic"/>
                <a:ea typeface="Century Gothic"/>
                <a:cs typeface="Century Gothic"/>
                <a:sym typeface="Century Gothic"/>
              </a:rPr>
              <a:t>es la palabra más importante de este tema y Junto a ella encontramos expresiones como</a:t>
            </a:r>
            <a:endParaRPr>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a:latin typeface="Century Gothic"/>
                <a:ea typeface="Century Gothic"/>
                <a:cs typeface="Century Gothic"/>
                <a:sym typeface="Century Gothic"/>
              </a:rPr>
              <a:t>servicio citypaq en oficina, lejania de la oficina, paquete perdido en la oficina</a:t>
            </a:r>
            <a:endParaRPr>
              <a:latin typeface="Century Gothic"/>
              <a:ea typeface="Century Gothic"/>
              <a:cs typeface="Century Gothic"/>
              <a:sym typeface="Century Gothic"/>
            </a:endParaRPr>
          </a:p>
          <a:p>
            <a:pPr marL="487695" lvl="0" indent="-337830" rtl="0">
              <a:spcBef>
                <a:spcPts val="0"/>
              </a:spcBef>
              <a:spcAft>
                <a:spcPts val="0"/>
              </a:spcAft>
              <a:buClr>
                <a:srgbClr val="000000"/>
              </a:buClr>
              <a:buSzPts val="1400"/>
              <a:buFont typeface="Century Gothic"/>
              <a:buChar char="●"/>
            </a:pPr>
            <a:r>
              <a:rPr lang="en-US">
                <a:latin typeface="Century Gothic"/>
                <a:ea typeface="Century Gothic"/>
                <a:cs typeface="Century Gothic"/>
                <a:sym typeface="Century Gothic"/>
              </a:rPr>
              <a:t>También se mencionan, aunque con menor frecuencia:</a:t>
            </a:r>
            <a:endParaRPr>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a:latin typeface="Century Gothic"/>
                <a:ea typeface="Century Gothic"/>
                <a:cs typeface="Century Gothic"/>
                <a:sym typeface="Century Gothic"/>
              </a:rPr>
              <a:t>personal de oficina</a:t>
            </a:r>
            <a:endParaRPr>
              <a:latin typeface="Century Gothic"/>
              <a:ea typeface="Century Gothic"/>
              <a:cs typeface="Century Gothic"/>
              <a:sym typeface="Century Gothic"/>
            </a:endParaRPr>
          </a:p>
          <a:p>
            <a:pPr marL="914400" lvl="1" indent="-317500" rtl="0">
              <a:spcBef>
                <a:spcPts val="0"/>
              </a:spcBef>
              <a:spcAft>
                <a:spcPts val="0"/>
              </a:spcAft>
              <a:buSzPts val="1400"/>
              <a:buFont typeface="Century Gothic"/>
              <a:buChar char="○"/>
            </a:pPr>
            <a:r>
              <a:rPr lang="en-US">
                <a:latin typeface="Century Gothic"/>
                <a:ea typeface="Century Gothic"/>
                <a:cs typeface="Century Gothic"/>
                <a:sym typeface="Century Gothic"/>
              </a:rPr>
              <a:t>paquetes recogidos en la oficina</a:t>
            </a:r>
            <a:endParaRPr b="1">
              <a:solidFill>
                <a:schemeClr val="dk1"/>
              </a:solidFill>
              <a:latin typeface="Century Gothic"/>
              <a:ea typeface="Century Gothic"/>
              <a:cs typeface="Century Gothic"/>
              <a:sym typeface="Century Gothic"/>
            </a:endParaRPr>
          </a:p>
          <a:p>
            <a:pPr marL="0" marR="0" lvl="0" indent="0" algn="just" rtl="0">
              <a:spcBef>
                <a:spcPts val="0"/>
              </a:spcBef>
              <a:spcAft>
                <a:spcPts val="0"/>
              </a:spcAft>
              <a:buNone/>
            </a:pPr>
            <a:endParaRPr b="1">
              <a:solidFill>
                <a:schemeClr val="dk1"/>
              </a:solidFill>
              <a:latin typeface="Century Gothic"/>
              <a:ea typeface="Century Gothic"/>
              <a:cs typeface="Century Gothic"/>
              <a:sym typeface="Century Gothic"/>
            </a:endParaRPr>
          </a:p>
        </p:txBody>
      </p:sp>
      <p:sp>
        <p:nvSpPr>
          <p:cNvPr id="1170" name="Shape 1170"/>
          <p:cNvSpPr txBox="1"/>
          <p:nvPr/>
        </p:nvSpPr>
        <p:spPr>
          <a:xfrm>
            <a:off x="863600" y="3965700"/>
            <a:ext cx="5512800" cy="2677800"/>
          </a:xfrm>
          <a:prstGeom prst="rect">
            <a:avLst/>
          </a:prstGeom>
          <a:solidFill>
            <a:srgbClr val="F3F3F3"/>
          </a:solidFill>
          <a:ln>
            <a:noFill/>
          </a:ln>
        </p:spPr>
        <p:txBody>
          <a:bodyPr spcFirstLastPara="1" wrap="square" lIns="97500" tIns="97500" rIns="97500" bIns="97500" anchor="t" anchorCtr="0">
            <a:noAutofit/>
          </a:bodyPr>
          <a:lstStyle/>
          <a:p>
            <a:pPr marL="0" marR="0" lvl="0" indent="0" algn="just" rtl="0">
              <a:spcBef>
                <a:spcPts val="0"/>
              </a:spcBef>
              <a:spcAft>
                <a:spcPts val="0"/>
              </a:spcAft>
              <a:buNone/>
            </a:pPr>
            <a:r>
              <a:rPr lang="en-US" b="1">
                <a:latin typeface="Century Gothic"/>
                <a:ea typeface="Century Gothic"/>
                <a:cs typeface="Century Gothic"/>
                <a:sym typeface="Century Gothic"/>
              </a:rPr>
              <a:t>RECOGIDA EN OFICINAS </a:t>
            </a:r>
            <a:r>
              <a:rPr lang="en-US">
                <a:latin typeface="Century Gothic"/>
                <a:ea typeface="Century Gothic"/>
                <a:cs typeface="Century Gothic"/>
                <a:sym typeface="Century Gothic"/>
              </a:rPr>
              <a:t>es el tema más mencionado por los </a:t>
            </a:r>
            <a:r>
              <a:rPr lang="en-US" b="1" u="sng">
                <a:latin typeface="Century Gothic"/>
                <a:ea typeface="Century Gothic"/>
                <a:cs typeface="Century Gothic"/>
                <a:sym typeface="Century Gothic"/>
              </a:rPr>
              <a:t>Destinatarios</a:t>
            </a:r>
            <a:r>
              <a:rPr lang="en-US">
                <a:latin typeface="Century Gothic"/>
                <a:ea typeface="Century Gothic"/>
                <a:cs typeface="Century Gothic"/>
                <a:sym typeface="Century Gothic"/>
              </a:rPr>
              <a:t>.  Las palabras </a:t>
            </a:r>
            <a:r>
              <a:rPr lang="en-US" b="1">
                <a:latin typeface="Century Gothic"/>
                <a:ea typeface="Century Gothic"/>
                <a:cs typeface="Century Gothic"/>
                <a:sym typeface="Century Gothic"/>
              </a:rPr>
              <a:t>oficina, personal,</a:t>
            </a:r>
            <a:r>
              <a:rPr lang="en-US">
                <a:latin typeface="Century Gothic"/>
                <a:ea typeface="Century Gothic"/>
                <a:cs typeface="Century Gothic"/>
                <a:sym typeface="Century Gothic"/>
              </a:rPr>
              <a:t> </a:t>
            </a:r>
            <a:r>
              <a:rPr lang="en-US" b="1">
                <a:latin typeface="Century Gothic"/>
                <a:ea typeface="Century Gothic"/>
                <a:cs typeface="Century Gothic"/>
                <a:sym typeface="Century Gothic"/>
              </a:rPr>
              <a:t>horario </a:t>
            </a:r>
            <a:r>
              <a:rPr lang="en-US">
                <a:latin typeface="Century Gothic"/>
                <a:ea typeface="Century Gothic"/>
                <a:cs typeface="Century Gothic"/>
                <a:sym typeface="Century Gothic"/>
              </a:rPr>
              <a:t>y </a:t>
            </a:r>
            <a:r>
              <a:rPr lang="en-US" b="1">
                <a:latin typeface="Century Gothic"/>
                <a:ea typeface="Century Gothic"/>
                <a:cs typeface="Century Gothic"/>
                <a:sym typeface="Century Gothic"/>
              </a:rPr>
              <a:t>cola</a:t>
            </a:r>
            <a:r>
              <a:rPr lang="en-US">
                <a:latin typeface="Century Gothic"/>
                <a:ea typeface="Century Gothic"/>
                <a:cs typeface="Century Gothic"/>
                <a:sym typeface="Century Gothic"/>
              </a:rPr>
              <a:t> son las más importantes (por peso).</a:t>
            </a:r>
            <a:r>
              <a:rPr lang="en-US" b="1">
                <a:latin typeface="Century Gothic"/>
                <a:ea typeface="Century Gothic"/>
                <a:cs typeface="Century Gothic"/>
                <a:sym typeface="Century Gothic"/>
              </a:rPr>
              <a:t> </a:t>
            </a:r>
            <a:r>
              <a:rPr lang="en-US">
                <a:latin typeface="Century Gothic"/>
                <a:ea typeface="Century Gothic"/>
                <a:cs typeface="Century Gothic"/>
                <a:sym typeface="Century Gothic"/>
              </a:rPr>
              <a:t>Este tema hace referencia a la percepción de las tarifas de Correos con relación a la recogida en la oficina: la espera, los horarios y la atención.</a:t>
            </a:r>
            <a:endParaRPr>
              <a:latin typeface="Century Gothic"/>
              <a:ea typeface="Century Gothic"/>
              <a:cs typeface="Century Gothic"/>
              <a:sym typeface="Century Gothic"/>
            </a:endParaRPr>
          </a:p>
          <a:p>
            <a:pPr marL="457200" marR="0" lvl="0" indent="-317500" algn="just" rtl="0">
              <a:lnSpc>
                <a:spcPct val="100000"/>
              </a:lnSpc>
              <a:spcBef>
                <a:spcPts val="0"/>
              </a:spcBef>
              <a:spcAft>
                <a:spcPts val="0"/>
              </a:spcAft>
              <a:buSzPts val="1400"/>
              <a:buFont typeface="Century Gothic"/>
              <a:buChar char="●"/>
            </a:pPr>
            <a:r>
              <a:rPr lang="en-US" b="1">
                <a:latin typeface="Century Gothic"/>
                <a:ea typeface="Century Gothic"/>
                <a:cs typeface="Century Gothic"/>
                <a:sym typeface="Century Gothic"/>
              </a:rPr>
              <a:t>OFICINA </a:t>
            </a:r>
            <a:r>
              <a:rPr lang="en-US">
                <a:latin typeface="Century Gothic"/>
                <a:ea typeface="Century Gothic"/>
                <a:cs typeface="Century Gothic"/>
                <a:sym typeface="Century Gothic"/>
              </a:rPr>
              <a:t>es la palabra más importante de este tema y Junto a ella encontramos expresiones como</a:t>
            </a:r>
            <a:endParaRPr>
              <a:latin typeface="Century Gothic"/>
              <a:ea typeface="Century Gothic"/>
              <a:cs typeface="Century Gothic"/>
              <a:sym typeface="Century Gothic"/>
            </a:endParaRPr>
          </a:p>
          <a:p>
            <a:pPr marL="914400" marR="0" lvl="0" indent="-317500" algn="just" rtl="0">
              <a:lnSpc>
                <a:spcPct val="100000"/>
              </a:lnSpc>
              <a:spcBef>
                <a:spcPts val="0"/>
              </a:spcBef>
              <a:spcAft>
                <a:spcPts val="0"/>
              </a:spcAft>
              <a:buSzPts val="1400"/>
              <a:buFont typeface="Century Gothic"/>
              <a:buChar char="●"/>
            </a:pPr>
            <a:r>
              <a:rPr lang="en-US">
                <a:latin typeface="Century Gothic"/>
                <a:ea typeface="Century Gothic"/>
                <a:cs typeface="Century Gothic"/>
                <a:sym typeface="Century Gothic"/>
              </a:rPr>
              <a:t>horario amplio, poco personal, no cercana</a:t>
            </a:r>
            <a:endParaRPr>
              <a:latin typeface="Century Gothic"/>
              <a:ea typeface="Century Gothic"/>
              <a:cs typeface="Century Gothic"/>
              <a:sym typeface="Century Gothic"/>
            </a:endParaRPr>
          </a:p>
          <a:p>
            <a:pPr marL="457200" lvl="0" indent="-317500" algn="just" rtl="0">
              <a:spcBef>
                <a:spcPts val="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Con menor frecuencia, se encuentran comentarios sobre:</a:t>
            </a:r>
            <a:endParaRPr>
              <a:latin typeface="Century Gothic"/>
              <a:ea typeface="Century Gothic"/>
              <a:cs typeface="Century Gothic"/>
              <a:sym typeface="Century Gothic"/>
            </a:endParaRPr>
          </a:p>
          <a:p>
            <a:pPr marL="914400" marR="0" lvl="0" indent="-317500" algn="just" rtl="0">
              <a:lnSpc>
                <a:spcPct val="100000"/>
              </a:lnSpc>
              <a:spcBef>
                <a:spcPts val="0"/>
              </a:spcBef>
              <a:spcAft>
                <a:spcPts val="0"/>
              </a:spcAft>
              <a:buSzPts val="1400"/>
              <a:buFont typeface="Century Gothic"/>
              <a:buChar char="●"/>
            </a:pPr>
            <a:r>
              <a:rPr lang="en-US">
                <a:latin typeface="Century Gothic"/>
                <a:ea typeface="Century Gothic"/>
                <a:cs typeface="Century Gothic"/>
                <a:sym typeface="Century Gothic"/>
              </a:rPr>
              <a:t>colas y lentitud, abrir y mañanas</a:t>
            </a:r>
            <a:endParaRPr b="1">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200" b="1">
              <a:latin typeface="Century Gothic"/>
              <a:ea typeface="Century Gothic"/>
              <a:cs typeface="Century Gothic"/>
              <a:sym typeface="Century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Shape 1175"/>
          <p:cNvSpPr/>
          <p:nvPr/>
        </p:nvSpPr>
        <p:spPr>
          <a:xfrm>
            <a:off x="2316800" y="6259200"/>
            <a:ext cx="690000" cy="368400"/>
          </a:xfrm>
          <a:prstGeom prst="rect">
            <a:avLst/>
          </a:prstGeom>
          <a:noFill/>
          <a:ln>
            <a:noFill/>
          </a:ln>
        </p:spPr>
        <p:txBody>
          <a:bodyPr spcFirstLastPara="1" wrap="square" lIns="96000" tIns="48000" rIns="96000" bIns="48000" anchor="t" anchorCtr="0">
            <a:noAutofit/>
          </a:bodyPr>
          <a:lstStyle/>
          <a:p>
            <a:pPr marL="0" marR="0" lvl="0" indent="0" algn="l" rtl="0">
              <a:spcBef>
                <a:spcPts val="0"/>
              </a:spcBef>
              <a:spcAft>
                <a:spcPts val="0"/>
              </a:spcAft>
              <a:buNone/>
            </a:pPr>
            <a:r>
              <a:rPr lang="en-US" sz="1920">
                <a:solidFill>
                  <a:srgbClr val="FFFFFF"/>
                </a:solidFill>
                <a:latin typeface="Arial"/>
                <a:ea typeface="Arial"/>
                <a:cs typeface="Arial"/>
                <a:sym typeface="Arial"/>
              </a:rPr>
              <a:t>60%</a:t>
            </a:r>
            <a:endParaRPr sz="1920">
              <a:solidFill>
                <a:schemeClr val="dk1"/>
              </a:solidFill>
              <a:latin typeface="Arial"/>
              <a:ea typeface="Arial"/>
              <a:cs typeface="Arial"/>
              <a:sym typeface="Arial"/>
            </a:endParaRPr>
          </a:p>
        </p:txBody>
      </p:sp>
      <p:sp>
        <p:nvSpPr>
          <p:cNvPr id="1176" name="Shape 1176"/>
          <p:cNvSpPr txBox="1"/>
          <p:nvPr/>
        </p:nvSpPr>
        <p:spPr>
          <a:xfrm>
            <a:off x="863600" y="1194225"/>
            <a:ext cx="5887500" cy="2156400"/>
          </a:xfrm>
          <a:prstGeom prst="rect">
            <a:avLst/>
          </a:prstGeom>
          <a:noFill/>
          <a:ln>
            <a:noFill/>
          </a:ln>
        </p:spPr>
        <p:txBody>
          <a:bodyPr spcFirstLastPara="1" wrap="square" lIns="96000" tIns="48000" rIns="96000" bIns="48000" anchor="t" anchorCtr="0">
            <a:noAutofit/>
          </a:bodyPr>
          <a:lstStyle/>
          <a:p>
            <a:pPr marL="0" marR="0" lvl="0" indent="0" algn="just" rtl="0">
              <a:spcBef>
                <a:spcPts val="1280"/>
              </a:spcBef>
              <a:spcAft>
                <a:spcPts val="0"/>
              </a:spcAft>
              <a:buNone/>
            </a:pPr>
            <a:r>
              <a:rPr lang="en-US" sz="1800">
                <a:solidFill>
                  <a:srgbClr val="002060"/>
                </a:solidFill>
                <a:latin typeface="Century Gothic"/>
                <a:ea typeface="Century Gothic"/>
                <a:cs typeface="Century Gothic"/>
                <a:sym typeface="Century Gothic"/>
              </a:rPr>
              <a:t>Según se publicó en el informe de la CNMC “Informe sobre el control y medición de los indicadores de calidad del servicio postal universal correspondientes al ejercicio 2016”, el 92,66% de las cartas ordinarias fueron entregadas en tres días o menos y el 97,84% en cinco días o menos.</a:t>
            </a:r>
            <a:endParaRPr sz="1800">
              <a:latin typeface="Century Gothic"/>
              <a:ea typeface="Century Gothic"/>
              <a:cs typeface="Century Gothic"/>
              <a:sym typeface="Century Gothic"/>
            </a:endParaRPr>
          </a:p>
        </p:txBody>
      </p:sp>
      <p:sp>
        <p:nvSpPr>
          <p:cNvPr id="1177" name="Shape 1177"/>
          <p:cNvSpPr txBox="1">
            <a:spLocks noGrp="1"/>
          </p:cNvSpPr>
          <p:nvPr>
            <p:ph type="title"/>
          </p:nvPr>
        </p:nvSpPr>
        <p:spPr>
          <a:xfrm>
            <a:off x="863600" y="901702"/>
            <a:ext cx="11811000" cy="27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Entrega de cartas ordinarias y paquetes postales (I)</a:t>
            </a:r>
            <a:endParaRPr/>
          </a:p>
        </p:txBody>
      </p:sp>
      <p:sp>
        <p:nvSpPr>
          <p:cNvPr id="1178" name="Shape 1178"/>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CONSIDERACIONES FINALES</a:t>
            </a:r>
            <a:endParaRPr/>
          </a:p>
        </p:txBody>
      </p:sp>
      <p:sp>
        <p:nvSpPr>
          <p:cNvPr id="1179" name="Shape 1179"/>
          <p:cNvSpPr txBox="1"/>
          <p:nvPr/>
        </p:nvSpPr>
        <p:spPr>
          <a:xfrm>
            <a:off x="7116150" y="1194225"/>
            <a:ext cx="5545800" cy="2156400"/>
          </a:xfrm>
          <a:prstGeom prst="rect">
            <a:avLst/>
          </a:prstGeom>
          <a:noFill/>
          <a:ln>
            <a:noFill/>
          </a:ln>
        </p:spPr>
        <p:txBody>
          <a:bodyPr spcFirstLastPara="1" wrap="square" lIns="96000" tIns="48000" rIns="96000" bIns="48000" anchor="t" anchorCtr="0">
            <a:noAutofit/>
          </a:bodyPr>
          <a:lstStyle/>
          <a:p>
            <a:pPr marL="0" marR="0" lvl="0" indent="0" algn="just" rtl="0">
              <a:spcBef>
                <a:spcPts val="1280"/>
              </a:spcBef>
              <a:spcAft>
                <a:spcPts val="0"/>
              </a:spcAft>
              <a:buNone/>
            </a:pPr>
            <a:r>
              <a:rPr lang="en-US" sz="1800">
                <a:solidFill>
                  <a:srgbClr val="002060"/>
                </a:solidFill>
                <a:latin typeface="Century Gothic"/>
                <a:ea typeface="Century Gothic"/>
                <a:cs typeface="Century Gothic"/>
                <a:sym typeface="Century Gothic"/>
              </a:rPr>
              <a:t>Por otro lado, el porcentaje de paquetes postales de hasta 20 kilos que se entregaron en 3 días o menos durante 2016 fue del 70,41% y en 5 días o menos el 85,03%. </a:t>
            </a:r>
            <a:endParaRPr sz="1800">
              <a:latin typeface="Century Gothic"/>
              <a:ea typeface="Century Gothic"/>
              <a:cs typeface="Century Gothic"/>
              <a:sym typeface="Century Gothic"/>
            </a:endParaRPr>
          </a:p>
        </p:txBody>
      </p:sp>
      <p:pic>
        <p:nvPicPr>
          <p:cNvPr id="1180" name="Shape 1180"/>
          <p:cNvPicPr preferRelativeResize="0"/>
          <p:nvPr/>
        </p:nvPicPr>
        <p:blipFill>
          <a:blip r:embed="rId3">
            <a:alphaModFix/>
          </a:blip>
          <a:stretch>
            <a:fillRect/>
          </a:stretch>
        </p:blipFill>
        <p:spPr>
          <a:xfrm>
            <a:off x="1801825" y="3350625"/>
            <a:ext cx="9718876" cy="3276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Shape 1185"/>
          <p:cNvSpPr txBox="1">
            <a:spLocks noGrp="1"/>
          </p:cNvSpPr>
          <p:nvPr>
            <p:ph type="title"/>
          </p:nvPr>
        </p:nvSpPr>
        <p:spPr>
          <a:xfrm>
            <a:off x="863600" y="901702"/>
            <a:ext cx="11811000" cy="27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Entrega de cartas ordinarias y paquetes postales (II)</a:t>
            </a:r>
            <a:endParaRPr/>
          </a:p>
        </p:txBody>
      </p:sp>
      <p:sp>
        <p:nvSpPr>
          <p:cNvPr id="1186" name="Shape 1186"/>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CONSIDERACIONES FINALES</a:t>
            </a:r>
            <a:endParaRPr/>
          </a:p>
        </p:txBody>
      </p:sp>
      <p:sp>
        <p:nvSpPr>
          <p:cNvPr id="1187" name="Shape 1187"/>
          <p:cNvSpPr txBox="1"/>
          <p:nvPr/>
        </p:nvSpPr>
        <p:spPr>
          <a:xfrm>
            <a:off x="829100" y="1404625"/>
            <a:ext cx="11744400" cy="25599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latin typeface="Century Gothic"/>
                <a:ea typeface="Century Gothic"/>
                <a:cs typeface="Century Gothic"/>
                <a:sym typeface="Century Gothic"/>
              </a:rPr>
              <a:t>ENTREGA PAQUETERÍA</a:t>
            </a:r>
            <a:endParaRPr sz="1200" b="1">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La entrega de paquetes es el tercer tema más mencionado entre los </a:t>
            </a:r>
            <a:r>
              <a:rPr lang="en-US" sz="1200" b="1" u="sng">
                <a:latin typeface="Century Gothic"/>
                <a:ea typeface="Century Gothic"/>
                <a:cs typeface="Century Gothic"/>
                <a:sym typeface="Century Gothic"/>
              </a:rPr>
              <a:t>Clientes con Contrato</a:t>
            </a:r>
            <a:r>
              <a:rPr lang="en-US" sz="1200">
                <a:latin typeface="Century Gothic"/>
                <a:ea typeface="Century Gothic"/>
                <a:cs typeface="Century Gothic"/>
                <a:sym typeface="Century Gothic"/>
              </a:rPr>
              <a:t>. Las palabras paquete, etiqueta y cartero son   las más importantes (por peso). Este tema hace referencia a la percepción de las entrega de paquetes (incidencias, entregas del cartero, reclamaciones/quejas de paquetes perdidos)</a:t>
            </a:r>
            <a:endParaRPr sz="1200">
              <a:latin typeface="Century Gothic"/>
              <a:ea typeface="Century Gothic"/>
              <a:cs typeface="Century Gothic"/>
              <a:sym typeface="Century Gothic"/>
            </a:endParaRPr>
          </a:p>
          <a:p>
            <a:pPr marL="487695" marR="0" lvl="0" indent="-325130" algn="l" rtl="0">
              <a:spcBef>
                <a:spcPts val="0"/>
              </a:spcBef>
              <a:spcAft>
                <a:spcPts val="0"/>
              </a:spcAft>
              <a:buClr>
                <a:srgbClr val="000000"/>
              </a:buClr>
              <a:buSzPts val="1200"/>
              <a:buFont typeface="Century Gothic"/>
              <a:buChar char="●"/>
            </a:pPr>
            <a:r>
              <a:rPr lang="en-US" sz="1200" b="1">
                <a:latin typeface="Century Gothic"/>
                <a:ea typeface="Century Gothic"/>
                <a:cs typeface="Century Gothic"/>
                <a:sym typeface="Century Gothic"/>
              </a:rPr>
              <a:t>PAQUETE </a:t>
            </a:r>
            <a:r>
              <a:rPr lang="en-US" sz="1200">
                <a:latin typeface="Century Gothic"/>
                <a:ea typeface="Century Gothic"/>
                <a:cs typeface="Century Gothic"/>
                <a:sym typeface="Century Gothic"/>
              </a:rPr>
              <a:t>es la palabra más importante de este tema. Junto a ella encontramos expresiones como: Perder Paquete/ No llegar paquete, Tardar Paquete, Recoger Paquete dia </a:t>
            </a:r>
            <a:endParaRPr sz="1200">
              <a:latin typeface="Century Gothic"/>
              <a:ea typeface="Century Gothic"/>
              <a:cs typeface="Century Gothic"/>
              <a:sym typeface="Century Gothic"/>
            </a:endParaRPr>
          </a:p>
          <a:p>
            <a:pPr marL="487695" lvl="0" indent="-325130" rtl="0">
              <a:spcBef>
                <a:spcPts val="0"/>
              </a:spcBef>
              <a:spcAft>
                <a:spcPts val="0"/>
              </a:spcAft>
              <a:buClr>
                <a:srgbClr val="000000"/>
              </a:buClr>
              <a:buSzPts val="1200"/>
              <a:buFont typeface="Century Gothic"/>
              <a:buChar char="●"/>
            </a:pPr>
            <a:r>
              <a:rPr lang="en-US" sz="1200">
                <a:latin typeface="Century Gothic"/>
                <a:ea typeface="Century Gothic"/>
                <a:cs typeface="Century Gothic"/>
                <a:sym typeface="Century Gothic"/>
              </a:rPr>
              <a:t>También se mencionan, aunque con menor frecuencia: Quejas/Reclamaciones/Incidencias, No saber/Perder Información</a:t>
            </a:r>
            <a:endParaRPr sz="1200">
              <a:latin typeface="Century Gothic"/>
              <a:ea typeface="Century Gothic"/>
              <a:cs typeface="Century Gothic"/>
              <a:sym typeface="Century Gothic"/>
            </a:endParaRPr>
          </a:p>
          <a:p>
            <a:pPr marL="0" lvl="0" indent="0" rtl="0">
              <a:spcBef>
                <a:spcPts val="0"/>
              </a:spcBef>
              <a:spcAft>
                <a:spcPts val="0"/>
              </a:spcAft>
              <a:buNone/>
            </a:pPr>
            <a:r>
              <a:rPr lang="en-US" sz="1200" b="1">
                <a:solidFill>
                  <a:schemeClr val="dk1"/>
                </a:solidFill>
                <a:latin typeface="Century Gothic"/>
                <a:ea typeface="Century Gothic"/>
                <a:cs typeface="Century Gothic"/>
                <a:sym typeface="Century Gothic"/>
              </a:rPr>
              <a:t>ENTREGA DE CARTAS</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Entrega de cartas </a:t>
            </a:r>
            <a:r>
              <a:rPr lang="en-US" sz="1200">
                <a:solidFill>
                  <a:schemeClr val="dk1"/>
                </a:solidFill>
                <a:latin typeface="Century Gothic"/>
                <a:ea typeface="Century Gothic"/>
                <a:cs typeface="Century Gothic"/>
                <a:sym typeface="Century Gothic"/>
              </a:rPr>
              <a:t>es el octavo tema más comentado entre los Clientes con Contrato. La palabra más importante es carta; las palabras cartero y certificado tienen menor peso. Este tema hace referencia a la percepción de los clientes con contrato respecto a la entrega de cartas.</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alibri"/>
              <a:buChar char="●"/>
            </a:pPr>
            <a:r>
              <a:rPr lang="en-US" sz="1200" b="1">
                <a:solidFill>
                  <a:schemeClr val="dk1"/>
                </a:solidFill>
                <a:latin typeface="Century Gothic"/>
                <a:ea typeface="Century Gothic"/>
                <a:cs typeface="Century Gothic"/>
                <a:sym typeface="Century Gothic"/>
              </a:rPr>
              <a:t>Carta </a:t>
            </a:r>
            <a:r>
              <a:rPr lang="en-US" sz="1200">
                <a:solidFill>
                  <a:schemeClr val="dk1"/>
                </a:solidFill>
                <a:latin typeface="Century Gothic"/>
                <a:ea typeface="Century Gothic"/>
                <a:cs typeface="Century Gothic"/>
                <a:sym typeface="Century Gothic"/>
              </a:rPr>
              <a:t>es la palabra más importante de este tema. Junto a ella encontramos expresiones como: Carta no llegar, Carta tardar dia, Carta ordinaria perder</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 Carta entregar bien, Carta aviso </a:t>
            </a:r>
            <a:endParaRPr sz="1200">
              <a:latin typeface="Century Gothic"/>
              <a:ea typeface="Century Gothic"/>
              <a:cs typeface="Century Gothic"/>
              <a:sym typeface="Century Gothic"/>
            </a:endParaRPr>
          </a:p>
        </p:txBody>
      </p:sp>
      <p:sp>
        <p:nvSpPr>
          <p:cNvPr id="1188" name="Shape 1188"/>
          <p:cNvSpPr txBox="1"/>
          <p:nvPr/>
        </p:nvSpPr>
        <p:spPr>
          <a:xfrm>
            <a:off x="829100" y="4224025"/>
            <a:ext cx="11744400" cy="2381100"/>
          </a:xfrm>
          <a:prstGeom prst="rect">
            <a:avLst/>
          </a:prstGeom>
          <a:solidFill>
            <a:srgbClr val="F3F3F3"/>
          </a:solidFill>
          <a:ln>
            <a:noFill/>
          </a:ln>
        </p:spPr>
        <p:txBody>
          <a:bodyPr spcFirstLastPara="1" wrap="square" lIns="97500" tIns="97500" rIns="97500" bIns="97500" anchor="t" anchorCtr="0">
            <a:no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CARTAS</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Cartas es el cuarto tema más mencionado por los </a:t>
            </a:r>
            <a:r>
              <a:rPr lang="en-US" sz="1200" b="1" u="sng">
                <a:solidFill>
                  <a:schemeClr val="dk1"/>
                </a:solidFill>
                <a:latin typeface="Century Gothic"/>
                <a:ea typeface="Century Gothic"/>
                <a:cs typeface="Century Gothic"/>
                <a:sym typeface="Century Gothic"/>
              </a:rPr>
              <a:t>Clientes sin Contrato</a:t>
            </a:r>
            <a:r>
              <a:rPr lang="en-US" sz="1200">
                <a:solidFill>
                  <a:schemeClr val="dk1"/>
                </a:solidFill>
                <a:latin typeface="Century Gothic"/>
                <a:ea typeface="Century Gothic"/>
                <a:cs typeface="Century Gothic"/>
                <a:sym typeface="Century Gothic"/>
              </a:rPr>
              <a:t>. Las palabras cartas, carteros, casa y certificado son las más importantes (por peso). Este tema hace referencia a los problemas causados con las cartas ordinarias y certificadas, y con la opinión sobre los carteros.</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CARTAS </a:t>
            </a:r>
            <a:r>
              <a:rPr lang="en-US" sz="1200">
                <a:solidFill>
                  <a:schemeClr val="dk1"/>
                </a:solidFill>
                <a:latin typeface="Century Gothic"/>
                <a:ea typeface="Century Gothic"/>
                <a:cs typeface="Century Gothic"/>
                <a:sym typeface="Century Gothic"/>
              </a:rPr>
              <a:t>es la palabra más importante de este tema. Junto a ella encontramos expresiones como: perdida de cartas, entregar carta certificada, tardar en cartas</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 servicio de envío de cartas, llegar cartas, precio de las cartas certificadas</a:t>
            </a:r>
            <a:endParaRPr sz="1200">
              <a:solidFill>
                <a:schemeClr val="dk1"/>
              </a:solidFill>
              <a:latin typeface="Century Gothic"/>
              <a:ea typeface="Century Gothic"/>
              <a:cs typeface="Century Gothic"/>
              <a:sym typeface="Century Gothic"/>
            </a:endParaRPr>
          </a:p>
          <a:p>
            <a:pPr marL="0" lvl="0" indent="0" rtl="0">
              <a:spcBef>
                <a:spcPts val="0"/>
              </a:spcBef>
              <a:spcAft>
                <a:spcPts val="0"/>
              </a:spcAft>
              <a:buClr>
                <a:srgbClr val="000000"/>
              </a:buClr>
              <a:buSzPts val="1100"/>
              <a:buFont typeface="Arial"/>
              <a:buNone/>
            </a:pPr>
            <a:r>
              <a:rPr lang="en-US" sz="1200" b="1">
                <a:solidFill>
                  <a:schemeClr val="dk1"/>
                </a:solidFill>
                <a:latin typeface="Century Gothic"/>
                <a:ea typeface="Century Gothic"/>
                <a:cs typeface="Century Gothic"/>
                <a:sym typeface="Century Gothic"/>
              </a:rPr>
              <a:t>PAQUETERÍA</a:t>
            </a:r>
            <a:endParaRPr sz="1200" b="1">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Paquetería es el quinto tema más mencionado por los Clientes sin Contrato. Las palabras paquetes, casa y entrega son las más importantes (por peso). Este tema hace referencia a la entrega de los paquetes y los posibles problemas causados en esta entrega.</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b="1">
                <a:solidFill>
                  <a:schemeClr val="dk1"/>
                </a:solidFill>
                <a:latin typeface="Century Gothic"/>
                <a:ea typeface="Century Gothic"/>
                <a:cs typeface="Century Gothic"/>
                <a:sym typeface="Century Gothic"/>
              </a:rPr>
              <a:t>PAQUETE </a:t>
            </a:r>
            <a:r>
              <a:rPr lang="en-US" sz="1200">
                <a:solidFill>
                  <a:schemeClr val="dk1"/>
                </a:solidFill>
                <a:latin typeface="Century Gothic"/>
                <a:ea typeface="Century Gothic"/>
                <a:cs typeface="Century Gothic"/>
                <a:sym typeface="Century Gothic"/>
              </a:rPr>
              <a:t>es la palabra más importante de este tema. Junto a ella encontramos expresiones como: perder paquetes, estar esperando un paquete, llegar paquetes</a:t>
            </a:r>
            <a:endParaRPr sz="1200">
              <a:solidFill>
                <a:schemeClr val="dk1"/>
              </a:solidFill>
              <a:latin typeface="Century Gothic"/>
              <a:ea typeface="Century Gothic"/>
              <a:cs typeface="Century Gothic"/>
              <a:sym typeface="Century Gothic"/>
            </a:endParaRPr>
          </a:p>
          <a:p>
            <a:pPr marL="487695" lvl="0" indent="-325130" rtl="0">
              <a:spcBef>
                <a:spcPts val="0"/>
              </a:spcBef>
              <a:spcAft>
                <a:spcPts val="0"/>
              </a:spcAft>
              <a:buClr>
                <a:schemeClr val="dk1"/>
              </a:buClr>
              <a:buSzPts val="1200"/>
              <a:buFont typeface="Century Gothic"/>
              <a:buChar char="●"/>
            </a:pPr>
            <a:r>
              <a:rPr lang="en-US" sz="1200">
                <a:solidFill>
                  <a:schemeClr val="dk1"/>
                </a:solidFill>
                <a:latin typeface="Century Gothic"/>
                <a:ea typeface="Century Gothic"/>
                <a:cs typeface="Century Gothic"/>
                <a:sym typeface="Century Gothic"/>
              </a:rPr>
              <a:t>También se mencionan, aunque con menor frecuencia: recoger paquetes certificados, aviso de la entrega del paquete, no encontrar el paquete</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200" b="1">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Shape 1194"/>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2</a:t>
            </a:r>
            <a:endParaRPr/>
          </a:p>
        </p:txBody>
      </p:sp>
      <p:sp>
        <p:nvSpPr>
          <p:cNvPr id="1195" name="Shape 1195"/>
          <p:cNvSpPr txBox="1">
            <a:spLocks noGrp="1"/>
          </p:cNvSpPr>
          <p:nvPr>
            <p:ph type="subTitle" idx="1"/>
          </p:nvPr>
        </p:nvSpPr>
        <p:spPr>
          <a:xfrm>
            <a:off x="2664472" y="3204450"/>
            <a:ext cx="81789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a:t>Recomendaciones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Shape 1200"/>
          <p:cNvSpPr txBox="1"/>
          <p:nvPr/>
        </p:nvSpPr>
        <p:spPr>
          <a:xfrm>
            <a:off x="863600" y="1282575"/>
            <a:ext cx="5512800" cy="5172600"/>
          </a:xfrm>
          <a:prstGeom prst="rect">
            <a:avLst/>
          </a:prstGeom>
          <a:solidFill>
            <a:srgbClr val="F3F3F3"/>
          </a:solidFill>
          <a:ln>
            <a:noFill/>
          </a:ln>
        </p:spPr>
        <p:txBody>
          <a:bodyPr spcFirstLastPara="1" wrap="square" lIns="97500" tIns="97500" rIns="97500" bIns="97500" anchor="t" anchorCtr="0">
            <a:noAutofit/>
          </a:bodyPr>
          <a:lstStyle/>
          <a:p>
            <a:pPr marL="0" marR="0" lvl="0" indent="0" algn="just" rtl="0">
              <a:spcBef>
                <a:spcPts val="0"/>
              </a:spcBef>
              <a:spcAft>
                <a:spcPts val="0"/>
              </a:spcAft>
              <a:buNone/>
            </a:pPr>
            <a:endParaRPr sz="1200" b="1">
              <a:latin typeface="Century Gothic"/>
              <a:ea typeface="Century Gothic"/>
              <a:cs typeface="Century Gothic"/>
              <a:sym typeface="Century Gothic"/>
            </a:endParaRPr>
          </a:p>
        </p:txBody>
      </p:sp>
      <p:sp>
        <p:nvSpPr>
          <p:cNvPr id="1201" name="Shape 1201"/>
          <p:cNvSpPr txBox="1"/>
          <p:nvPr/>
        </p:nvSpPr>
        <p:spPr>
          <a:xfrm>
            <a:off x="6512275" y="1282575"/>
            <a:ext cx="5512800" cy="5172600"/>
          </a:xfrm>
          <a:prstGeom prst="rect">
            <a:avLst/>
          </a:prstGeom>
          <a:solidFill>
            <a:srgbClr val="F3F3F3"/>
          </a:solidFill>
          <a:ln>
            <a:noFill/>
          </a:ln>
        </p:spPr>
        <p:txBody>
          <a:bodyPr spcFirstLastPara="1" wrap="square" lIns="97500" tIns="97500" rIns="97500" bIns="97500" anchor="t" anchorCtr="0">
            <a:noAutofit/>
          </a:bodyPr>
          <a:lstStyle/>
          <a:p>
            <a:pPr marL="0" marR="0" lvl="0" indent="0" algn="just" rtl="0">
              <a:spcBef>
                <a:spcPts val="0"/>
              </a:spcBef>
              <a:spcAft>
                <a:spcPts val="0"/>
              </a:spcAft>
              <a:buNone/>
            </a:pPr>
            <a:endParaRPr sz="1200" b="1">
              <a:latin typeface="Century Gothic"/>
              <a:ea typeface="Century Gothic"/>
              <a:cs typeface="Century Gothic"/>
              <a:sym typeface="Century Gothic"/>
            </a:endParaRPr>
          </a:p>
        </p:txBody>
      </p:sp>
      <p:sp>
        <p:nvSpPr>
          <p:cNvPr id="1202" name="Shape 1202"/>
          <p:cNvSpPr/>
          <p:nvPr/>
        </p:nvSpPr>
        <p:spPr>
          <a:xfrm>
            <a:off x="2316800" y="6259200"/>
            <a:ext cx="690000" cy="368400"/>
          </a:xfrm>
          <a:prstGeom prst="rect">
            <a:avLst/>
          </a:prstGeom>
          <a:noFill/>
          <a:ln>
            <a:noFill/>
          </a:ln>
        </p:spPr>
        <p:txBody>
          <a:bodyPr spcFirstLastPara="1" wrap="square" lIns="96000" tIns="48000" rIns="96000" bIns="48000" anchor="t" anchorCtr="0">
            <a:noAutofit/>
          </a:bodyPr>
          <a:lstStyle/>
          <a:p>
            <a:pPr marL="0" marR="0" lvl="0" indent="0" algn="l" rtl="0">
              <a:spcBef>
                <a:spcPts val="0"/>
              </a:spcBef>
              <a:spcAft>
                <a:spcPts val="0"/>
              </a:spcAft>
              <a:buNone/>
            </a:pPr>
            <a:r>
              <a:rPr lang="en-US" sz="1920">
                <a:solidFill>
                  <a:srgbClr val="FFFFFF"/>
                </a:solidFill>
                <a:latin typeface="Arial"/>
                <a:ea typeface="Arial"/>
                <a:cs typeface="Arial"/>
                <a:sym typeface="Arial"/>
              </a:rPr>
              <a:t>60%</a:t>
            </a:r>
            <a:endParaRPr sz="1920">
              <a:solidFill>
                <a:schemeClr val="dk1"/>
              </a:solidFill>
              <a:latin typeface="Arial"/>
              <a:ea typeface="Arial"/>
              <a:cs typeface="Arial"/>
              <a:sym typeface="Arial"/>
            </a:endParaRPr>
          </a:p>
        </p:txBody>
      </p:sp>
      <p:sp>
        <p:nvSpPr>
          <p:cNvPr id="1203" name="Shape 1203"/>
          <p:cNvSpPr txBox="1"/>
          <p:nvPr/>
        </p:nvSpPr>
        <p:spPr>
          <a:xfrm>
            <a:off x="863600" y="1745600"/>
            <a:ext cx="5275200" cy="4289100"/>
          </a:xfrm>
          <a:prstGeom prst="rect">
            <a:avLst/>
          </a:prstGeom>
          <a:noFill/>
          <a:ln>
            <a:noFill/>
          </a:ln>
        </p:spPr>
        <p:txBody>
          <a:bodyPr spcFirstLastPara="1" wrap="square" lIns="96000" tIns="48000" rIns="96000" bIns="48000" anchor="t" anchorCtr="0">
            <a:noAutofit/>
          </a:bodyPr>
          <a:lstStyle/>
          <a:p>
            <a:pPr marL="360720" marR="0" lvl="0" indent="-328250" rtl="0">
              <a:spcBef>
                <a:spcPts val="0"/>
              </a:spcBef>
              <a:spcAft>
                <a:spcPts val="0"/>
              </a:spcAft>
              <a:buClr>
                <a:schemeClr val="accent2"/>
              </a:buClr>
              <a:buSzPts val="1600"/>
              <a:buFont typeface="Century Gothic"/>
              <a:buChar char="✓"/>
            </a:pPr>
            <a:r>
              <a:rPr lang="en-US" sz="1600" strike="noStrike">
                <a:solidFill>
                  <a:srgbClr val="002060"/>
                </a:solidFill>
                <a:latin typeface="Century Gothic"/>
                <a:ea typeface="Century Gothic"/>
                <a:cs typeface="Century Gothic"/>
                <a:sym typeface="Century Gothic"/>
              </a:rPr>
              <a:t>Identificación de actuaciones para potenciales mejoras (p.ej., obligatoriedad de rellenar campos con texto libre, separación </a:t>
            </a:r>
            <a:r>
              <a:rPr lang="en-US" sz="1600">
                <a:solidFill>
                  <a:srgbClr val="002060"/>
                </a:solidFill>
                <a:latin typeface="Century Gothic"/>
                <a:ea typeface="Century Gothic"/>
                <a:cs typeface="Century Gothic"/>
                <a:sym typeface="Century Gothic"/>
              </a:rPr>
              <a:t>de</a:t>
            </a:r>
            <a:r>
              <a:rPr lang="en-US" sz="1600" strike="noStrike">
                <a:solidFill>
                  <a:srgbClr val="002060"/>
                </a:solidFill>
                <a:latin typeface="Century Gothic"/>
                <a:ea typeface="Century Gothic"/>
                <a:cs typeface="Century Gothic"/>
                <a:sym typeface="Century Gothic"/>
              </a:rPr>
              <a:t> comentarios sobre temas, stopwords..)</a:t>
            </a:r>
            <a:endParaRPr sz="1600" strike="noStrike">
              <a:solidFill>
                <a:srgbClr val="002060"/>
              </a:solidFill>
              <a:latin typeface="Century Gothic"/>
              <a:ea typeface="Century Gothic"/>
              <a:cs typeface="Century Gothic"/>
              <a:sym typeface="Century Gothic"/>
            </a:endParaRPr>
          </a:p>
          <a:p>
            <a:pPr marL="914400" marR="0" lvl="1" indent="-330200" rtl="0">
              <a:spcBef>
                <a:spcPts val="1280"/>
              </a:spcBef>
              <a:spcAft>
                <a:spcPts val="0"/>
              </a:spcAft>
              <a:buClr>
                <a:srgbClr val="002060"/>
              </a:buClr>
              <a:buSzPts val="1600"/>
              <a:buFont typeface="Century Gothic"/>
              <a:buChar char="○"/>
            </a:pPr>
            <a:r>
              <a:rPr lang="en-US" sz="1600">
                <a:solidFill>
                  <a:srgbClr val="002060"/>
                </a:solidFill>
                <a:latin typeface="Century Gothic"/>
                <a:ea typeface="Century Gothic"/>
                <a:cs typeface="Century Gothic"/>
                <a:sym typeface="Century Gothic"/>
              </a:rPr>
              <a:t>Separación de frases a través de algún carácter especial. (Por ejemplo: *, #) </a:t>
            </a:r>
            <a:endParaRPr sz="1600">
              <a:solidFill>
                <a:srgbClr val="002060"/>
              </a:solidFill>
              <a:latin typeface="Century Gothic"/>
              <a:ea typeface="Century Gothic"/>
              <a:cs typeface="Century Gothic"/>
              <a:sym typeface="Century Gothic"/>
            </a:endParaRPr>
          </a:p>
          <a:p>
            <a:pPr marL="914400" marR="0" lvl="1" indent="-330200" rtl="0">
              <a:spcBef>
                <a:spcPts val="1280"/>
              </a:spcBef>
              <a:spcAft>
                <a:spcPts val="0"/>
              </a:spcAft>
              <a:buClr>
                <a:srgbClr val="002060"/>
              </a:buClr>
              <a:buSzPts val="1600"/>
              <a:buFont typeface="Century Gothic"/>
              <a:buChar char="○"/>
            </a:pPr>
            <a:r>
              <a:rPr lang="en-US" sz="1600">
                <a:solidFill>
                  <a:srgbClr val="002060"/>
                </a:solidFill>
                <a:latin typeface="Century Gothic"/>
                <a:ea typeface="Century Gothic"/>
                <a:cs typeface="Century Gothic"/>
                <a:sym typeface="Century Gothic"/>
              </a:rPr>
              <a:t>Incluir frases clave que no aportan información al análisis de textos, de tal manera que sea fácil su eliminación.(Por ejemplo: No lleva el tema de facturación)</a:t>
            </a:r>
            <a:endParaRPr sz="1600">
              <a:solidFill>
                <a:srgbClr val="002060"/>
              </a:solidFill>
              <a:latin typeface="Century Gothic"/>
              <a:ea typeface="Century Gothic"/>
              <a:cs typeface="Century Gothic"/>
              <a:sym typeface="Century Gothic"/>
            </a:endParaRPr>
          </a:p>
          <a:p>
            <a:pPr marL="914400" lvl="1" indent="-330200" rtl="0">
              <a:spcBef>
                <a:spcPts val="1280"/>
              </a:spcBef>
              <a:spcAft>
                <a:spcPts val="0"/>
              </a:spcAft>
              <a:buClr>
                <a:srgbClr val="002060"/>
              </a:buClr>
              <a:buSzPts val="1600"/>
              <a:buFont typeface="Century Gothic"/>
              <a:buChar char="○"/>
            </a:pPr>
            <a:r>
              <a:rPr lang="en-US" sz="1600">
                <a:solidFill>
                  <a:srgbClr val="002060"/>
                </a:solidFill>
                <a:latin typeface="Century Gothic"/>
                <a:ea typeface="Century Gothic"/>
                <a:cs typeface="Century Gothic"/>
                <a:sym typeface="Century Gothic"/>
              </a:rPr>
              <a:t>Aumentar muestra para análisis de la competencia</a:t>
            </a:r>
            <a:endParaRPr sz="1600">
              <a:solidFill>
                <a:srgbClr val="002060"/>
              </a:solidFill>
              <a:latin typeface="Century Gothic"/>
              <a:ea typeface="Century Gothic"/>
              <a:cs typeface="Century Gothic"/>
              <a:sym typeface="Century Gothic"/>
            </a:endParaRPr>
          </a:p>
          <a:p>
            <a:pPr marL="457200" marR="0" lvl="0" indent="0" rtl="0">
              <a:spcBef>
                <a:spcPts val="1280"/>
              </a:spcBef>
              <a:spcAft>
                <a:spcPts val="0"/>
              </a:spcAft>
              <a:buNone/>
            </a:pPr>
            <a:endParaRPr sz="1600">
              <a:solidFill>
                <a:srgbClr val="002060"/>
              </a:solidFill>
              <a:latin typeface="Century Gothic"/>
              <a:ea typeface="Century Gothic"/>
              <a:cs typeface="Century Gothic"/>
              <a:sym typeface="Century Gothic"/>
            </a:endParaRPr>
          </a:p>
          <a:p>
            <a:pPr marL="0" marR="0" lvl="0" indent="0" algn="l" rtl="0">
              <a:lnSpc>
                <a:spcPct val="100000"/>
              </a:lnSpc>
              <a:spcBef>
                <a:spcPts val="1280"/>
              </a:spcBef>
              <a:spcAft>
                <a:spcPts val="0"/>
              </a:spcAft>
              <a:buNone/>
            </a:pPr>
            <a:endParaRPr sz="1600">
              <a:latin typeface="Century Gothic"/>
              <a:ea typeface="Century Gothic"/>
              <a:cs typeface="Century Gothic"/>
              <a:sym typeface="Century Gothic"/>
            </a:endParaRPr>
          </a:p>
        </p:txBody>
      </p:sp>
      <p:sp>
        <p:nvSpPr>
          <p:cNvPr id="1204" name="Shape 1204"/>
          <p:cNvSpPr txBox="1">
            <a:spLocks noGrp="1"/>
          </p:cNvSpPr>
          <p:nvPr>
            <p:ph type="title"/>
          </p:nvPr>
        </p:nvSpPr>
        <p:spPr>
          <a:xfrm>
            <a:off x="863600" y="901702"/>
            <a:ext cx="11811000" cy="27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A</a:t>
            </a:r>
            <a:r>
              <a:rPr lang="en-US" sz="1800" b="1" i="0" u="none" strike="noStrike" cap="none">
                <a:solidFill>
                  <a:srgbClr val="00457D"/>
                </a:solidFill>
                <a:latin typeface="Arial"/>
                <a:ea typeface="Arial"/>
                <a:cs typeface="Arial"/>
                <a:sym typeface="Arial"/>
              </a:rPr>
              <a:t>nálisis y recogida de datos</a:t>
            </a:r>
            <a:endParaRPr/>
          </a:p>
        </p:txBody>
      </p:sp>
      <p:sp>
        <p:nvSpPr>
          <p:cNvPr id="1205" name="Shape 120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RECOMENDACIONES</a:t>
            </a:r>
            <a:endParaRPr/>
          </a:p>
        </p:txBody>
      </p:sp>
      <p:sp>
        <p:nvSpPr>
          <p:cNvPr id="1206" name="Shape 1206"/>
          <p:cNvSpPr txBox="1"/>
          <p:nvPr/>
        </p:nvSpPr>
        <p:spPr>
          <a:xfrm>
            <a:off x="6581475" y="1745600"/>
            <a:ext cx="5275200" cy="4289100"/>
          </a:xfrm>
          <a:prstGeom prst="rect">
            <a:avLst/>
          </a:prstGeom>
          <a:noFill/>
          <a:ln>
            <a:noFill/>
          </a:ln>
        </p:spPr>
        <p:txBody>
          <a:bodyPr spcFirstLastPara="1" wrap="square" lIns="96000" tIns="48000" rIns="96000" bIns="48000" anchor="t" anchorCtr="0">
            <a:noAutofit/>
          </a:bodyPr>
          <a:lstStyle/>
          <a:p>
            <a:pPr marL="360720" marR="0" lvl="0" indent="-328250" rtl="0">
              <a:spcBef>
                <a:spcPts val="0"/>
              </a:spcBef>
              <a:spcAft>
                <a:spcPts val="0"/>
              </a:spcAft>
              <a:buClr>
                <a:schemeClr val="accent2"/>
              </a:buClr>
              <a:buSzPts val="1600"/>
              <a:buFont typeface="Century Gothic"/>
              <a:buChar char="✓"/>
            </a:pPr>
            <a:r>
              <a:rPr lang="en-US" sz="1600" strike="noStrike">
                <a:solidFill>
                  <a:srgbClr val="002060"/>
                </a:solidFill>
                <a:latin typeface="Century Gothic"/>
                <a:ea typeface="Century Gothic"/>
                <a:cs typeface="Century Gothic"/>
                <a:sym typeface="Century Gothic"/>
              </a:rPr>
              <a:t>Revisión </a:t>
            </a:r>
            <a:r>
              <a:rPr lang="en-US" sz="1600">
                <a:solidFill>
                  <a:srgbClr val="002060"/>
                </a:solidFill>
                <a:latin typeface="Century Gothic"/>
                <a:ea typeface="Century Gothic"/>
                <a:cs typeface="Century Gothic"/>
                <a:sym typeface="Century Gothic"/>
              </a:rPr>
              <a:t>diccionarios (verbos, sinonimos</a:t>
            </a:r>
            <a:r>
              <a:rPr lang="en-US" sz="1600" strike="noStrike">
                <a:solidFill>
                  <a:srgbClr val="002060"/>
                </a:solidFill>
                <a:latin typeface="Century Gothic"/>
                <a:ea typeface="Century Gothic"/>
                <a:cs typeface="Century Gothic"/>
                <a:sym typeface="Century Gothic"/>
              </a:rPr>
              <a:t>) de comentarios y respuestas </a:t>
            </a:r>
            <a:endParaRPr sz="1600">
              <a:latin typeface="Century Gothic"/>
              <a:ea typeface="Century Gothic"/>
              <a:cs typeface="Century Gothic"/>
              <a:sym typeface="Century Gothic"/>
            </a:endParaRPr>
          </a:p>
          <a:p>
            <a:pPr marL="360720" marR="0" lvl="0" indent="-328250" rtl="0">
              <a:spcBef>
                <a:spcPts val="1280"/>
              </a:spcBef>
              <a:spcAft>
                <a:spcPts val="0"/>
              </a:spcAft>
              <a:buClr>
                <a:schemeClr val="accent2"/>
              </a:buClr>
              <a:buSzPts val="1600"/>
              <a:buFont typeface="Century Gothic"/>
              <a:buChar char="✓"/>
            </a:pPr>
            <a:r>
              <a:rPr lang="en-US" sz="1600">
                <a:solidFill>
                  <a:srgbClr val="002060"/>
                </a:solidFill>
                <a:latin typeface="Century Gothic"/>
                <a:ea typeface="Century Gothic"/>
                <a:cs typeface="Century Gothic"/>
                <a:sym typeface="Century Gothic"/>
              </a:rPr>
              <a:t>Extender el análisis hacia otros temas sobre los que también se habla en la encuesta</a:t>
            </a:r>
            <a:endParaRPr sz="1600">
              <a:solidFill>
                <a:srgbClr val="002060"/>
              </a:solidFill>
              <a:latin typeface="Century Gothic"/>
              <a:ea typeface="Century Gothic"/>
              <a:cs typeface="Century Gothic"/>
              <a:sym typeface="Century Gothic"/>
            </a:endParaRPr>
          </a:p>
          <a:p>
            <a:pPr marL="360720" marR="0" lvl="0" indent="-328250" rtl="0">
              <a:spcBef>
                <a:spcPts val="1280"/>
              </a:spcBef>
              <a:spcAft>
                <a:spcPts val="0"/>
              </a:spcAft>
              <a:buClr>
                <a:schemeClr val="accent2"/>
              </a:buClr>
              <a:buSzPts val="1600"/>
              <a:buFont typeface="Century Gothic"/>
              <a:buChar char="✓"/>
            </a:pPr>
            <a:r>
              <a:rPr lang="en-US" sz="1600" strike="noStrike">
                <a:solidFill>
                  <a:srgbClr val="002060"/>
                </a:solidFill>
                <a:latin typeface="Century Gothic"/>
                <a:ea typeface="Century Gothic"/>
                <a:cs typeface="Century Gothic"/>
                <a:sym typeface="Century Gothic"/>
              </a:rPr>
              <a:t>Ampliación de la ventana temporal de las encuestas hacia otros años</a:t>
            </a:r>
            <a:endParaRPr sz="1600">
              <a:solidFill>
                <a:srgbClr val="002060"/>
              </a:solidFill>
              <a:latin typeface="Century Gothic"/>
              <a:ea typeface="Century Gothic"/>
              <a:cs typeface="Century Gothic"/>
              <a:sym typeface="Century Gothic"/>
            </a:endParaRPr>
          </a:p>
          <a:p>
            <a:pPr marL="360720" marR="0" lvl="0" indent="-328250" rtl="0">
              <a:spcBef>
                <a:spcPts val="1280"/>
              </a:spcBef>
              <a:spcAft>
                <a:spcPts val="0"/>
              </a:spcAft>
              <a:buClr>
                <a:schemeClr val="accent2"/>
              </a:buClr>
              <a:buSzPts val="1600"/>
              <a:buFont typeface="Century Gothic"/>
              <a:buChar char="✓"/>
            </a:pPr>
            <a:r>
              <a:rPr lang="en-US" sz="1600">
                <a:solidFill>
                  <a:srgbClr val="002060"/>
                </a:solidFill>
                <a:latin typeface="Century Gothic"/>
                <a:ea typeface="Century Gothic"/>
                <a:cs typeface="Century Gothic"/>
                <a:sym typeface="Century Gothic"/>
              </a:rPr>
              <a:t>Ampliación del análisis sobre zonas</a:t>
            </a:r>
            <a:endParaRPr sz="1600">
              <a:solidFill>
                <a:srgbClr val="002060"/>
              </a:solidFill>
              <a:latin typeface="Century Gothic"/>
              <a:ea typeface="Century Gothic"/>
              <a:cs typeface="Century Gothic"/>
              <a:sym typeface="Century Gothic"/>
            </a:endParaRPr>
          </a:p>
          <a:p>
            <a:pPr marL="360720" marR="0" lvl="0" indent="-328250" rtl="0">
              <a:spcBef>
                <a:spcPts val="1920"/>
              </a:spcBef>
              <a:spcAft>
                <a:spcPts val="0"/>
              </a:spcAft>
              <a:buClr>
                <a:schemeClr val="accent2"/>
              </a:buClr>
              <a:buSzPts val="1600"/>
              <a:buFont typeface="Century Gothic"/>
              <a:buChar char="✓"/>
            </a:pPr>
            <a:r>
              <a:rPr lang="en-US" sz="1600" strike="noStrike">
                <a:solidFill>
                  <a:srgbClr val="002060"/>
                </a:solidFill>
                <a:latin typeface="Century Gothic"/>
                <a:ea typeface="Century Gothic"/>
                <a:cs typeface="Century Gothic"/>
                <a:sym typeface="Century Gothic"/>
              </a:rPr>
              <a:t>Clasificación automática de expedientes a problemas y respuestas</a:t>
            </a:r>
            <a:endParaRPr sz="1600">
              <a:latin typeface="Century Gothic"/>
              <a:ea typeface="Century Gothic"/>
              <a:cs typeface="Century Gothic"/>
              <a:sym typeface="Century Gothic"/>
            </a:endParaRPr>
          </a:p>
          <a:p>
            <a:pPr marL="914400" marR="0" lvl="1" indent="-330200" rtl="0">
              <a:spcBef>
                <a:spcPts val="600"/>
              </a:spcBef>
              <a:spcAft>
                <a:spcPts val="0"/>
              </a:spcAft>
              <a:buClr>
                <a:schemeClr val="accent2"/>
              </a:buClr>
              <a:buSzPts val="1600"/>
              <a:buFont typeface="Century Gothic"/>
              <a:buChar char="○"/>
            </a:pPr>
            <a:r>
              <a:rPr lang="en-US" sz="1600" i="0" u="none" strike="noStrike" cap="none">
                <a:solidFill>
                  <a:srgbClr val="002060"/>
                </a:solidFill>
                <a:latin typeface="Century Gothic"/>
                <a:ea typeface="Century Gothic"/>
                <a:cs typeface="Century Gothic"/>
                <a:sym typeface="Century Gothic"/>
              </a:rPr>
              <a:t>Clasificación de nuevos textos no etiquetados, sin problema detectado, a partir de textos etiquetados</a:t>
            </a:r>
            <a:endParaRPr sz="1600">
              <a:latin typeface="Century Gothic"/>
              <a:ea typeface="Century Gothic"/>
              <a:cs typeface="Century Gothic"/>
              <a:sym typeface="Century Gothic"/>
            </a:endParaRPr>
          </a:p>
        </p:txBody>
      </p:sp>
      <p:sp>
        <p:nvSpPr>
          <p:cNvPr id="1207" name="Shape 1207"/>
          <p:cNvSpPr txBox="1"/>
          <p:nvPr/>
        </p:nvSpPr>
        <p:spPr>
          <a:xfrm>
            <a:off x="919350" y="1364175"/>
            <a:ext cx="2273700" cy="368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b="1">
                <a:latin typeface="Century Gothic"/>
                <a:ea typeface="Century Gothic"/>
                <a:cs typeface="Century Gothic"/>
                <a:sym typeface="Century Gothic"/>
              </a:rPr>
              <a:t>En la recogida</a:t>
            </a:r>
            <a:endParaRPr sz="1200" b="1">
              <a:latin typeface="Century Gothic"/>
              <a:ea typeface="Century Gothic"/>
              <a:cs typeface="Century Gothic"/>
              <a:sym typeface="Century Gothic"/>
            </a:endParaRPr>
          </a:p>
        </p:txBody>
      </p:sp>
      <p:sp>
        <p:nvSpPr>
          <p:cNvPr id="1208" name="Shape 1208"/>
          <p:cNvSpPr txBox="1"/>
          <p:nvPr/>
        </p:nvSpPr>
        <p:spPr>
          <a:xfrm>
            <a:off x="6603450" y="1354300"/>
            <a:ext cx="2056200" cy="274200"/>
          </a:xfrm>
          <a:prstGeom prst="rect">
            <a:avLst/>
          </a:prstGeom>
          <a:solidFill>
            <a:srgbClr val="F3F3F3"/>
          </a:solid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b="1">
                <a:latin typeface="Century Gothic"/>
                <a:ea typeface="Century Gothic"/>
                <a:cs typeface="Century Gothic"/>
                <a:sym typeface="Century Gothic"/>
              </a:rPr>
              <a:t>En análisis</a:t>
            </a:r>
            <a:endParaRPr sz="1200" b="1">
              <a:latin typeface="Century Gothic"/>
              <a:ea typeface="Century Gothic"/>
              <a:cs typeface="Century Gothic"/>
              <a:sym typeface="Century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Shape 1214"/>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215" name="Shape 1215"/>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6" name="Shape 1216"/>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7" name="Shape 1217"/>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Analizar comentarios sobre temas específicos:</a:t>
            </a:r>
            <a:endParaRPr sz="3000"/>
          </a:p>
          <a:p>
            <a:pPr marL="0" marR="0" lvl="0" indent="0" algn="l" rtl="0">
              <a:lnSpc>
                <a:spcPct val="90000"/>
              </a:lnSpc>
              <a:spcBef>
                <a:spcPts val="0"/>
              </a:spcBef>
              <a:spcAft>
                <a:spcPts val="0"/>
              </a:spcAft>
              <a:buClr>
                <a:srgbClr val="00457D"/>
              </a:buClr>
              <a:buSzPts val="3900"/>
              <a:buFont typeface="Arial"/>
              <a:buNone/>
            </a:pPr>
            <a:r>
              <a:rPr lang="en-US"/>
              <a:t>Aduanas</a:t>
            </a:r>
            <a:endParaRPr/>
          </a:p>
        </p:txBody>
      </p:sp>
      <p:sp>
        <p:nvSpPr>
          <p:cNvPr id="1218" name="Shape 1218"/>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2.1</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1224" name="Shape 1224"/>
          <p:cNvPicPr preferRelativeResize="0"/>
          <p:nvPr/>
        </p:nvPicPr>
        <p:blipFill>
          <a:blip r:embed="rId3">
            <a:alphaModFix/>
          </a:blip>
          <a:stretch>
            <a:fillRect/>
          </a:stretch>
        </p:blipFill>
        <p:spPr>
          <a:xfrm>
            <a:off x="1656075" y="1495900"/>
            <a:ext cx="5297200" cy="4736017"/>
          </a:xfrm>
          <a:prstGeom prst="rect">
            <a:avLst/>
          </a:prstGeom>
          <a:noFill/>
          <a:ln>
            <a:noFill/>
          </a:ln>
        </p:spPr>
      </p:pic>
      <p:sp>
        <p:nvSpPr>
          <p:cNvPr id="1225" name="Shape 1225"/>
          <p:cNvSpPr txBox="1"/>
          <p:nvPr/>
        </p:nvSpPr>
        <p:spPr>
          <a:xfrm>
            <a:off x="7782000" y="1459725"/>
            <a:ext cx="5033400" cy="4845000"/>
          </a:xfrm>
          <a:prstGeom prst="rect">
            <a:avLst/>
          </a:prstGeom>
          <a:solidFill>
            <a:srgbClr val="F3F3F3"/>
          </a:solidFill>
          <a:ln>
            <a:noFill/>
          </a:ln>
        </p:spPr>
        <p:txBody>
          <a:bodyPr spcFirstLastPara="1" wrap="square" lIns="97500" tIns="97500" rIns="97500" bIns="97500" anchor="t" anchorCtr="0">
            <a:noAutofit/>
          </a:bodyPr>
          <a:lstStyle/>
          <a:p>
            <a:pPr marL="487695" lvl="0" indent="-337830" rtl="0">
              <a:spcBef>
                <a:spcPts val="1000"/>
              </a:spcBef>
              <a:spcAft>
                <a:spcPts val="0"/>
              </a:spcAft>
              <a:buClr>
                <a:schemeClr val="dk1"/>
              </a:buClr>
              <a:buSzPts val="1400"/>
              <a:buFont typeface="Century Gothic"/>
              <a:buChar char="●"/>
            </a:pPr>
            <a:r>
              <a:rPr lang="en-US" b="1">
                <a:solidFill>
                  <a:schemeClr val="dk1"/>
                </a:solidFill>
                <a:latin typeface="Century Gothic"/>
                <a:ea typeface="Century Gothic"/>
                <a:cs typeface="Century Gothic"/>
                <a:sym typeface="Century Gothic"/>
              </a:rPr>
              <a:t>ADUANA </a:t>
            </a:r>
            <a:r>
              <a:rPr lang="en-US">
                <a:solidFill>
                  <a:schemeClr val="dk1"/>
                </a:solidFill>
                <a:latin typeface="Century Gothic"/>
                <a:ea typeface="Century Gothic"/>
                <a:cs typeface="Century Gothic"/>
                <a:sym typeface="Century Gothic"/>
              </a:rPr>
              <a:t>es la palabra más importante de este tema.</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Las expresiones encontradas junto a Aduanas son:</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pedido lento en aduanas</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retenido en aduanas</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envío a las aduanas</a:t>
            </a:r>
            <a:endParaRPr>
              <a:solidFill>
                <a:schemeClr val="dk1"/>
              </a:solidFill>
              <a:latin typeface="Century Gothic"/>
              <a:ea typeface="Century Gothic"/>
              <a:cs typeface="Century Gothic"/>
              <a:sym typeface="Century Gothic"/>
            </a:endParaRPr>
          </a:p>
          <a:p>
            <a:pPr marL="487695" lvl="0" indent="-33783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También se mencionan, aunque con menor frecuencia:</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problema con las aduanas</a:t>
            </a:r>
            <a:endParaRPr>
              <a:solidFill>
                <a:schemeClr val="dk1"/>
              </a:solidFill>
              <a:latin typeface="Century Gothic"/>
              <a:ea typeface="Century Gothic"/>
              <a:cs typeface="Century Gothic"/>
              <a:sym typeface="Century Gothic"/>
            </a:endParaRPr>
          </a:p>
          <a:p>
            <a:pPr marL="914400" lvl="1" indent="-317500" rtl="0">
              <a:spcBef>
                <a:spcPts val="10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aduanas en canarias</a:t>
            </a:r>
            <a:endParaRPr b="1">
              <a:solidFill>
                <a:schemeClr val="dk1"/>
              </a:solidFill>
              <a:latin typeface="Century Gothic"/>
              <a:ea typeface="Century Gothic"/>
              <a:cs typeface="Century Gothic"/>
              <a:sym typeface="Century Gothic"/>
            </a:endParaRPr>
          </a:p>
        </p:txBody>
      </p:sp>
      <p:sp>
        <p:nvSpPr>
          <p:cNvPr id="1226" name="Shape 1226"/>
          <p:cNvSpPr txBox="1">
            <a:spLocks noGrp="1"/>
          </p:cNvSpPr>
          <p:nvPr>
            <p:ph type="sldNum" idx="12"/>
          </p:nvPr>
        </p:nvSpPr>
        <p:spPr>
          <a:xfrm>
            <a:off x="6223000" y="6751319"/>
            <a:ext cx="558900" cy="564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87</a:t>
            </a:fld>
            <a:endParaRPr/>
          </a:p>
        </p:txBody>
      </p:sp>
      <p:sp>
        <p:nvSpPr>
          <p:cNvPr id="1227" name="Shape 1227"/>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Nivel 3: Expresiones Importantes</a:t>
            </a:r>
            <a:endParaRPr/>
          </a:p>
        </p:txBody>
      </p:sp>
      <p:sp>
        <p:nvSpPr>
          <p:cNvPr id="1228" name="Shape 1228"/>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Expresiones más importantes de los comentarios que contienen la palabra Aduana o ATP</a:t>
            </a:r>
            <a:endParaRPr/>
          </a:p>
        </p:txBody>
      </p:sp>
      <p:pic>
        <p:nvPicPr>
          <p:cNvPr id="1229" name="Shape 1229"/>
          <p:cNvPicPr preferRelativeResize="0"/>
          <p:nvPr/>
        </p:nvPicPr>
        <p:blipFill rotWithShape="1">
          <a:blip r:embed="rId4">
            <a:alphaModFix/>
          </a:blip>
          <a:srcRect/>
          <a:stretch/>
        </p:blipFill>
        <p:spPr>
          <a:xfrm>
            <a:off x="12165026" y="208079"/>
            <a:ext cx="716700" cy="716700"/>
          </a:xfrm>
          <a:prstGeom prst="rect">
            <a:avLst/>
          </a:prstGeom>
          <a:noFill/>
          <a:ln>
            <a:noFill/>
          </a:ln>
        </p:spPr>
      </p:pic>
      <p:sp>
        <p:nvSpPr>
          <p:cNvPr id="1230" name="Shape 1230"/>
          <p:cNvSpPr/>
          <p:nvPr/>
        </p:nvSpPr>
        <p:spPr>
          <a:xfrm rot="5400000">
            <a:off x="2015652" y="2624050"/>
            <a:ext cx="2828700" cy="5724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1231" name="Shape 1231"/>
          <p:cNvSpPr/>
          <p:nvPr/>
        </p:nvSpPr>
        <p:spPr>
          <a:xfrm rot="5400000">
            <a:off x="1917519" y="3732201"/>
            <a:ext cx="732900" cy="5724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1232" name="Shape 1232"/>
          <p:cNvSpPr/>
          <p:nvPr/>
        </p:nvSpPr>
        <p:spPr>
          <a:xfrm rot="3309983">
            <a:off x="3964995" y="5299442"/>
            <a:ext cx="604522" cy="612425"/>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1233" name="Shape 1233"/>
          <p:cNvSpPr/>
          <p:nvPr/>
        </p:nvSpPr>
        <p:spPr>
          <a:xfrm rot="878183">
            <a:off x="3082790" y="4492251"/>
            <a:ext cx="2097878" cy="664384"/>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1234" name="Shape 1234"/>
          <p:cNvSpPr/>
          <p:nvPr/>
        </p:nvSpPr>
        <p:spPr>
          <a:xfrm rot="5400000">
            <a:off x="2545420" y="5132904"/>
            <a:ext cx="2003700" cy="572400"/>
          </a:xfrm>
          <a:prstGeom prst="roundRect">
            <a:avLst>
              <a:gd name="adj" fmla="val 16667"/>
            </a:avLst>
          </a:prstGeom>
          <a:noFill/>
          <a:ln w="9525" cap="flat" cmpd="sng">
            <a:solidFill>
              <a:srgbClr val="FF9900"/>
            </a:solidFill>
            <a:prstDash val="dash"/>
            <a:round/>
            <a:headEnd type="none" w="med" len="med"/>
            <a:tailEnd type="none" w="med" len="med"/>
          </a:ln>
        </p:spPr>
        <p:txBody>
          <a:bodyPr spcFirstLastPara="1" wrap="square" lIns="97500" tIns="97500" rIns="97500" bIns="97500" anchor="ctr"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Shape 1240"/>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241" name="Shape 1241"/>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Shape 1242"/>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3" name="Shape 1243"/>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Analizar comentarios sobre temas específicos:</a:t>
            </a:r>
            <a:endParaRPr sz="3000"/>
          </a:p>
          <a:p>
            <a:pPr marL="0" marR="0" lvl="0" indent="0" algn="l" rtl="0">
              <a:lnSpc>
                <a:spcPct val="90000"/>
              </a:lnSpc>
              <a:spcBef>
                <a:spcPts val="0"/>
              </a:spcBef>
              <a:spcAft>
                <a:spcPts val="0"/>
              </a:spcAft>
              <a:buClr>
                <a:srgbClr val="00457D"/>
              </a:buClr>
              <a:buSzPts val="3900"/>
              <a:buFont typeface="Arial"/>
              <a:buNone/>
            </a:pPr>
            <a:r>
              <a:rPr lang="en-US"/>
              <a:t>¿De qué hablan los promotores?</a:t>
            </a:r>
            <a:endParaRPr/>
          </a:p>
        </p:txBody>
      </p:sp>
      <p:sp>
        <p:nvSpPr>
          <p:cNvPr id="1244" name="Shape 1244"/>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2.2</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txBox="1">
            <a:spLocks noGrp="1"/>
          </p:cNvSpPr>
          <p:nvPr>
            <p:ph type="sldNum" idx="12"/>
          </p:nvPr>
        </p:nvSpPr>
        <p:spPr>
          <a:xfrm>
            <a:off x="6146800" y="6751319"/>
            <a:ext cx="5589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Arial"/>
                <a:ea typeface="Arial"/>
                <a:cs typeface="Arial"/>
                <a:sym typeface="Arial"/>
              </a:rPr>
              <a:t>89</a:t>
            </a:fld>
            <a:endParaRPr sz="1200">
              <a:solidFill>
                <a:srgbClr val="888888"/>
              </a:solidFill>
              <a:latin typeface="Arial"/>
              <a:ea typeface="Arial"/>
              <a:cs typeface="Arial"/>
              <a:sym typeface="Arial"/>
            </a:endParaRPr>
          </a:p>
        </p:txBody>
      </p:sp>
      <p:sp>
        <p:nvSpPr>
          <p:cNvPr id="1250" name="Shape 1250"/>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Temas Identificados y NPS</a:t>
            </a:r>
            <a:endParaRPr/>
          </a:p>
        </p:txBody>
      </p:sp>
      <p:sp>
        <p:nvSpPr>
          <p:cNvPr id="1251" name="Shape 1251"/>
          <p:cNvSpPr txBox="1"/>
          <p:nvPr/>
        </p:nvSpPr>
        <p:spPr>
          <a:xfrm>
            <a:off x="1170200" y="1187875"/>
            <a:ext cx="3599100" cy="56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52" name="Shape 1252"/>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u="sng"/>
              <a:t>Clientes con Contrato</a:t>
            </a:r>
            <a:endParaRPr u="sng"/>
          </a:p>
        </p:txBody>
      </p:sp>
      <p:sp>
        <p:nvSpPr>
          <p:cNvPr id="1253" name="Shape 1253"/>
          <p:cNvSpPr txBox="1"/>
          <p:nvPr/>
        </p:nvSpPr>
        <p:spPr>
          <a:xfrm>
            <a:off x="754950" y="1506500"/>
            <a:ext cx="11887200" cy="1698000"/>
          </a:xfrm>
          <a:prstGeom prst="rect">
            <a:avLst/>
          </a:prstGeom>
          <a:solidFill>
            <a:srgbClr val="F3F3F3"/>
          </a:solidFill>
          <a:ln>
            <a:noFill/>
          </a:ln>
        </p:spPr>
        <p:txBody>
          <a:bodyPr spcFirstLastPara="1" wrap="square" lIns="97500" tIns="97500" rIns="97500" bIns="97500" anchor="t" anchorCtr="0">
            <a:noAutofit/>
          </a:bodyPr>
          <a:lstStyle/>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Promotores hablan más de </a:t>
            </a:r>
            <a:r>
              <a:rPr lang="en-US" sz="1600" b="1">
                <a:latin typeface="Century Gothic"/>
                <a:ea typeface="Century Gothic"/>
                <a:cs typeface="Century Gothic"/>
                <a:sym typeface="Century Gothic"/>
              </a:rPr>
              <a:t>Depósitos en Oficina</a:t>
            </a:r>
            <a:r>
              <a:rPr lang="en-US" sz="1600">
                <a:latin typeface="Century Gothic"/>
                <a:ea typeface="Century Gothic"/>
                <a:cs typeface="Century Gothic"/>
                <a:sym typeface="Century Gothic"/>
              </a:rPr>
              <a:t> (135) y representan el 30% de los clientes que mencionan este tema. Sin embargo, los promotores son el 34% dentro del tema </a:t>
            </a:r>
            <a:r>
              <a:rPr lang="en-US" sz="1600" b="1">
                <a:latin typeface="Century Gothic"/>
                <a:ea typeface="Century Gothic"/>
                <a:cs typeface="Century Gothic"/>
                <a:sym typeface="Century Gothic"/>
              </a:rPr>
              <a:t>Facturación</a:t>
            </a:r>
            <a:r>
              <a:rPr lang="en-US"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sz="1000">
              <a:latin typeface="Century Gothic"/>
              <a:ea typeface="Century Gothic"/>
              <a:cs typeface="Century Gothic"/>
              <a:sym typeface="Century Gothic"/>
            </a:endParaRPr>
          </a:p>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No Promotores mencionan más los </a:t>
            </a:r>
            <a:r>
              <a:rPr lang="en-US" sz="1600" b="1">
                <a:latin typeface="Century Gothic"/>
                <a:ea typeface="Century Gothic"/>
                <a:cs typeface="Century Gothic"/>
                <a:sym typeface="Century Gothic"/>
              </a:rPr>
              <a:t>Precios </a:t>
            </a:r>
            <a:r>
              <a:rPr lang="en-US" sz="1600">
                <a:latin typeface="Century Gothic"/>
                <a:ea typeface="Century Gothic"/>
                <a:cs typeface="Century Gothic"/>
                <a:sym typeface="Century Gothic"/>
              </a:rPr>
              <a:t>(105), donde son el 27% de los clientes que mencionan este tema. En el tema de Precio y Reclamaciones son donde más representación tienen respecto a todos los temas.</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a:latin typeface="Century Gothic"/>
              <a:ea typeface="Century Gothic"/>
              <a:cs typeface="Century Gothic"/>
              <a:sym typeface="Century Gothic"/>
            </a:endParaRPr>
          </a:p>
        </p:txBody>
      </p:sp>
      <p:grpSp>
        <p:nvGrpSpPr>
          <p:cNvPr id="1254" name="Shape 1254"/>
          <p:cNvGrpSpPr/>
          <p:nvPr/>
        </p:nvGrpSpPr>
        <p:grpSpPr>
          <a:xfrm>
            <a:off x="745050" y="3684097"/>
            <a:ext cx="11887198" cy="2530640"/>
            <a:chOff x="287850" y="3684097"/>
            <a:chExt cx="11887198" cy="2530640"/>
          </a:xfrm>
        </p:grpSpPr>
        <p:pic>
          <p:nvPicPr>
            <p:cNvPr id="1255" name="Shape 1255"/>
            <p:cNvPicPr preferRelativeResize="0"/>
            <p:nvPr/>
          </p:nvPicPr>
          <p:blipFill>
            <a:blip r:embed="rId3">
              <a:alphaModFix/>
            </a:blip>
            <a:stretch>
              <a:fillRect/>
            </a:stretch>
          </p:blipFill>
          <p:spPr>
            <a:xfrm>
              <a:off x="287850" y="3684097"/>
              <a:ext cx="11887198" cy="2530640"/>
            </a:xfrm>
            <a:prstGeom prst="rect">
              <a:avLst/>
            </a:prstGeom>
            <a:noFill/>
            <a:ln>
              <a:noFill/>
            </a:ln>
          </p:spPr>
        </p:pic>
        <p:sp>
          <p:nvSpPr>
            <p:cNvPr id="1256" name="Shape 1256"/>
            <p:cNvSpPr/>
            <p:nvPr/>
          </p:nvSpPr>
          <p:spPr>
            <a:xfrm>
              <a:off x="4307850" y="4074825"/>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7" name="Shape 1257"/>
            <p:cNvSpPr/>
            <p:nvPr/>
          </p:nvSpPr>
          <p:spPr>
            <a:xfrm>
              <a:off x="5286600" y="5243225"/>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8" name="Shape 1258"/>
            <p:cNvSpPr/>
            <p:nvPr/>
          </p:nvSpPr>
          <p:spPr>
            <a:xfrm>
              <a:off x="6489650" y="42848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9" name="Shape 1259"/>
            <p:cNvSpPr/>
            <p:nvPr/>
          </p:nvSpPr>
          <p:spPr>
            <a:xfrm>
              <a:off x="7563225" y="56293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p:nvPr/>
        </p:nvSpPr>
        <p:spPr>
          <a:xfrm>
            <a:off x="4216400" y="1752600"/>
            <a:ext cx="8439943" cy="4754909"/>
          </a:xfrm>
          <a:prstGeom prst="rect">
            <a:avLst/>
          </a:prstGeom>
          <a:gradFill>
            <a:gsLst>
              <a:gs pos="0">
                <a:srgbClr val="EDBE11"/>
              </a:gs>
              <a:gs pos="100000">
                <a:schemeClr val="accent3"/>
              </a:gs>
            </a:gsLst>
            <a:lin ang="5400700" scaled="0"/>
          </a:gradFill>
          <a:ln w="127000" cap="flat" cmpd="sng">
            <a:solidFill>
              <a:srgbClr val="D2911D"/>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b="0" i="0" u="none" strike="noStrike" cap="none">
              <a:solidFill>
                <a:schemeClr val="dk1"/>
              </a:solidFill>
              <a:latin typeface="Calibri"/>
              <a:ea typeface="Calibri"/>
              <a:cs typeface="Calibri"/>
              <a:sym typeface="Calibri"/>
            </a:endParaRPr>
          </a:p>
        </p:txBody>
      </p:sp>
      <p:sp>
        <p:nvSpPr>
          <p:cNvPr id="186" name="Shape 186"/>
          <p:cNvSpPr txBox="1"/>
          <p:nvPr/>
        </p:nvSpPr>
        <p:spPr>
          <a:xfrm>
            <a:off x="6355815" y="2192688"/>
            <a:ext cx="1454100" cy="1274100"/>
          </a:xfrm>
          <a:prstGeom prst="rect">
            <a:avLst/>
          </a:prstGeom>
          <a:solidFill>
            <a:schemeClr val="lt1"/>
          </a:solidFill>
          <a:ln w="9525" cap="flat" cmpd="sng">
            <a:solidFill>
              <a:srgbClr val="D71F29"/>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i="0" u="none" strike="noStrike" cap="none">
                <a:solidFill>
                  <a:srgbClr val="808080"/>
                </a:solidFill>
                <a:latin typeface="Century Gothic"/>
                <a:ea typeface="Century Gothic"/>
                <a:cs typeface="Century Gothic"/>
                <a:sym typeface="Century Gothic"/>
              </a:rPr>
              <a:t>Encuestas con comentarios</a:t>
            </a:r>
            <a:endParaRPr sz="1600">
              <a:latin typeface="Century Gothic"/>
              <a:ea typeface="Century Gothic"/>
              <a:cs typeface="Century Gothic"/>
              <a:sym typeface="Century Gothic"/>
            </a:endParaRPr>
          </a:p>
          <a:p>
            <a:pPr marL="0" marR="0" lvl="0" indent="0" algn="ctr" rtl="0">
              <a:spcBef>
                <a:spcPts val="1000"/>
              </a:spcBef>
              <a:spcAft>
                <a:spcPts val="0"/>
              </a:spcAft>
              <a:buNone/>
            </a:pPr>
            <a:r>
              <a:rPr lang="en-US" sz="1600" b="1" i="0" u="none" strike="noStrike" cap="none">
                <a:solidFill>
                  <a:srgbClr val="C00000"/>
                </a:solidFill>
                <a:latin typeface="Century Gothic"/>
                <a:ea typeface="Century Gothic"/>
                <a:cs typeface="Century Gothic"/>
                <a:sym typeface="Century Gothic"/>
              </a:rPr>
              <a:t>5.594</a:t>
            </a:r>
            <a:endParaRPr sz="1600">
              <a:latin typeface="Century Gothic"/>
              <a:ea typeface="Century Gothic"/>
              <a:cs typeface="Century Gothic"/>
              <a:sym typeface="Century Gothic"/>
            </a:endParaRPr>
          </a:p>
        </p:txBody>
      </p:sp>
      <p:sp>
        <p:nvSpPr>
          <p:cNvPr id="187" name="Shape 187"/>
          <p:cNvSpPr/>
          <p:nvPr/>
        </p:nvSpPr>
        <p:spPr>
          <a:xfrm>
            <a:off x="7939064" y="2695967"/>
            <a:ext cx="237600" cy="371100"/>
          </a:xfrm>
          <a:prstGeom prst="rightArrow">
            <a:avLst>
              <a:gd name="adj1" fmla="val 50000"/>
              <a:gd name="adj2" fmla="val 50000"/>
            </a:avLst>
          </a:prstGeom>
          <a:noFill/>
          <a:ln w="34925" cap="flat" cmpd="sng">
            <a:solidFill>
              <a:schemeClr val="dk1"/>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b="0" i="0" u="none" strike="noStrike" cap="none">
              <a:solidFill>
                <a:srgbClr val="000000"/>
              </a:solidFill>
              <a:latin typeface="Calibri"/>
              <a:ea typeface="Calibri"/>
              <a:cs typeface="Calibri"/>
              <a:sym typeface="Calibri"/>
            </a:endParaRPr>
          </a:p>
        </p:txBody>
      </p:sp>
      <p:sp>
        <p:nvSpPr>
          <p:cNvPr id="188" name="Shape 188"/>
          <p:cNvSpPr/>
          <p:nvPr/>
        </p:nvSpPr>
        <p:spPr>
          <a:xfrm>
            <a:off x="10294575" y="3606275"/>
            <a:ext cx="2195100" cy="629700"/>
          </a:xfrm>
          <a:prstGeom prst="rect">
            <a:avLst/>
          </a:prstGeom>
          <a:solidFill>
            <a:schemeClr val="lt1"/>
          </a:solidFill>
          <a:ln w="9525" cap="flat" cmpd="sng">
            <a:solidFill>
              <a:srgbClr val="EBBD3D"/>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808080"/>
                </a:solidFill>
                <a:latin typeface="Century Gothic"/>
                <a:ea typeface="Century Gothic"/>
                <a:cs typeface="Century Gothic"/>
                <a:sym typeface="Century Gothic"/>
              </a:rPr>
              <a:t>Destinatarios</a:t>
            </a:r>
            <a:endParaRPr sz="1600">
              <a:latin typeface="Century Gothic"/>
              <a:ea typeface="Century Gothic"/>
              <a:cs typeface="Century Gothic"/>
              <a:sym typeface="Century Gothic"/>
            </a:endParaRPr>
          </a:p>
          <a:p>
            <a:pPr marL="0" lvl="0" indent="0" algn="ctr" rtl="0">
              <a:spcBef>
                <a:spcPts val="0"/>
              </a:spcBef>
              <a:spcAft>
                <a:spcPts val="0"/>
              </a:spcAft>
              <a:buClr>
                <a:schemeClr val="dk1"/>
              </a:buClr>
              <a:buSzPts val="1100"/>
              <a:buFont typeface="Arial"/>
              <a:buNone/>
            </a:pPr>
            <a:r>
              <a:rPr lang="en-US" sz="1600" b="1">
                <a:solidFill>
                  <a:srgbClr val="595959"/>
                </a:solidFill>
                <a:latin typeface="Century Gothic"/>
                <a:ea typeface="Century Gothic"/>
                <a:cs typeface="Century Gothic"/>
                <a:sym typeface="Century Gothic"/>
              </a:rPr>
              <a:t>1128</a:t>
            </a:r>
            <a:endParaRPr sz="1600">
              <a:solidFill>
                <a:srgbClr val="595959"/>
              </a:solidFill>
              <a:latin typeface="Century Gothic"/>
              <a:ea typeface="Century Gothic"/>
              <a:cs typeface="Century Gothic"/>
              <a:sym typeface="Century Gothic"/>
            </a:endParaRPr>
          </a:p>
        </p:txBody>
      </p:sp>
      <p:sp>
        <p:nvSpPr>
          <p:cNvPr id="189" name="Shape 189"/>
          <p:cNvSpPr/>
          <p:nvPr/>
        </p:nvSpPr>
        <p:spPr>
          <a:xfrm>
            <a:off x="6011513" y="2704362"/>
            <a:ext cx="237600" cy="371100"/>
          </a:xfrm>
          <a:prstGeom prst="rightArrow">
            <a:avLst>
              <a:gd name="adj1" fmla="val 50000"/>
              <a:gd name="adj2" fmla="val 50000"/>
            </a:avLst>
          </a:prstGeom>
          <a:noFill/>
          <a:ln w="34925" cap="flat" cmpd="sng">
            <a:solidFill>
              <a:schemeClr val="dk1"/>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b="0" i="0" u="none" strike="noStrike" cap="none">
              <a:solidFill>
                <a:srgbClr val="000000"/>
              </a:solidFill>
              <a:latin typeface="Calibri"/>
              <a:ea typeface="Calibri"/>
              <a:cs typeface="Calibri"/>
              <a:sym typeface="Calibri"/>
            </a:endParaRPr>
          </a:p>
        </p:txBody>
      </p:sp>
      <p:sp>
        <p:nvSpPr>
          <p:cNvPr id="190" name="Shape 190"/>
          <p:cNvSpPr txBox="1"/>
          <p:nvPr/>
        </p:nvSpPr>
        <p:spPr>
          <a:xfrm>
            <a:off x="631586" y="2465067"/>
            <a:ext cx="3349345" cy="4164333"/>
          </a:xfrm>
          <a:prstGeom prst="rect">
            <a:avLst/>
          </a:prstGeom>
          <a:noFill/>
          <a:ln>
            <a:noFill/>
          </a:ln>
        </p:spPr>
        <p:txBody>
          <a:bodyPr spcFirstLastPara="1" wrap="square" lIns="97500" tIns="97500" rIns="97500" bIns="97500" anchor="t" anchorCtr="0">
            <a:noAutofit/>
          </a:bodyPr>
          <a:lstStyle/>
          <a:p>
            <a:pPr marL="0" marR="0" lvl="0" indent="0" rtl="0">
              <a:lnSpc>
                <a:spcPct val="100000"/>
              </a:lnSpc>
              <a:spcBef>
                <a:spcPts val="0"/>
              </a:spcBef>
              <a:spcAft>
                <a:spcPts val="0"/>
              </a:spcAft>
              <a:buClr>
                <a:srgbClr val="000000"/>
              </a:buClr>
              <a:buSzPts val="1600"/>
              <a:buFont typeface="Arial"/>
              <a:buNone/>
            </a:pPr>
            <a:r>
              <a:rPr lang="en-US" sz="1600" i="0" u="none" strike="noStrike" cap="none">
                <a:solidFill>
                  <a:srgbClr val="000000"/>
                </a:solidFill>
                <a:latin typeface="Century Gothic"/>
                <a:ea typeface="Century Gothic"/>
                <a:cs typeface="Century Gothic"/>
                <a:sym typeface="Century Gothic"/>
              </a:rPr>
              <a:t>Se dispone del resultado de </a:t>
            </a:r>
            <a:r>
              <a:rPr lang="en-US" sz="1600">
                <a:latin typeface="Century Gothic"/>
                <a:ea typeface="Century Gothic"/>
                <a:cs typeface="Century Gothic"/>
                <a:sym typeface="Century Gothic"/>
              </a:rPr>
              <a:t>l</a:t>
            </a:r>
            <a:r>
              <a:rPr lang="en-US" sz="1600" i="0" u="none" strike="noStrike" cap="none">
                <a:solidFill>
                  <a:srgbClr val="000000"/>
                </a:solidFill>
                <a:latin typeface="Century Gothic"/>
                <a:ea typeface="Century Gothic"/>
                <a:cs typeface="Century Gothic"/>
                <a:sym typeface="Century Gothic"/>
              </a:rPr>
              <a:t>a </a:t>
            </a:r>
            <a:r>
              <a:rPr lang="en-US" sz="1600">
                <a:latin typeface="Century Gothic"/>
                <a:ea typeface="Century Gothic"/>
                <a:cs typeface="Century Gothic"/>
                <a:sym typeface="Century Gothic"/>
              </a:rPr>
              <a:t>E</a:t>
            </a:r>
            <a:r>
              <a:rPr lang="en-US" sz="1600" i="0" u="none" strike="noStrike" cap="none">
                <a:solidFill>
                  <a:srgbClr val="000000"/>
                </a:solidFill>
                <a:latin typeface="Century Gothic"/>
                <a:ea typeface="Century Gothic"/>
                <a:cs typeface="Century Gothic"/>
                <a:sym typeface="Century Gothic"/>
              </a:rPr>
              <a:t>ncuesta NPS </a:t>
            </a:r>
            <a:r>
              <a:rPr lang="en-US" sz="1600">
                <a:latin typeface="Century Gothic"/>
                <a:ea typeface="Century Gothic"/>
                <a:cs typeface="Century Gothic"/>
                <a:sym typeface="Century Gothic"/>
              </a:rPr>
              <a:t>2017</a:t>
            </a:r>
            <a:endParaRPr>
              <a:latin typeface="Century Gothic"/>
              <a:ea typeface="Century Gothic"/>
              <a:cs typeface="Century Gothic"/>
              <a:sym typeface="Century Gothic"/>
            </a:endParaRPr>
          </a:p>
          <a:p>
            <a:pPr marL="0" marR="0" lvl="0" indent="0" rtl="0">
              <a:lnSpc>
                <a:spcPct val="100000"/>
              </a:lnSpc>
              <a:spcBef>
                <a:spcPts val="1067"/>
              </a:spcBef>
              <a:spcAft>
                <a:spcPts val="0"/>
              </a:spcAft>
              <a:buClr>
                <a:srgbClr val="000000"/>
              </a:buClr>
              <a:buSzPts val="1600"/>
              <a:buFont typeface="Arial"/>
              <a:buNone/>
            </a:pPr>
            <a:r>
              <a:rPr lang="en-US" sz="1600" i="0" u="none" strike="noStrike" cap="none">
                <a:solidFill>
                  <a:srgbClr val="000000"/>
                </a:solidFill>
                <a:latin typeface="Century Gothic"/>
                <a:ea typeface="Century Gothic"/>
                <a:cs typeface="Century Gothic"/>
                <a:sym typeface="Century Gothic"/>
              </a:rPr>
              <a:t>Los resultados están organizados en 5 ficheros,  con más de </a:t>
            </a:r>
            <a:r>
              <a:rPr lang="en-US" sz="1600">
                <a:latin typeface="Century Gothic"/>
                <a:ea typeface="Century Gothic"/>
                <a:cs typeface="Century Gothic"/>
                <a:sym typeface="Century Gothic"/>
              </a:rPr>
              <a:t>5000 </a:t>
            </a:r>
            <a:r>
              <a:rPr lang="en-US" sz="1600" i="0" u="none" strike="noStrike" cap="none">
                <a:solidFill>
                  <a:srgbClr val="000000"/>
                </a:solidFill>
                <a:latin typeface="Century Gothic"/>
                <a:ea typeface="Century Gothic"/>
                <a:cs typeface="Century Gothic"/>
                <a:sym typeface="Century Gothic"/>
              </a:rPr>
              <a:t>comentarios</a:t>
            </a:r>
            <a:r>
              <a:rPr lang="en-US"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marL="0" marR="0" lvl="0" indent="0" rtl="0">
              <a:lnSpc>
                <a:spcPct val="100000"/>
              </a:lnSpc>
              <a:spcBef>
                <a:spcPts val="1067"/>
              </a:spcBef>
              <a:spcAft>
                <a:spcPts val="0"/>
              </a:spcAft>
              <a:buClr>
                <a:srgbClr val="000000"/>
              </a:buClr>
              <a:buSzPts val="1600"/>
              <a:buFont typeface="Arial"/>
              <a:buNone/>
            </a:pPr>
            <a:r>
              <a:rPr lang="en-US" sz="1600" i="0" u="none" strike="noStrike" cap="none">
                <a:solidFill>
                  <a:srgbClr val="000000"/>
                </a:solidFill>
                <a:latin typeface="Century Gothic"/>
                <a:ea typeface="Century Gothic"/>
                <a:cs typeface="Century Gothic"/>
                <a:sym typeface="Century Gothic"/>
              </a:rPr>
              <a:t>Cada fichero corresponde a un</a:t>
            </a:r>
            <a:r>
              <a:rPr lang="en-US" sz="1600" b="1" i="0" u="none" strike="noStrike" cap="none">
                <a:solidFill>
                  <a:srgbClr val="000000"/>
                </a:solidFill>
                <a:latin typeface="Century Gothic"/>
                <a:ea typeface="Century Gothic"/>
                <a:cs typeface="Century Gothic"/>
                <a:sym typeface="Century Gothic"/>
              </a:rPr>
              <a:t> </a:t>
            </a:r>
            <a:r>
              <a:rPr lang="en-US" sz="1600" b="1">
                <a:latin typeface="Century Gothic"/>
                <a:ea typeface="Century Gothic"/>
                <a:cs typeface="Century Gothic"/>
                <a:sym typeface="Century Gothic"/>
              </a:rPr>
              <a:t>perfil de cliente.</a:t>
            </a:r>
            <a:endParaRPr>
              <a:latin typeface="Century Gothic"/>
              <a:ea typeface="Century Gothic"/>
              <a:cs typeface="Century Gothic"/>
              <a:sym typeface="Century Gothic"/>
            </a:endParaRPr>
          </a:p>
          <a:p>
            <a:pPr marL="487695" lvl="0" indent="-345451" rtl="0">
              <a:spcBef>
                <a:spcPts val="1000"/>
              </a:spcBef>
              <a:spcAft>
                <a:spcPts val="0"/>
              </a:spcAft>
              <a:buClr>
                <a:schemeClr val="dk1"/>
              </a:buClr>
              <a:buSzPts val="1500"/>
              <a:buFont typeface="Century Gothic"/>
              <a:buChar char="▪"/>
            </a:pPr>
            <a:r>
              <a:rPr lang="en-US" sz="1600">
                <a:solidFill>
                  <a:schemeClr val="dk1"/>
                </a:solidFill>
                <a:latin typeface="Century Gothic"/>
                <a:ea typeface="Century Gothic"/>
                <a:cs typeface="Century Gothic"/>
                <a:sym typeface="Century Gothic"/>
              </a:rPr>
              <a:t>Destinatarios</a:t>
            </a:r>
            <a:endParaRPr>
              <a:solidFill>
                <a:schemeClr val="dk1"/>
              </a:solidFill>
              <a:latin typeface="Century Gothic"/>
              <a:ea typeface="Century Gothic"/>
              <a:cs typeface="Century Gothic"/>
              <a:sym typeface="Century Gothic"/>
            </a:endParaRPr>
          </a:p>
          <a:p>
            <a:pPr marL="487695" lvl="0" indent="-345451" rtl="0">
              <a:spcBef>
                <a:spcPts val="0"/>
              </a:spcBef>
              <a:spcAft>
                <a:spcPts val="0"/>
              </a:spcAft>
              <a:buClr>
                <a:schemeClr val="dk1"/>
              </a:buClr>
              <a:buSzPts val="1500"/>
              <a:buFont typeface="Century Gothic"/>
              <a:buChar char="▪"/>
            </a:pPr>
            <a:r>
              <a:rPr lang="en-US" sz="1600">
                <a:solidFill>
                  <a:schemeClr val="dk1"/>
                </a:solidFill>
                <a:latin typeface="Century Gothic"/>
                <a:ea typeface="Century Gothic"/>
                <a:cs typeface="Century Gothic"/>
                <a:sym typeface="Century Gothic"/>
              </a:rPr>
              <a:t>Cliente sin Contrato</a:t>
            </a:r>
            <a:endParaRPr sz="1600">
              <a:latin typeface="Century Gothic"/>
              <a:ea typeface="Century Gothic"/>
              <a:cs typeface="Century Gothic"/>
              <a:sym typeface="Century Gothic"/>
            </a:endParaRPr>
          </a:p>
          <a:p>
            <a:pPr marL="487695" marR="0" lvl="0" indent="-345451" rtl="0">
              <a:lnSpc>
                <a:spcPct val="100000"/>
              </a:lnSpc>
              <a:spcBef>
                <a:spcPts val="0"/>
              </a:spcBef>
              <a:spcAft>
                <a:spcPts val="0"/>
              </a:spcAft>
              <a:buClr>
                <a:srgbClr val="000000"/>
              </a:buClr>
              <a:buSzPts val="1500"/>
              <a:buFont typeface="Century Gothic"/>
              <a:buChar char="▪"/>
            </a:pPr>
            <a:r>
              <a:rPr lang="en-US" sz="1600" i="0" u="none" strike="noStrike" cap="none">
                <a:solidFill>
                  <a:srgbClr val="000000"/>
                </a:solidFill>
                <a:latin typeface="Century Gothic"/>
                <a:ea typeface="Century Gothic"/>
                <a:cs typeface="Century Gothic"/>
                <a:sym typeface="Century Gothic"/>
              </a:rPr>
              <a:t>Cliente con Contrato</a:t>
            </a:r>
            <a:endParaRPr>
              <a:latin typeface="Century Gothic"/>
              <a:ea typeface="Century Gothic"/>
              <a:cs typeface="Century Gothic"/>
              <a:sym typeface="Century Gothic"/>
            </a:endParaRPr>
          </a:p>
          <a:p>
            <a:pPr marL="487695" lvl="0" indent="-345451" rtl="0">
              <a:spcBef>
                <a:spcPts val="0"/>
              </a:spcBef>
              <a:spcAft>
                <a:spcPts val="0"/>
              </a:spcAft>
              <a:buClr>
                <a:srgbClr val="000000"/>
              </a:buClr>
              <a:buSzPts val="1500"/>
              <a:buFont typeface="Century Gothic"/>
              <a:buChar char="▪"/>
            </a:pPr>
            <a:r>
              <a:rPr lang="en-US" sz="1600">
                <a:solidFill>
                  <a:schemeClr val="dk1"/>
                </a:solidFill>
                <a:latin typeface="Century Gothic"/>
                <a:ea typeface="Century Gothic"/>
                <a:cs typeface="Century Gothic"/>
                <a:sym typeface="Century Gothic"/>
              </a:rPr>
              <a:t>Cliente CityPaq</a:t>
            </a:r>
            <a:endParaRPr>
              <a:latin typeface="Century Gothic"/>
              <a:ea typeface="Century Gothic"/>
              <a:cs typeface="Century Gothic"/>
              <a:sym typeface="Century Gothic"/>
            </a:endParaRPr>
          </a:p>
          <a:p>
            <a:pPr marL="487695" marR="0" lvl="0" indent="-345451" rtl="0">
              <a:lnSpc>
                <a:spcPct val="100000"/>
              </a:lnSpc>
              <a:spcBef>
                <a:spcPts val="0"/>
              </a:spcBef>
              <a:spcAft>
                <a:spcPts val="0"/>
              </a:spcAft>
              <a:buClr>
                <a:srgbClr val="000000"/>
              </a:buClr>
              <a:buSzPts val="1500"/>
              <a:buFont typeface="Century Gothic"/>
              <a:buChar char="▪"/>
            </a:pPr>
            <a:r>
              <a:rPr lang="en-US" sz="1600" i="0" u="none" strike="noStrike" cap="none">
                <a:solidFill>
                  <a:srgbClr val="000000"/>
                </a:solidFill>
                <a:latin typeface="Century Gothic"/>
                <a:ea typeface="Century Gothic"/>
                <a:cs typeface="Century Gothic"/>
                <a:sym typeface="Century Gothic"/>
              </a:rPr>
              <a:t>Cliente de la competencia</a:t>
            </a:r>
            <a:endParaRPr>
              <a:latin typeface="Century Gothic"/>
              <a:ea typeface="Century Gothic"/>
              <a:cs typeface="Century Gothic"/>
              <a:sym typeface="Century Gothic"/>
            </a:endParaRPr>
          </a:p>
          <a:p>
            <a:pPr marL="365771" marR="0" lvl="0" indent="-256717" rtl="0">
              <a:lnSpc>
                <a:spcPct val="100000"/>
              </a:lnSpc>
              <a:spcBef>
                <a:spcPts val="0"/>
              </a:spcBef>
              <a:spcAft>
                <a:spcPts val="0"/>
              </a:spcAft>
              <a:buClr>
                <a:srgbClr val="000000"/>
              </a:buClr>
              <a:buSzPts val="1600"/>
              <a:buFont typeface="Arial"/>
              <a:buNone/>
            </a:pPr>
            <a:endParaRPr sz="1600" i="0" u="none" strike="noStrike" cap="none">
              <a:solidFill>
                <a:srgbClr val="000000"/>
              </a:solidFill>
              <a:latin typeface="Century Gothic"/>
              <a:ea typeface="Century Gothic"/>
              <a:cs typeface="Century Gothic"/>
              <a:sym typeface="Century Gothic"/>
            </a:endParaRPr>
          </a:p>
        </p:txBody>
      </p:sp>
      <p:sp>
        <p:nvSpPr>
          <p:cNvPr id="191" name="Shape 191"/>
          <p:cNvSpPr/>
          <p:nvPr/>
        </p:nvSpPr>
        <p:spPr>
          <a:xfrm>
            <a:off x="638155" y="1509073"/>
            <a:ext cx="12096000" cy="72960"/>
          </a:xfrm>
          <a:prstGeom prst="rect">
            <a:avLst/>
          </a:prstGeom>
          <a:solidFill>
            <a:srgbClr val="004379"/>
          </a:solidFill>
          <a:ln>
            <a:noFill/>
          </a:ln>
        </p:spPr>
        <p:txBody>
          <a:bodyPr spcFirstLastPara="1" wrap="square" lIns="97500" tIns="48725" rIns="97500" bIns="48725" anchor="ctr" anchorCtr="0">
            <a:noAutofit/>
          </a:bodyPr>
          <a:lstStyle/>
          <a:p>
            <a:pPr marL="0" marR="0" lvl="0" indent="0" algn="ctr" rtl="0">
              <a:spcBef>
                <a:spcPts val="0"/>
              </a:spcBef>
              <a:spcAft>
                <a:spcPts val="0"/>
              </a:spcAft>
              <a:buNone/>
            </a:pPr>
            <a:endParaRPr sz="1920" b="0" i="0" u="none" strike="noStrike" cap="none">
              <a:solidFill>
                <a:srgbClr val="FFFFFF"/>
              </a:solidFill>
              <a:latin typeface="Calibri"/>
              <a:ea typeface="Calibri"/>
              <a:cs typeface="Calibri"/>
              <a:sym typeface="Calibri"/>
            </a:endParaRPr>
          </a:p>
        </p:txBody>
      </p:sp>
      <p:sp>
        <p:nvSpPr>
          <p:cNvPr id="192" name="Shape 192"/>
          <p:cNvSpPr txBox="1"/>
          <p:nvPr/>
        </p:nvSpPr>
        <p:spPr>
          <a:xfrm>
            <a:off x="927391" y="822753"/>
            <a:ext cx="2884699" cy="320247"/>
          </a:xfrm>
          <a:prstGeom prst="rect">
            <a:avLst/>
          </a:prstGeom>
          <a:noFill/>
          <a:ln>
            <a:noFill/>
          </a:ln>
        </p:spPr>
        <p:txBody>
          <a:bodyPr spcFirstLastPara="1" wrap="square" lIns="0" tIns="0" rIns="0" bIns="0" anchor="t" anchorCtr="0">
            <a:noAutofit/>
          </a:bodyPr>
          <a:lstStyle/>
          <a:p>
            <a:pPr marL="0" marR="0" lvl="0" indent="0" rtl="0">
              <a:spcBef>
                <a:spcPts val="0"/>
              </a:spcBef>
              <a:spcAft>
                <a:spcPts val="0"/>
              </a:spcAft>
              <a:buNone/>
            </a:pPr>
            <a:r>
              <a:rPr lang="en-US" sz="2133" b="1" i="0" u="none" strike="noStrike" cap="none">
                <a:solidFill>
                  <a:srgbClr val="004379"/>
                </a:solidFill>
                <a:latin typeface="Century Gothic"/>
                <a:ea typeface="Century Gothic"/>
                <a:cs typeface="Century Gothic"/>
                <a:sym typeface="Century Gothic"/>
              </a:rPr>
              <a:t>Datos Disponibles</a:t>
            </a:r>
            <a:endParaRPr/>
          </a:p>
        </p:txBody>
      </p:sp>
      <p:grpSp>
        <p:nvGrpSpPr>
          <p:cNvPr id="193" name="Shape 193"/>
          <p:cNvGrpSpPr/>
          <p:nvPr/>
        </p:nvGrpSpPr>
        <p:grpSpPr>
          <a:xfrm>
            <a:off x="1769617" y="1252973"/>
            <a:ext cx="1080320" cy="1185427"/>
            <a:chOff x="1769617" y="1024373"/>
            <a:chExt cx="1080320" cy="1185427"/>
          </a:xfrm>
        </p:grpSpPr>
        <p:sp>
          <p:nvSpPr>
            <p:cNvPr id="194" name="Shape 194"/>
            <p:cNvSpPr/>
            <p:nvPr/>
          </p:nvSpPr>
          <p:spPr>
            <a:xfrm>
              <a:off x="1769617" y="1024373"/>
              <a:ext cx="1080320" cy="1078720"/>
            </a:xfrm>
            <a:prstGeom prst="ellipse">
              <a:avLst/>
            </a:prstGeom>
            <a:solidFill>
              <a:srgbClr val="004379"/>
            </a:solidFill>
            <a:ln>
              <a:noFill/>
            </a:ln>
          </p:spPr>
          <p:txBody>
            <a:bodyPr spcFirstLastPara="1" wrap="square" lIns="97500" tIns="48725" rIns="97500" bIns="48725" anchor="t" anchorCtr="0">
              <a:noAutofit/>
            </a:bodyPr>
            <a:lstStyle/>
            <a:p>
              <a:pPr marL="0" marR="0" lvl="0" indent="0" algn="l" rtl="0">
                <a:spcBef>
                  <a:spcPts val="0"/>
                </a:spcBef>
                <a:spcAft>
                  <a:spcPts val="0"/>
                </a:spcAft>
                <a:buNone/>
              </a:pPr>
              <a:endParaRPr sz="1920">
                <a:solidFill>
                  <a:srgbClr val="000000"/>
                </a:solidFill>
                <a:latin typeface="Calibri"/>
                <a:ea typeface="Calibri"/>
                <a:cs typeface="Calibri"/>
                <a:sym typeface="Calibri"/>
              </a:endParaRPr>
            </a:p>
          </p:txBody>
        </p:sp>
        <p:sp>
          <p:nvSpPr>
            <p:cNvPr id="195" name="Shape 195"/>
            <p:cNvSpPr/>
            <p:nvPr/>
          </p:nvSpPr>
          <p:spPr>
            <a:xfrm>
              <a:off x="2082897" y="1764360"/>
              <a:ext cx="453760" cy="445440"/>
            </a:xfrm>
            <a:custGeom>
              <a:avLst/>
              <a:gdLst/>
              <a:ahLst/>
              <a:cxnLst/>
              <a:rect l="0" t="0" r="0" b="0"/>
              <a:pathLst>
                <a:path w="120000" h="120000" extrusionOk="0">
                  <a:moveTo>
                    <a:pt x="120000" y="78479"/>
                  </a:moveTo>
                  <a:lnTo>
                    <a:pt x="60000" y="120000"/>
                  </a:lnTo>
                  <a:lnTo>
                    <a:pt x="0" y="78479"/>
                  </a:lnTo>
                  <a:lnTo>
                    <a:pt x="0" y="0"/>
                  </a:lnTo>
                  <a:lnTo>
                    <a:pt x="120000" y="0"/>
                  </a:lnTo>
                  <a:lnTo>
                    <a:pt x="120000" y="78479"/>
                  </a:lnTo>
                  <a:close/>
                </a:path>
              </a:pathLst>
            </a:custGeom>
            <a:solidFill>
              <a:srgbClr val="004379"/>
            </a:solidFill>
            <a:ln>
              <a:noFill/>
            </a:ln>
          </p:spPr>
          <p:txBody>
            <a:bodyPr spcFirstLastPara="1" wrap="square" lIns="97500" tIns="48725" rIns="97500" bIns="48725" anchor="t" anchorCtr="0">
              <a:noAutofit/>
            </a:bodyPr>
            <a:lstStyle/>
            <a:p>
              <a:pPr marL="0" marR="0" lvl="0" indent="0" algn="l" rtl="0">
                <a:spcBef>
                  <a:spcPts val="0"/>
                </a:spcBef>
                <a:spcAft>
                  <a:spcPts val="0"/>
                </a:spcAft>
                <a:buNone/>
              </a:pPr>
              <a:endParaRPr sz="1920">
                <a:solidFill>
                  <a:schemeClr val="dk1"/>
                </a:solidFill>
                <a:latin typeface="Calibri"/>
                <a:ea typeface="Calibri"/>
                <a:cs typeface="Calibri"/>
                <a:sym typeface="Calibri"/>
              </a:endParaRPr>
            </a:p>
          </p:txBody>
        </p:sp>
        <p:sp>
          <p:nvSpPr>
            <p:cNvPr id="196" name="Shape 196"/>
            <p:cNvSpPr/>
            <p:nvPr/>
          </p:nvSpPr>
          <p:spPr>
            <a:xfrm>
              <a:off x="1850897" y="1105653"/>
              <a:ext cx="917760" cy="917760"/>
            </a:xfrm>
            <a:prstGeom prst="ellipse">
              <a:avLst/>
            </a:prstGeom>
            <a:solidFill>
              <a:srgbClr val="FFFFFF"/>
            </a:solidFill>
            <a:ln>
              <a:noFill/>
            </a:ln>
          </p:spPr>
          <p:txBody>
            <a:bodyPr spcFirstLastPara="1" wrap="square" lIns="97500" tIns="48725" rIns="97500" bIns="48725" anchor="t" anchorCtr="0">
              <a:noAutofit/>
            </a:bodyPr>
            <a:lstStyle/>
            <a:p>
              <a:pPr marL="0" marR="0" lvl="0" indent="0" algn="l" rtl="0">
                <a:spcBef>
                  <a:spcPts val="0"/>
                </a:spcBef>
                <a:spcAft>
                  <a:spcPts val="0"/>
                </a:spcAft>
                <a:buNone/>
              </a:pPr>
              <a:endParaRPr sz="1920">
                <a:solidFill>
                  <a:srgbClr val="000000"/>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a:stretch/>
          </p:blipFill>
          <p:spPr>
            <a:xfrm>
              <a:off x="2082897" y="1336830"/>
              <a:ext cx="453760" cy="453781"/>
            </a:xfrm>
            <a:prstGeom prst="rect">
              <a:avLst/>
            </a:prstGeom>
            <a:noFill/>
            <a:ln>
              <a:noFill/>
            </a:ln>
          </p:spPr>
        </p:pic>
      </p:grpSp>
      <p:sp>
        <p:nvSpPr>
          <p:cNvPr id="198" name="Shape 198"/>
          <p:cNvSpPr txBox="1"/>
          <p:nvPr/>
        </p:nvSpPr>
        <p:spPr>
          <a:xfrm>
            <a:off x="4480975" y="2192688"/>
            <a:ext cx="1341300" cy="1274100"/>
          </a:xfrm>
          <a:prstGeom prst="rect">
            <a:avLst/>
          </a:prstGeom>
          <a:solidFill>
            <a:schemeClr val="lt1"/>
          </a:solidFill>
          <a:ln w="9525" cap="flat" cmpd="sng">
            <a:solidFill>
              <a:srgbClr val="D71F29"/>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808080"/>
                </a:solidFill>
                <a:latin typeface="Century Gothic"/>
                <a:ea typeface="Century Gothic"/>
                <a:cs typeface="Century Gothic"/>
                <a:sym typeface="Century Gothic"/>
              </a:rPr>
              <a:t>Total </a:t>
            </a:r>
            <a:r>
              <a:rPr lang="en-US" sz="1600" u="none">
                <a:solidFill>
                  <a:srgbClr val="808080"/>
                </a:solidFill>
                <a:latin typeface="Century Gothic"/>
                <a:ea typeface="Century Gothic"/>
                <a:cs typeface="Century Gothic"/>
                <a:sym typeface="Century Gothic"/>
              </a:rPr>
              <a:t>de Encuestas NPS</a:t>
            </a:r>
            <a:endParaRPr sz="1600">
              <a:latin typeface="Century Gothic"/>
              <a:ea typeface="Century Gothic"/>
              <a:cs typeface="Century Gothic"/>
              <a:sym typeface="Century Gothic"/>
            </a:endParaRPr>
          </a:p>
          <a:p>
            <a:pPr marL="0" marR="0" lvl="0" indent="0" algn="ctr" rtl="0">
              <a:spcBef>
                <a:spcPts val="1000"/>
              </a:spcBef>
              <a:spcAft>
                <a:spcPts val="0"/>
              </a:spcAft>
              <a:buNone/>
            </a:pPr>
            <a:r>
              <a:rPr lang="en-US" sz="1600" b="1" u="none">
                <a:solidFill>
                  <a:srgbClr val="C00000"/>
                </a:solidFill>
                <a:latin typeface="Century Gothic"/>
                <a:ea typeface="Century Gothic"/>
                <a:cs typeface="Century Gothic"/>
                <a:sym typeface="Century Gothic"/>
              </a:rPr>
              <a:t>12.501 </a:t>
            </a:r>
            <a:endParaRPr sz="1600" u="none">
              <a:solidFill>
                <a:srgbClr val="A5A5A5"/>
              </a:solidFill>
              <a:latin typeface="Century Gothic"/>
              <a:ea typeface="Century Gothic"/>
              <a:cs typeface="Century Gothic"/>
              <a:sym typeface="Century Gothic"/>
            </a:endParaRPr>
          </a:p>
        </p:txBody>
      </p:sp>
      <p:sp>
        <p:nvSpPr>
          <p:cNvPr id="199" name="Shape 199"/>
          <p:cNvSpPr txBox="1"/>
          <p:nvPr/>
        </p:nvSpPr>
        <p:spPr>
          <a:xfrm>
            <a:off x="8325188" y="2192688"/>
            <a:ext cx="1454100" cy="1274100"/>
          </a:xfrm>
          <a:prstGeom prst="rect">
            <a:avLst/>
          </a:prstGeom>
          <a:solidFill>
            <a:schemeClr val="lt1"/>
          </a:solidFill>
          <a:ln w="9525" cap="flat" cmpd="sng">
            <a:solidFill>
              <a:srgbClr val="D71F29"/>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u="none">
                <a:solidFill>
                  <a:srgbClr val="808080"/>
                </a:solidFill>
                <a:latin typeface="Century Gothic"/>
                <a:ea typeface="Century Gothic"/>
                <a:cs typeface="Century Gothic"/>
                <a:sym typeface="Century Gothic"/>
              </a:rPr>
              <a:t>Encuestas con sentimiento</a:t>
            </a:r>
            <a:endParaRPr sz="1600">
              <a:latin typeface="Century Gothic"/>
              <a:ea typeface="Century Gothic"/>
              <a:cs typeface="Century Gothic"/>
              <a:sym typeface="Century Gothic"/>
            </a:endParaRPr>
          </a:p>
          <a:p>
            <a:pPr marL="0" marR="0" lvl="0" indent="0" algn="ctr" rtl="0">
              <a:spcBef>
                <a:spcPts val="1000"/>
              </a:spcBef>
              <a:spcAft>
                <a:spcPts val="0"/>
              </a:spcAft>
              <a:buNone/>
            </a:pPr>
            <a:r>
              <a:rPr lang="en-US" sz="1600" b="1" u="none">
                <a:solidFill>
                  <a:srgbClr val="C00000"/>
                </a:solidFill>
                <a:latin typeface="Century Gothic"/>
                <a:ea typeface="Century Gothic"/>
                <a:cs typeface="Century Gothic"/>
                <a:sym typeface="Century Gothic"/>
              </a:rPr>
              <a:t>4.595</a:t>
            </a:r>
            <a:endParaRPr sz="1600">
              <a:latin typeface="Century Gothic"/>
              <a:ea typeface="Century Gothic"/>
              <a:cs typeface="Century Gothic"/>
              <a:sym typeface="Century Gothic"/>
            </a:endParaRPr>
          </a:p>
        </p:txBody>
      </p:sp>
      <p:cxnSp>
        <p:nvCxnSpPr>
          <p:cNvPr id="200" name="Shape 200"/>
          <p:cNvCxnSpPr>
            <a:stCxn id="199" idx="2"/>
            <a:endCxn id="201" idx="0"/>
          </p:cNvCxnSpPr>
          <p:nvPr/>
        </p:nvCxnSpPr>
        <p:spPr>
          <a:xfrm>
            <a:off x="9052238" y="3466788"/>
            <a:ext cx="10800" cy="1103700"/>
          </a:xfrm>
          <a:prstGeom prst="straightConnector1">
            <a:avLst/>
          </a:prstGeom>
          <a:noFill/>
          <a:ln w="9525" cap="flat" cmpd="sng">
            <a:solidFill>
              <a:srgbClr val="9D9FA0"/>
            </a:solidFill>
            <a:prstDash val="dash"/>
            <a:round/>
            <a:headEnd type="none" w="med" len="med"/>
            <a:tailEnd type="oval" w="lg" len="lg"/>
          </a:ln>
        </p:spPr>
      </p:cxnSp>
      <p:sp>
        <p:nvSpPr>
          <p:cNvPr id="202" name="Shape 202"/>
          <p:cNvSpPr/>
          <p:nvPr/>
        </p:nvSpPr>
        <p:spPr>
          <a:xfrm>
            <a:off x="4406927" y="3908550"/>
            <a:ext cx="5372400" cy="2416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1">
                <a:solidFill>
                  <a:srgbClr val="004379"/>
                </a:solidFill>
                <a:latin typeface="Century Gothic"/>
                <a:ea typeface="Century Gothic"/>
                <a:cs typeface="Century Gothic"/>
                <a:sym typeface="Century Gothic"/>
              </a:rPr>
              <a:t>Características:</a:t>
            </a:r>
            <a:endParaRPr/>
          </a:p>
          <a:p>
            <a:pPr marL="0" marR="0" lvl="0" indent="0" algn="just" rtl="0">
              <a:spcBef>
                <a:spcPts val="640"/>
              </a:spcBef>
              <a:spcAft>
                <a:spcPts val="0"/>
              </a:spcAft>
              <a:buNone/>
            </a:pPr>
            <a:r>
              <a:rPr lang="en-US" sz="1400" b="1">
                <a:solidFill>
                  <a:schemeClr val="dk1"/>
                </a:solidFill>
                <a:latin typeface="Century Gothic"/>
                <a:ea typeface="Century Gothic"/>
                <a:cs typeface="Century Gothic"/>
                <a:sym typeface="Century Gothic"/>
              </a:rPr>
              <a:t>Profundidad Histórica</a:t>
            </a:r>
            <a:r>
              <a:rPr lang="en-US" sz="1400">
                <a:solidFill>
                  <a:schemeClr val="dk1"/>
                </a:solidFill>
                <a:latin typeface="Century Gothic"/>
                <a:ea typeface="Century Gothic"/>
                <a:cs typeface="Century Gothic"/>
                <a:sym typeface="Century Gothic"/>
              </a:rPr>
              <a:t>: </a:t>
            </a:r>
            <a:endParaRPr/>
          </a:p>
          <a:p>
            <a:pPr marL="0" marR="0" lvl="0" indent="0" algn="just" rtl="0">
              <a:spcBef>
                <a:spcPts val="0"/>
              </a:spcBef>
              <a:spcAft>
                <a:spcPts val="0"/>
              </a:spcAft>
              <a:buNone/>
            </a:pPr>
            <a:r>
              <a:rPr lang="en-US" sz="1400">
                <a:solidFill>
                  <a:srgbClr val="666666"/>
                </a:solidFill>
                <a:latin typeface="Century Gothic"/>
                <a:ea typeface="Century Gothic"/>
                <a:cs typeface="Century Gothic"/>
                <a:sym typeface="Century Gothic"/>
              </a:rPr>
              <a:t>Datos recolectado</a:t>
            </a:r>
            <a:r>
              <a:rPr lang="en-US">
                <a:solidFill>
                  <a:srgbClr val="666666"/>
                </a:solidFill>
                <a:latin typeface="Century Gothic"/>
                <a:ea typeface="Century Gothic"/>
                <a:cs typeface="Century Gothic"/>
                <a:sym typeface="Century Gothic"/>
              </a:rPr>
              <a:t>s en Octubre de</a:t>
            </a:r>
            <a:r>
              <a:rPr lang="en-US" sz="1400">
                <a:solidFill>
                  <a:srgbClr val="666666"/>
                </a:solidFill>
                <a:latin typeface="Century Gothic"/>
                <a:ea typeface="Century Gothic"/>
                <a:cs typeface="Century Gothic"/>
                <a:sym typeface="Century Gothic"/>
              </a:rPr>
              <a:t> 2017</a:t>
            </a:r>
            <a:endParaRPr/>
          </a:p>
          <a:p>
            <a:pPr marL="0" marR="0" lvl="0" indent="0" algn="l" rtl="0">
              <a:spcBef>
                <a:spcPts val="640"/>
              </a:spcBef>
              <a:spcAft>
                <a:spcPts val="0"/>
              </a:spcAft>
              <a:buNone/>
            </a:pPr>
            <a:endParaRPr>
              <a:solidFill>
                <a:srgbClr val="FF0000"/>
              </a:solidFill>
            </a:endParaRPr>
          </a:p>
          <a:p>
            <a:pPr marL="0" marR="0" lvl="0" indent="0" algn="l" rtl="0">
              <a:spcBef>
                <a:spcPts val="640"/>
              </a:spcBef>
              <a:spcAft>
                <a:spcPts val="0"/>
              </a:spcAft>
              <a:buNone/>
            </a:pPr>
            <a:r>
              <a:rPr lang="en-US" b="1">
                <a:solidFill>
                  <a:schemeClr val="dk1"/>
                </a:solidFill>
                <a:latin typeface="Century Gothic"/>
                <a:ea typeface="Century Gothic"/>
                <a:cs typeface="Century Gothic"/>
                <a:sym typeface="Century Gothic"/>
              </a:rPr>
              <a:t>Metodología</a:t>
            </a:r>
            <a:endParaRPr b="1">
              <a:solidFill>
                <a:schemeClr val="dk1"/>
              </a:solidFill>
              <a:latin typeface="Century Gothic"/>
              <a:ea typeface="Century Gothic"/>
              <a:cs typeface="Century Gothic"/>
              <a:sym typeface="Century Gothic"/>
            </a:endParaRPr>
          </a:p>
          <a:p>
            <a:pPr marL="0" marR="0" lvl="0" indent="0" algn="l" rtl="0">
              <a:spcBef>
                <a:spcPts val="640"/>
              </a:spcBef>
              <a:spcAft>
                <a:spcPts val="0"/>
              </a:spcAft>
              <a:buNone/>
            </a:pPr>
            <a:r>
              <a:rPr lang="en-US" sz="1400">
                <a:solidFill>
                  <a:schemeClr val="dk1"/>
                </a:solidFill>
                <a:latin typeface="Century Gothic"/>
                <a:ea typeface="Century Gothic"/>
                <a:cs typeface="Century Gothic"/>
                <a:sym typeface="Century Gothic"/>
              </a:rPr>
              <a:t>Modelos no supervisados para clasificación de documentos </a:t>
            </a:r>
            <a:r>
              <a:rPr lang="en-US">
                <a:solidFill>
                  <a:schemeClr val="dk1"/>
                </a:solidFill>
                <a:latin typeface="Century Gothic"/>
                <a:ea typeface="Century Gothic"/>
                <a:cs typeface="Century Gothic"/>
                <a:sym typeface="Century Gothic"/>
              </a:rPr>
              <a:t>y análisis de polaridad</a:t>
            </a:r>
            <a:endParaRPr sz="1400">
              <a:solidFill>
                <a:srgbClr val="666666"/>
              </a:solidFill>
              <a:latin typeface="Century Gothic"/>
              <a:ea typeface="Century Gothic"/>
              <a:cs typeface="Century Gothic"/>
              <a:sym typeface="Century Gothic"/>
            </a:endParaRPr>
          </a:p>
        </p:txBody>
      </p:sp>
      <p:sp>
        <p:nvSpPr>
          <p:cNvPr id="203" name="Shape 203"/>
          <p:cNvSpPr/>
          <p:nvPr/>
        </p:nvSpPr>
        <p:spPr>
          <a:xfrm>
            <a:off x="10322156" y="4292563"/>
            <a:ext cx="2171400" cy="629700"/>
          </a:xfrm>
          <a:prstGeom prst="rect">
            <a:avLst/>
          </a:prstGeom>
          <a:solidFill>
            <a:schemeClr val="lt1"/>
          </a:solidFill>
          <a:ln w="9525" cap="flat" cmpd="sng">
            <a:solidFill>
              <a:srgbClr val="EBBD3D"/>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808080"/>
                </a:solidFill>
                <a:latin typeface="Century Gothic"/>
                <a:ea typeface="Century Gothic"/>
                <a:cs typeface="Century Gothic"/>
                <a:sym typeface="Century Gothic"/>
              </a:rPr>
              <a:t>Sin Contrato</a:t>
            </a:r>
            <a:endParaRPr sz="1600">
              <a:latin typeface="Century Gothic"/>
              <a:ea typeface="Century Gothic"/>
              <a:cs typeface="Century Gothic"/>
              <a:sym typeface="Century Gothic"/>
            </a:endParaRPr>
          </a:p>
          <a:p>
            <a:pPr marL="0" lvl="0" indent="0" algn="ctr" rtl="0">
              <a:spcBef>
                <a:spcPts val="0"/>
              </a:spcBef>
              <a:spcAft>
                <a:spcPts val="0"/>
              </a:spcAft>
              <a:buClr>
                <a:schemeClr val="dk1"/>
              </a:buClr>
              <a:buSzPts val="1100"/>
              <a:buFont typeface="Arial"/>
              <a:buNone/>
            </a:pPr>
            <a:r>
              <a:rPr lang="en-US" sz="1600" b="1">
                <a:solidFill>
                  <a:srgbClr val="595959"/>
                </a:solidFill>
                <a:latin typeface="Century Gothic"/>
                <a:ea typeface="Century Gothic"/>
                <a:cs typeface="Century Gothic"/>
                <a:sym typeface="Century Gothic"/>
              </a:rPr>
              <a:t>671</a:t>
            </a:r>
            <a:endParaRPr sz="1600">
              <a:solidFill>
                <a:srgbClr val="595959"/>
              </a:solidFill>
              <a:latin typeface="Century Gothic"/>
              <a:ea typeface="Century Gothic"/>
              <a:cs typeface="Century Gothic"/>
              <a:sym typeface="Century Gothic"/>
            </a:endParaRPr>
          </a:p>
        </p:txBody>
      </p:sp>
      <p:sp>
        <p:nvSpPr>
          <p:cNvPr id="204" name="Shape 204"/>
          <p:cNvSpPr/>
          <p:nvPr/>
        </p:nvSpPr>
        <p:spPr>
          <a:xfrm>
            <a:off x="10318213" y="4967273"/>
            <a:ext cx="2171400" cy="629700"/>
          </a:xfrm>
          <a:prstGeom prst="rect">
            <a:avLst/>
          </a:prstGeom>
          <a:solidFill>
            <a:schemeClr val="lt1"/>
          </a:solidFill>
          <a:ln w="9525" cap="flat" cmpd="sng">
            <a:solidFill>
              <a:srgbClr val="EBBD3D"/>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808080"/>
                </a:solidFill>
                <a:latin typeface="Century Gothic"/>
                <a:ea typeface="Century Gothic"/>
                <a:cs typeface="Century Gothic"/>
                <a:sym typeface="Century Gothic"/>
              </a:rPr>
              <a:t>Con Contrato</a:t>
            </a:r>
            <a:endParaRPr sz="1600">
              <a:latin typeface="Century Gothic"/>
              <a:ea typeface="Century Gothic"/>
              <a:cs typeface="Century Gothic"/>
              <a:sym typeface="Century Gothic"/>
            </a:endParaRPr>
          </a:p>
          <a:p>
            <a:pPr marL="0" lvl="0" indent="0" algn="ctr" rtl="0">
              <a:spcBef>
                <a:spcPts val="0"/>
              </a:spcBef>
              <a:spcAft>
                <a:spcPts val="0"/>
              </a:spcAft>
              <a:buClr>
                <a:schemeClr val="dk1"/>
              </a:buClr>
              <a:buSzPts val="1100"/>
              <a:buFont typeface="Arial"/>
              <a:buNone/>
            </a:pPr>
            <a:r>
              <a:rPr lang="en-US" sz="1600" b="1">
                <a:solidFill>
                  <a:srgbClr val="595959"/>
                </a:solidFill>
                <a:latin typeface="Century Gothic"/>
                <a:ea typeface="Century Gothic"/>
                <a:cs typeface="Century Gothic"/>
                <a:sym typeface="Century Gothic"/>
              </a:rPr>
              <a:t>1970</a:t>
            </a:r>
            <a:endParaRPr sz="1600">
              <a:solidFill>
                <a:srgbClr val="595959"/>
              </a:solidFill>
              <a:latin typeface="Century Gothic"/>
              <a:ea typeface="Century Gothic"/>
              <a:cs typeface="Century Gothic"/>
              <a:sym typeface="Century Gothic"/>
            </a:endParaRPr>
          </a:p>
        </p:txBody>
      </p:sp>
      <p:sp>
        <p:nvSpPr>
          <p:cNvPr id="205" name="Shape 205"/>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sz="3000" b="1" i="0" u="none" strike="noStrike" cap="none">
                <a:solidFill>
                  <a:srgbClr val="00457D"/>
                </a:solidFill>
                <a:latin typeface="Arial"/>
                <a:ea typeface="Arial"/>
                <a:cs typeface="Arial"/>
                <a:sym typeface="Arial"/>
              </a:rPr>
              <a:t>Población de análisis</a:t>
            </a:r>
            <a:endParaRPr/>
          </a:p>
        </p:txBody>
      </p:sp>
      <p:sp>
        <p:nvSpPr>
          <p:cNvPr id="206" name="Shape 206"/>
          <p:cNvSpPr/>
          <p:nvPr/>
        </p:nvSpPr>
        <p:spPr>
          <a:xfrm>
            <a:off x="10318213" y="5657883"/>
            <a:ext cx="2171400" cy="629700"/>
          </a:xfrm>
          <a:prstGeom prst="rect">
            <a:avLst/>
          </a:prstGeom>
          <a:solidFill>
            <a:schemeClr val="lt1"/>
          </a:solidFill>
          <a:ln w="9525" cap="flat" cmpd="sng">
            <a:solidFill>
              <a:srgbClr val="EBBD3D"/>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808080"/>
                </a:solidFill>
                <a:latin typeface="Century Gothic"/>
                <a:ea typeface="Century Gothic"/>
                <a:cs typeface="Century Gothic"/>
                <a:sym typeface="Century Gothic"/>
              </a:rPr>
              <a:t>Citypaq</a:t>
            </a:r>
            <a:endParaRPr sz="1600">
              <a:latin typeface="Century Gothic"/>
              <a:ea typeface="Century Gothic"/>
              <a:cs typeface="Century Gothic"/>
              <a:sym typeface="Century Gothic"/>
            </a:endParaRPr>
          </a:p>
          <a:p>
            <a:pPr marL="0" lvl="0" indent="0" algn="ctr" rtl="0">
              <a:spcBef>
                <a:spcPts val="0"/>
              </a:spcBef>
              <a:spcAft>
                <a:spcPts val="0"/>
              </a:spcAft>
              <a:buSzPts val="1100"/>
              <a:buNone/>
            </a:pPr>
            <a:r>
              <a:rPr lang="en-US" sz="1600" b="1">
                <a:solidFill>
                  <a:srgbClr val="595959"/>
                </a:solidFill>
                <a:latin typeface="Century Gothic"/>
                <a:ea typeface="Century Gothic"/>
                <a:cs typeface="Century Gothic"/>
                <a:sym typeface="Century Gothic"/>
              </a:rPr>
              <a:t>349</a:t>
            </a:r>
            <a:endParaRPr sz="1600">
              <a:solidFill>
                <a:srgbClr val="595959"/>
              </a:solidFill>
              <a:latin typeface="Century Gothic"/>
              <a:ea typeface="Century Gothic"/>
              <a:cs typeface="Century Gothic"/>
              <a:sym typeface="Century Gothic"/>
            </a:endParaRPr>
          </a:p>
        </p:txBody>
      </p:sp>
      <p:sp>
        <p:nvSpPr>
          <p:cNvPr id="207" name="Shape 207"/>
          <p:cNvSpPr txBox="1"/>
          <p:nvPr/>
        </p:nvSpPr>
        <p:spPr>
          <a:xfrm>
            <a:off x="10294581" y="2192688"/>
            <a:ext cx="2195100" cy="1274100"/>
          </a:xfrm>
          <a:prstGeom prst="rect">
            <a:avLst/>
          </a:prstGeom>
          <a:solidFill>
            <a:schemeClr val="lt1"/>
          </a:solidFill>
          <a:ln w="9525" cap="flat" cmpd="sng">
            <a:solidFill>
              <a:srgbClr val="D71F29"/>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u="none">
                <a:solidFill>
                  <a:srgbClr val="808080"/>
                </a:solidFill>
                <a:latin typeface="Century Gothic"/>
                <a:ea typeface="Century Gothic"/>
                <a:cs typeface="Century Gothic"/>
                <a:sym typeface="Century Gothic"/>
              </a:rPr>
              <a:t>Encuestas </a:t>
            </a:r>
            <a:r>
              <a:rPr lang="en-US" sz="1600">
                <a:solidFill>
                  <a:srgbClr val="808080"/>
                </a:solidFill>
                <a:latin typeface="Century Gothic"/>
                <a:ea typeface="Century Gothic"/>
                <a:cs typeface="Century Gothic"/>
                <a:sym typeface="Century Gothic"/>
              </a:rPr>
              <a:t>analizadas</a:t>
            </a:r>
            <a:endParaRPr sz="1600">
              <a:solidFill>
                <a:srgbClr val="808080"/>
              </a:solidFill>
              <a:latin typeface="Century Gothic"/>
              <a:ea typeface="Century Gothic"/>
              <a:cs typeface="Century Gothic"/>
              <a:sym typeface="Century Gothic"/>
            </a:endParaRPr>
          </a:p>
          <a:p>
            <a:pPr marL="0" marR="0" lvl="0" indent="0" algn="ctr" rtl="0">
              <a:spcBef>
                <a:spcPts val="0"/>
              </a:spcBef>
              <a:spcAft>
                <a:spcPts val="0"/>
              </a:spcAft>
              <a:buNone/>
            </a:pPr>
            <a:endParaRPr sz="1600">
              <a:solidFill>
                <a:srgbClr val="808080"/>
              </a:solidFill>
              <a:latin typeface="Century Gothic"/>
              <a:ea typeface="Century Gothic"/>
              <a:cs typeface="Century Gothic"/>
              <a:sym typeface="Century Gothic"/>
            </a:endParaRPr>
          </a:p>
          <a:p>
            <a:pPr marL="0" marR="0" lvl="0" indent="0" algn="ctr" rtl="0">
              <a:spcBef>
                <a:spcPts val="0"/>
              </a:spcBef>
              <a:spcAft>
                <a:spcPts val="0"/>
              </a:spcAft>
              <a:buNone/>
            </a:pPr>
            <a:r>
              <a:rPr lang="en-US" sz="2400" b="1" u="none">
                <a:solidFill>
                  <a:srgbClr val="C00000"/>
                </a:solidFill>
                <a:latin typeface="Century Gothic"/>
                <a:ea typeface="Century Gothic"/>
                <a:cs typeface="Century Gothic"/>
                <a:sym typeface="Century Gothic"/>
              </a:rPr>
              <a:t>4.</a:t>
            </a:r>
            <a:r>
              <a:rPr lang="en-US" sz="2400" b="1">
                <a:solidFill>
                  <a:srgbClr val="C00000"/>
                </a:solidFill>
                <a:latin typeface="Century Gothic"/>
                <a:ea typeface="Century Gothic"/>
                <a:cs typeface="Century Gothic"/>
                <a:sym typeface="Century Gothic"/>
              </a:rPr>
              <a:t>118</a:t>
            </a:r>
            <a:endParaRPr sz="2400">
              <a:latin typeface="Century Gothic"/>
              <a:ea typeface="Century Gothic"/>
              <a:cs typeface="Century Gothic"/>
              <a:sym typeface="Century Gothic"/>
            </a:endParaRPr>
          </a:p>
        </p:txBody>
      </p:sp>
      <p:sp>
        <p:nvSpPr>
          <p:cNvPr id="208" name="Shape 208"/>
          <p:cNvSpPr/>
          <p:nvPr/>
        </p:nvSpPr>
        <p:spPr>
          <a:xfrm>
            <a:off x="9920264" y="2695967"/>
            <a:ext cx="237600" cy="371100"/>
          </a:xfrm>
          <a:prstGeom prst="rightArrow">
            <a:avLst>
              <a:gd name="adj1" fmla="val 50000"/>
              <a:gd name="adj2" fmla="val 50000"/>
            </a:avLst>
          </a:prstGeom>
          <a:noFill/>
          <a:ln w="34925" cap="flat" cmpd="sng">
            <a:solidFill>
              <a:schemeClr val="dk1"/>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b="0" i="0" u="none" strike="noStrike" cap="none">
              <a:solidFill>
                <a:srgbClr val="000000"/>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Shape 1264"/>
          <p:cNvSpPr txBox="1">
            <a:spLocks noGrp="1"/>
          </p:cNvSpPr>
          <p:nvPr>
            <p:ph type="sldNum" idx="12"/>
          </p:nvPr>
        </p:nvSpPr>
        <p:spPr>
          <a:xfrm>
            <a:off x="6146800" y="6751319"/>
            <a:ext cx="5589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Arial"/>
                <a:ea typeface="Arial"/>
                <a:cs typeface="Arial"/>
                <a:sym typeface="Arial"/>
              </a:rPr>
              <a:t>90</a:t>
            </a:fld>
            <a:endParaRPr sz="1200">
              <a:solidFill>
                <a:srgbClr val="888888"/>
              </a:solidFill>
              <a:latin typeface="Arial"/>
              <a:ea typeface="Arial"/>
              <a:cs typeface="Arial"/>
              <a:sym typeface="Arial"/>
            </a:endParaRPr>
          </a:p>
        </p:txBody>
      </p:sp>
      <p:sp>
        <p:nvSpPr>
          <p:cNvPr id="1265" name="Shape 1265"/>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Temas Identificados y NPS</a:t>
            </a:r>
            <a:endParaRPr/>
          </a:p>
        </p:txBody>
      </p:sp>
      <p:sp>
        <p:nvSpPr>
          <p:cNvPr id="1266" name="Shape 1266"/>
          <p:cNvSpPr txBox="1"/>
          <p:nvPr/>
        </p:nvSpPr>
        <p:spPr>
          <a:xfrm>
            <a:off x="1170200" y="1187875"/>
            <a:ext cx="3599100" cy="56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7" name="Shape 1267"/>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u="sng"/>
              <a:t>Clientes sin Contrato</a:t>
            </a:r>
            <a:endParaRPr u="sng"/>
          </a:p>
        </p:txBody>
      </p:sp>
      <p:sp>
        <p:nvSpPr>
          <p:cNvPr id="1268" name="Shape 1268"/>
          <p:cNvSpPr txBox="1"/>
          <p:nvPr/>
        </p:nvSpPr>
        <p:spPr>
          <a:xfrm>
            <a:off x="831150" y="1547325"/>
            <a:ext cx="11887200" cy="1872000"/>
          </a:xfrm>
          <a:prstGeom prst="rect">
            <a:avLst/>
          </a:prstGeom>
          <a:solidFill>
            <a:srgbClr val="F3F3F3"/>
          </a:solidFill>
          <a:ln>
            <a:noFill/>
          </a:ln>
        </p:spPr>
        <p:txBody>
          <a:bodyPr spcFirstLastPara="1" wrap="square" lIns="97500" tIns="97500" rIns="97500" bIns="97500" anchor="t" anchorCtr="0">
            <a:noAutofit/>
          </a:bodyPr>
          <a:lstStyle/>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Promotores hablan más de </a:t>
            </a:r>
            <a:r>
              <a:rPr lang="en-US" sz="1600" b="1">
                <a:latin typeface="Century Gothic"/>
                <a:ea typeface="Century Gothic"/>
                <a:cs typeface="Century Gothic"/>
                <a:sym typeface="Century Gothic"/>
              </a:rPr>
              <a:t>Tiempos Oficina </a:t>
            </a:r>
            <a:r>
              <a:rPr lang="en-US" sz="1600">
                <a:latin typeface="Century Gothic"/>
                <a:ea typeface="Century Gothic"/>
                <a:cs typeface="Century Gothic"/>
                <a:sym typeface="Century Gothic"/>
              </a:rPr>
              <a:t>(52) y representan el 28% de los clientes que mencionan este tema. Sin embargo, los promotores son el 39% dentro del tema </a:t>
            </a:r>
            <a:r>
              <a:rPr lang="en-US" sz="1600" b="1">
                <a:latin typeface="Century Gothic"/>
                <a:ea typeface="Century Gothic"/>
                <a:cs typeface="Century Gothic"/>
                <a:sym typeface="Century Gothic"/>
              </a:rPr>
              <a:t>Servicio</a:t>
            </a:r>
            <a:r>
              <a:rPr lang="en-US"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sz="1600">
              <a:latin typeface="Century Gothic"/>
              <a:ea typeface="Century Gothic"/>
              <a:cs typeface="Century Gothic"/>
              <a:sym typeface="Century Gothic"/>
            </a:endParaRPr>
          </a:p>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No Promotores mencionan más los Tiempos en Oficina (56), donde son el 30% de los clientes que mencionan este tema. </a:t>
            </a:r>
            <a:endParaRPr sz="1600">
              <a:latin typeface="Century Gothic"/>
              <a:ea typeface="Century Gothic"/>
              <a:cs typeface="Century Gothic"/>
              <a:sym typeface="Century Gothic"/>
            </a:endParaRPr>
          </a:p>
        </p:txBody>
      </p:sp>
      <p:grpSp>
        <p:nvGrpSpPr>
          <p:cNvPr id="1269" name="Shape 1269"/>
          <p:cNvGrpSpPr/>
          <p:nvPr/>
        </p:nvGrpSpPr>
        <p:grpSpPr>
          <a:xfrm>
            <a:off x="0" y="3795233"/>
            <a:ext cx="13004801" cy="2353985"/>
            <a:chOff x="0" y="3414233"/>
            <a:chExt cx="13004801" cy="2353985"/>
          </a:xfrm>
        </p:grpSpPr>
        <p:pic>
          <p:nvPicPr>
            <p:cNvPr id="1270" name="Shape 1270"/>
            <p:cNvPicPr preferRelativeResize="0"/>
            <p:nvPr/>
          </p:nvPicPr>
          <p:blipFill>
            <a:blip r:embed="rId3">
              <a:alphaModFix/>
            </a:blip>
            <a:stretch>
              <a:fillRect/>
            </a:stretch>
          </p:blipFill>
          <p:spPr>
            <a:xfrm>
              <a:off x="0" y="3414233"/>
              <a:ext cx="13004801" cy="2353985"/>
            </a:xfrm>
            <a:prstGeom prst="rect">
              <a:avLst/>
            </a:prstGeom>
            <a:noFill/>
            <a:ln>
              <a:noFill/>
            </a:ln>
          </p:spPr>
        </p:pic>
        <p:sp>
          <p:nvSpPr>
            <p:cNvPr id="1271" name="Shape 1271"/>
            <p:cNvSpPr/>
            <p:nvPr/>
          </p:nvSpPr>
          <p:spPr>
            <a:xfrm>
              <a:off x="4619425" y="39800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2" name="Shape 1272"/>
            <p:cNvSpPr/>
            <p:nvPr/>
          </p:nvSpPr>
          <p:spPr>
            <a:xfrm>
              <a:off x="5587900" y="437285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3" name="Shape 1273"/>
            <p:cNvSpPr/>
            <p:nvPr/>
          </p:nvSpPr>
          <p:spPr>
            <a:xfrm>
              <a:off x="6798700" y="39800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Shape 1278"/>
          <p:cNvSpPr txBox="1">
            <a:spLocks noGrp="1"/>
          </p:cNvSpPr>
          <p:nvPr>
            <p:ph type="sldNum" idx="12"/>
          </p:nvPr>
        </p:nvSpPr>
        <p:spPr>
          <a:xfrm>
            <a:off x="6146800" y="6751319"/>
            <a:ext cx="5589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Arial"/>
                <a:ea typeface="Arial"/>
                <a:cs typeface="Arial"/>
                <a:sym typeface="Arial"/>
              </a:rPr>
              <a:t>91</a:t>
            </a:fld>
            <a:endParaRPr sz="1200">
              <a:solidFill>
                <a:srgbClr val="888888"/>
              </a:solidFill>
              <a:latin typeface="Arial"/>
              <a:ea typeface="Arial"/>
              <a:cs typeface="Arial"/>
              <a:sym typeface="Arial"/>
            </a:endParaRPr>
          </a:p>
        </p:txBody>
      </p:sp>
      <p:sp>
        <p:nvSpPr>
          <p:cNvPr id="1279" name="Shape 1279"/>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Temas Identificados y NPS</a:t>
            </a:r>
            <a:endParaRPr/>
          </a:p>
        </p:txBody>
      </p:sp>
      <p:sp>
        <p:nvSpPr>
          <p:cNvPr id="1280" name="Shape 1280"/>
          <p:cNvSpPr txBox="1"/>
          <p:nvPr/>
        </p:nvSpPr>
        <p:spPr>
          <a:xfrm>
            <a:off x="1170200" y="1187875"/>
            <a:ext cx="3599100" cy="56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81" name="Shape 128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u="sng"/>
              <a:t>Destinatarios</a:t>
            </a:r>
            <a:endParaRPr u="sng"/>
          </a:p>
        </p:txBody>
      </p:sp>
      <p:sp>
        <p:nvSpPr>
          <p:cNvPr id="1282" name="Shape 1282"/>
          <p:cNvSpPr txBox="1"/>
          <p:nvPr/>
        </p:nvSpPr>
        <p:spPr>
          <a:xfrm>
            <a:off x="754950" y="1582700"/>
            <a:ext cx="11887200" cy="1785300"/>
          </a:xfrm>
          <a:prstGeom prst="rect">
            <a:avLst/>
          </a:prstGeom>
          <a:solidFill>
            <a:srgbClr val="F3F3F3"/>
          </a:solidFill>
          <a:ln>
            <a:noFill/>
          </a:ln>
        </p:spPr>
        <p:txBody>
          <a:bodyPr spcFirstLastPara="1" wrap="square" lIns="97500" tIns="97500" rIns="97500" bIns="97500" anchor="t" anchorCtr="0">
            <a:noAutofit/>
          </a:bodyPr>
          <a:lstStyle/>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Promotores hablan más de </a:t>
            </a:r>
            <a:r>
              <a:rPr lang="en-US" sz="1600" b="1">
                <a:latin typeface="Century Gothic"/>
                <a:ea typeface="Century Gothic"/>
                <a:cs typeface="Century Gothic"/>
                <a:sym typeface="Century Gothic"/>
              </a:rPr>
              <a:t>Valoración del Servicio de Entrega </a:t>
            </a:r>
            <a:r>
              <a:rPr lang="en-US" sz="1600">
                <a:latin typeface="Century Gothic"/>
                <a:ea typeface="Century Gothic"/>
                <a:cs typeface="Century Gothic"/>
                <a:sym typeface="Century Gothic"/>
              </a:rPr>
              <a:t>(98) y representan el 42% de los clientes que mencionan este tema. Sin embargo, los promotores son el 34% dentro del tema </a:t>
            </a:r>
            <a:r>
              <a:rPr lang="en-US" sz="1600" b="1">
                <a:latin typeface="Century Gothic"/>
                <a:ea typeface="Century Gothic"/>
                <a:cs typeface="Century Gothic"/>
                <a:sym typeface="Century Gothic"/>
              </a:rPr>
              <a:t>Carteros</a:t>
            </a:r>
            <a:r>
              <a:rPr lang="en-US" sz="1600">
                <a:latin typeface="Century Gothic"/>
                <a:ea typeface="Century Gothic"/>
                <a:cs typeface="Century Gothic"/>
                <a:sym typeface="Century Gothic"/>
              </a:rPr>
              <a:t>.</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sz="1000">
              <a:latin typeface="Century Gothic"/>
              <a:ea typeface="Century Gothic"/>
              <a:cs typeface="Century Gothic"/>
              <a:sym typeface="Century Gothic"/>
            </a:endParaRPr>
          </a:p>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No Promotores mencionan más la Recogida en Oficinas (98), donde son el 40% de los clientes que mencionan este tema. En el tema de Aviso de llegada de la entrega representan el 45%.</a:t>
            </a:r>
            <a:endParaRPr sz="1600">
              <a:latin typeface="Century Gothic"/>
              <a:ea typeface="Century Gothic"/>
              <a:cs typeface="Century Gothic"/>
              <a:sym typeface="Century Gothic"/>
            </a:endParaRPr>
          </a:p>
        </p:txBody>
      </p:sp>
      <p:grpSp>
        <p:nvGrpSpPr>
          <p:cNvPr id="1283" name="Shape 1283"/>
          <p:cNvGrpSpPr/>
          <p:nvPr/>
        </p:nvGrpSpPr>
        <p:grpSpPr>
          <a:xfrm>
            <a:off x="-16875" y="3992288"/>
            <a:ext cx="13004801" cy="1988598"/>
            <a:chOff x="59325" y="3839888"/>
            <a:chExt cx="13004801" cy="1988598"/>
          </a:xfrm>
        </p:grpSpPr>
        <p:pic>
          <p:nvPicPr>
            <p:cNvPr id="1284" name="Shape 1284"/>
            <p:cNvPicPr preferRelativeResize="0"/>
            <p:nvPr/>
          </p:nvPicPr>
          <p:blipFill>
            <a:blip r:embed="rId3">
              <a:alphaModFix/>
            </a:blip>
            <a:stretch>
              <a:fillRect/>
            </a:stretch>
          </p:blipFill>
          <p:spPr>
            <a:xfrm>
              <a:off x="59325" y="3839888"/>
              <a:ext cx="13004801" cy="1988598"/>
            </a:xfrm>
            <a:prstGeom prst="rect">
              <a:avLst/>
            </a:prstGeom>
            <a:noFill/>
            <a:ln>
              <a:noFill/>
            </a:ln>
          </p:spPr>
        </p:pic>
        <p:sp>
          <p:nvSpPr>
            <p:cNvPr id="1285" name="Shape 1285"/>
            <p:cNvSpPr/>
            <p:nvPr/>
          </p:nvSpPr>
          <p:spPr>
            <a:xfrm>
              <a:off x="4632950" y="45590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Shape 1286"/>
            <p:cNvSpPr/>
            <p:nvPr/>
          </p:nvSpPr>
          <p:spPr>
            <a:xfrm>
              <a:off x="5672675" y="52142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7" name="Shape 1287"/>
            <p:cNvSpPr/>
            <p:nvPr/>
          </p:nvSpPr>
          <p:spPr>
            <a:xfrm>
              <a:off x="6896050" y="4379625"/>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8" name="Shape 1288"/>
            <p:cNvSpPr/>
            <p:nvPr/>
          </p:nvSpPr>
          <p:spPr>
            <a:xfrm>
              <a:off x="8064450" y="4775875"/>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Shape 1293"/>
          <p:cNvSpPr txBox="1">
            <a:spLocks noGrp="1"/>
          </p:cNvSpPr>
          <p:nvPr>
            <p:ph type="sldNum" idx="12"/>
          </p:nvPr>
        </p:nvSpPr>
        <p:spPr>
          <a:xfrm>
            <a:off x="6146800" y="6751319"/>
            <a:ext cx="558900" cy="56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88888"/>
                </a:solidFill>
                <a:latin typeface="Arial"/>
                <a:ea typeface="Arial"/>
                <a:cs typeface="Arial"/>
                <a:sym typeface="Arial"/>
              </a:rPr>
              <a:t>92</a:t>
            </a:fld>
            <a:endParaRPr sz="1200">
              <a:solidFill>
                <a:srgbClr val="888888"/>
              </a:solidFill>
              <a:latin typeface="Arial"/>
              <a:ea typeface="Arial"/>
              <a:cs typeface="Arial"/>
              <a:sym typeface="Arial"/>
            </a:endParaRPr>
          </a:p>
        </p:txBody>
      </p:sp>
      <p:sp>
        <p:nvSpPr>
          <p:cNvPr id="1294" name="Shape 1294"/>
          <p:cNvSpPr txBox="1">
            <a:spLocks noGrp="1"/>
          </p:cNvSpPr>
          <p:nvPr>
            <p:ph type="subTitle" idx="1"/>
          </p:nvPr>
        </p:nvSpPr>
        <p:spPr>
          <a:xfrm>
            <a:off x="863600" y="337821"/>
            <a:ext cx="118872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Temas Identificados y NPS</a:t>
            </a:r>
            <a:endParaRPr/>
          </a:p>
        </p:txBody>
      </p:sp>
      <p:sp>
        <p:nvSpPr>
          <p:cNvPr id="1295" name="Shape 1295"/>
          <p:cNvSpPr txBox="1"/>
          <p:nvPr/>
        </p:nvSpPr>
        <p:spPr>
          <a:xfrm>
            <a:off x="1170200" y="1187875"/>
            <a:ext cx="3599100" cy="56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96" name="Shape 1296"/>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u="sng"/>
              <a:t>CityPaq</a:t>
            </a:r>
            <a:endParaRPr u="sng"/>
          </a:p>
        </p:txBody>
      </p:sp>
      <p:sp>
        <p:nvSpPr>
          <p:cNvPr id="1297" name="Shape 1297"/>
          <p:cNvSpPr txBox="1"/>
          <p:nvPr/>
        </p:nvSpPr>
        <p:spPr>
          <a:xfrm>
            <a:off x="754950" y="1658900"/>
            <a:ext cx="11887200" cy="1698000"/>
          </a:xfrm>
          <a:prstGeom prst="rect">
            <a:avLst/>
          </a:prstGeom>
          <a:solidFill>
            <a:srgbClr val="F3F3F3"/>
          </a:solidFill>
          <a:ln>
            <a:noFill/>
          </a:ln>
        </p:spPr>
        <p:txBody>
          <a:bodyPr spcFirstLastPara="1" wrap="square" lIns="97500" tIns="97500" rIns="97500" bIns="97500" anchor="t" anchorCtr="0">
            <a:noAutofit/>
          </a:bodyPr>
          <a:lstStyle/>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Promotores hablan más de la Valoración del servicio(49), donde el 35% de los clientes que comentan ese tema son Promotores.</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a:latin typeface="Century Gothic"/>
              <a:ea typeface="Century Gothic"/>
              <a:cs typeface="Century Gothic"/>
              <a:sym typeface="Century Gothic"/>
            </a:endParaRPr>
          </a:p>
          <a:p>
            <a:pPr marL="457200" marR="0" lvl="0" indent="-330200" algn="l" rtl="0">
              <a:spcBef>
                <a:spcPts val="1000"/>
              </a:spcBef>
              <a:spcAft>
                <a:spcPts val="0"/>
              </a:spcAft>
              <a:buSzPts val="1600"/>
              <a:buFont typeface="Century Gothic"/>
              <a:buChar char="●"/>
            </a:pPr>
            <a:r>
              <a:rPr lang="en-US" sz="1600">
                <a:latin typeface="Century Gothic"/>
                <a:ea typeface="Century Gothic"/>
                <a:cs typeface="Century Gothic"/>
                <a:sym typeface="Century Gothic"/>
              </a:rPr>
              <a:t>Los No Promotores mencionan Valoraciones del servicio e incidencias en Paquetería.</a:t>
            </a:r>
            <a:endParaRPr sz="1600">
              <a:latin typeface="Century Gothic"/>
              <a:ea typeface="Century Gothic"/>
              <a:cs typeface="Century Gothic"/>
              <a:sym typeface="Century Gothic"/>
            </a:endParaRPr>
          </a:p>
          <a:p>
            <a:pPr marL="0" marR="0" lvl="0" indent="0" algn="l" rtl="0">
              <a:spcBef>
                <a:spcPts val="1000"/>
              </a:spcBef>
              <a:spcAft>
                <a:spcPts val="0"/>
              </a:spcAft>
              <a:buNone/>
            </a:pPr>
            <a:endParaRPr>
              <a:latin typeface="Century Gothic"/>
              <a:ea typeface="Century Gothic"/>
              <a:cs typeface="Century Gothic"/>
              <a:sym typeface="Century Gothic"/>
            </a:endParaRPr>
          </a:p>
        </p:txBody>
      </p:sp>
      <p:grpSp>
        <p:nvGrpSpPr>
          <p:cNvPr id="1298" name="Shape 1298"/>
          <p:cNvGrpSpPr/>
          <p:nvPr/>
        </p:nvGrpSpPr>
        <p:grpSpPr>
          <a:xfrm>
            <a:off x="0" y="4074821"/>
            <a:ext cx="13004802" cy="1599734"/>
            <a:chOff x="0" y="4074821"/>
            <a:chExt cx="13004802" cy="1599734"/>
          </a:xfrm>
        </p:grpSpPr>
        <p:pic>
          <p:nvPicPr>
            <p:cNvPr id="1299" name="Shape 1299"/>
            <p:cNvPicPr preferRelativeResize="0"/>
            <p:nvPr/>
          </p:nvPicPr>
          <p:blipFill>
            <a:blip r:embed="rId3">
              <a:alphaModFix/>
            </a:blip>
            <a:stretch>
              <a:fillRect/>
            </a:stretch>
          </p:blipFill>
          <p:spPr>
            <a:xfrm>
              <a:off x="0" y="4074821"/>
              <a:ext cx="13004802" cy="1599734"/>
            </a:xfrm>
            <a:prstGeom prst="rect">
              <a:avLst/>
            </a:prstGeom>
            <a:noFill/>
            <a:ln>
              <a:noFill/>
            </a:ln>
          </p:spPr>
        </p:pic>
        <p:sp>
          <p:nvSpPr>
            <p:cNvPr id="1300" name="Shape 1300"/>
            <p:cNvSpPr/>
            <p:nvPr/>
          </p:nvSpPr>
          <p:spPr>
            <a:xfrm>
              <a:off x="5689625" y="4616675"/>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1" name="Shape 1301"/>
            <p:cNvSpPr/>
            <p:nvPr/>
          </p:nvSpPr>
          <p:spPr>
            <a:xfrm>
              <a:off x="4769300" y="45590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2" name="Shape 1302"/>
            <p:cNvSpPr/>
            <p:nvPr/>
          </p:nvSpPr>
          <p:spPr>
            <a:xfrm>
              <a:off x="6967175" y="48332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p:nvPr/>
          </p:nvSpPr>
          <p:spPr>
            <a:xfrm>
              <a:off x="6967175" y="4559000"/>
              <a:ext cx="558900" cy="274200"/>
            </a:xfrm>
            <a:prstGeom prst="ellipse">
              <a:avLst/>
            </a:prstGeom>
            <a:noFill/>
            <a:ln w="9525" cap="flat" cmpd="sng">
              <a:solidFill>
                <a:srgbClr val="0000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Shape 1309"/>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310" name="Shape 1310"/>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1" name="Shape 1311"/>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2" name="Shape 1312"/>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Extender análisis </a:t>
            </a:r>
            <a:endParaRPr sz="3000"/>
          </a:p>
          <a:p>
            <a:pPr marL="0" marR="0" lvl="0" indent="0" algn="l" rtl="0">
              <a:lnSpc>
                <a:spcPct val="90000"/>
              </a:lnSpc>
              <a:spcBef>
                <a:spcPts val="0"/>
              </a:spcBef>
              <a:spcAft>
                <a:spcPts val="0"/>
              </a:spcAft>
              <a:buClr>
                <a:srgbClr val="00457D"/>
              </a:buClr>
              <a:buSzPts val="3900"/>
              <a:buFont typeface="Arial"/>
              <a:buNone/>
            </a:pPr>
            <a:r>
              <a:rPr lang="en-US"/>
              <a:t>Análisis Automático de Sentimientos</a:t>
            </a:r>
            <a:endParaRPr/>
          </a:p>
        </p:txBody>
      </p:sp>
      <p:sp>
        <p:nvSpPr>
          <p:cNvPr id="1313" name="Shape 1313"/>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2.3</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Shape 1319"/>
          <p:cNvSpPr txBox="1">
            <a:spLocks noGrp="1"/>
          </p:cNvSpPr>
          <p:nvPr>
            <p:ph type="subTitle" idx="2"/>
          </p:nvPr>
        </p:nvSpPr>
        <p:spPr>
          <a:xfrm>
            <a:off x="863600" y="261621"/>
            <a:ext cx="11811000" cy="4572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US"/>
              <a:t>Temas Identificados y Sentimiento</a:t>
            </a:r>
            <a:endParaRPr/>
          </a:p>
        </p:txBody>
      </p:sp>
      <p:pic>
        <p:nvPicPr>
          <p:cNvPr id="1320" name="Shape 1320"/>
          <p:cNvPicPr preferRelativeResize="0"/>
          <p:nvPr/>
        </p:nvPicPr>
        <p:blipFill>
          <a:blip r:embed="rId3">
            <a:alphaModFix/>
          </a:blip>
          <a:stretch>
            <a:fillRect/>
          </a:stretch>
        </p:blipFill>
        <p:spPr>
          <a:xfrm>
            <a:off x="11901454" y="209852"/>
            <a:ext cx="937451" cy="727797"/>
          </a:xfrm>
          <a:prstGeom prst="rect">
            <a:avLst/>
          </a:prstGeom>
          <a:noFill/>
          <a:ln>
            <a:noFill/>
          </a:ln>
        </p:spPr>
      </p:pic>
      <p:sp>
        <p:nvSpPr>
          <p:cNvPr id="1321" name="Shape 1321"/>
          <p:cNvSpPr txBox="1">
            <a:spLocks noGrp="1"/>
          </p:cNvSpPr>
          <p:nvPr>
            <p:ph type="title"/>
          </p:nvPr>
        </p:nvSpPr>
        <p:spPr>
          <a:xfrm>
            <a:off x="863600" y="901702"/>
            <a:ext cx="11811000" cy="27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Análisis global del sentimiento</a:t>
            </a:r>
            <a:endParaRPr/>
          </a:p>
        </p:txBody>
      </p:sp>
      <p:sp>
        <p:nvSpPr>
          <p:cNvPr id="1322" name="Shape 1322"/>
          <p:cNvSpPr txBox="1"/>
          <p:nvPr/>
        </p:nvSpPr>
        <p:spPr>
          <a:xfrm>
            <a:off x="873450" y="1358775"/>
            <a:ext cx="11811000" cy="2473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a:solidFill>
                  <a:srgbClr val="808080"/>
                </a:solidFill>
                <a:latin typeface="Century Gothic"/>
                <a:ea typeface="Century Gothic"/>
                <a:cs typeface="Century Gothic"/>
                <a:sym typeface="Century Gothic"/>
              </a:rPr>
              <a:t>Se dispone del resultado de una encuesta NPS en la cual se pregunta por la evaluación del encuestado sobre su experiencia en los distintos momentos de la relación.</a:t>
            </a:r>
            <a:endParaRPr sz="1600">
              <a:solidFill>
                <a:srgbClr val="808080"/>
              </a:solidFill>
              <a:latin typeface="Century Gothic"/>
              <a:ea typeface="Century Gothic"/>
              <a:cs typeface="Century Gothic"/>
              <a:sym typeface="Century Gothic"/>
            </a:endParaRPr>
          </a:p>
          <a:p>
            <a:pPr marL="0" lvl="0" indent="0" algn="just" rtl="0">
              <a:lnSpc>
                <a:spcPct val="115000"/>
              </a:lnSpc>
              <a:spcBef>
                <a:spcPts val="0"/>
              </a:spcBef>
              <a:spcAft>
                <a:spcPts val="0"/>
              </a:spcAft>
              <a:buNone/>
            </a:pPr>
            <a:r>
              <a:rPr lang="en-US" sz="1600">
                <a:solidFill>
                  <a:srgbClr val="808080"/>
                </a:solidFill>
                <a:latin typeface="Century Gothic"/>
                <a:ea typeface="Century Gothic"/>
                <a:cs typeface="Century Gothic"/>
                <a:sym typeface="Century Gothic"/>
              </a:rPr>
              <a:t>Los </a:t>
            </a:r>
            <a:r>
              <a:rPr lang="en-US" sz="1600" b="1">
                <a:solidFill>
                  <a:srgbClr val="002060"/>
                </a:solidFill>
                <a:latin typeface="Century Gothic"/>
                <a:ea typeface="Century Gothic"/>
                <a:cs typeface="Century Gothic"/>
                <a:sym typeface="Century Gothic"/>
              </a:rPr>
              <a:t>tópicos identificados en cada perfil</a:t>
            </a:r>
            <a:r>
              <a:rPr lang="en-US" sz="1600">
                <a:solidFill>
                  <a:srgbClr val="808080"/>
                </a:solidFill>
                <a:latin typeface="Century Gothic"/>
                <a:ea typeface="Century Gothic"/>
                <a:cs typeface="Century Gothic"/>
                <a:sym typeface="Century Gothic"/>
              </a:rPr>
              <a:t>, clasificados de mayor a menor peso se muestran a continuación:</a:t>
            </a:r>
            <a:endParaRPr sz="1600">
              <a:solidFill>
                <a:srgbClr val="808080"/>
              </a:solidFill>
              <a:latin typeface="Century Gothic"/>
              <a:ea typeface="Century Gothic"/>
              <a:cs typeface="Century Gothic"/>
              <a:sym typeface="Century Gothic"/>
            </a:endParaRPr>
          </a:p>
        </p:txBody>
      </p:sp>
      <p:graphicFrame>
        <p:nvGraphicFramePr>
          <p:cNvPr id="1323" name="Shape 1323"/>
          <p:cNvGraphicFramePr/>
          <p:nvPr/>
        </p:nvGraphicFramePr>
        <p:xfrm>
          <a:off x="5512075" y="3979000"/>
          <a:ext cx="7262375" cy="1722000"/>
        </p:xfrm>
        <a:graphic>
          <a:graphicData uri="http://schemas.openxmlformats.org/drawingml/2006/table">
            <a:tbl>
              <a:tblPr>
                <a:noFill/>
                <a:tableStyleId>{2C1A7916-E514-45EA-B587-1549D1CEF468}</a:tableStyleId>
              </a:tblPr>
              <a:tblGrid>
                <a:gridCol w="1072800">
                  <a:extLst>
                    <a:ext uri="{9D8B030D-6E8A-4147-A177-3AD203B41FA5}">
                      <a16:colId xmlns:a16="http://schemas.microsoft.com/office/drawing/2014/main" val="20000"/>
                    </a:ext>
                  </a:extLst>
                </a:gridCol>
                <a:gridCol w="1145375">
                  <a:extLst>
                    <a:ext uri="{9D8B030D-6E8A-4147-A177-3AD203B41FA5}">
                      <a16:colId xmlns:a16="http://schemas.microsoft.com/office/drawing/2014/main" val="20001"/>
                    </a:ext>
                  </a:extLst>
                </a:gridCol>
                <a:gridCol w="1109000">
                  <a:extLst>
                    <a:ext uri="{9D8B030D-6E8A-4147-A177-3AD203B41FA5}">
                      <a16:colId xmlns:a16="http://schemas.microsoft.com/office/drawing/2014/main" val="20002"/>
                    </a:ext>
                  </a:extLst>
                </a:gridCol>
                <a:gridCol w="981450">
                  <a:extLst>
                    <a:ext uri="{9D8B030D-6E8A-4147-A177-3AD203B41FA5}">
                      <a16:colId xmlns:a16="http://schemas.microsoft.com/office/drawing/2014/main" val="20003"/>
                    </a:ext>
                  </a:extLst>
                </a:gridCol>
                <a:gridCol w="1550175">
                  <a:extLst>
                    <a:ext uri="{9D8B030D-6E8A-4147-A177-3AD203B41FA5}">
                      <a16:colId xmlns:a16="http://schemas.microsoft.com/office/drawing/2014/main" val="20004"/>
                    </a:ext>
                  </a:extLst>
                </a:gridCol>
                <a:gridCol w="1403575">
                  <a:extLst>
                    <a:ext uri="{9D8B030D-6E8A-4147-A177-3AD203B41FA5}">
                      <a16:colId xmlns:a16="http://schemas.microsoft.com/office/drawing/2014/main" val="20005"/>
                    </a:ext>
                  </a:extLst>
                </a:gridCol>
              </a:tblGrid>
              <a:tr h="342900">
                <a:tc>
                  <a:txBody>
                    <a:bodyPr/>
                    <a:lstStyle/>
                    <a:p>
                      <a:pPr marL="0" lvl="0" indent="0" rtl="0">
                        <a:spcBef>
                          <a:spcPts val="0"/>
                        </a:spcBef>
                        <a:spcAft>
                          <a:spcPts val="0"/>
                        </a:spcAft>
                        <a:buNone/>
                      </a:pPr>
                      <a:endParaRPr sz="1300">
                        <a:latin typeface="Century Gothic"/>
                        <a:ea typeface="Century Gothic"/>
                        <a:cs typeface="Century Gothic"/>
                        <a:sym typeface="Century Gothic"/>
                      </a:endParaRPr>
                    </a:p>
                  </a:txBody>
                  <a:tcPr marL="91425" marR="91425" marT="91425" marB="91425">
                    <a:lnR w="9525" cap="flat" cmpd="sng">
                      <a:solidFill>
                        <a:srgbClr val="D9D9D9"/>
                      </a:solidFill>
                      <a:prstDash val="solid"/>
                      <a:round/>
                      <a:headEnd type="none" w="med" len="med"/>
                      <a:tailEnd type="none" w="med" len="med"/>
                    </a:lnR>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b="1">
                          <a:latin typeface="Century Gothic"/>
                          <a:ea typeface="Century Gothic"/>
                          <a:cs typeface="Century Gothic"/>
                          <a:sym typeface="Century Gothic"/>
                        </a:rPr>
                        <a:t>CON CONTRATO</a:t>
                      </a:r>
                      <a:endParaRPr sz="1300" b="1">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b="1">
                          <a:latin typeface="Century Gothic"/>
                          <a:ea typeface="Century Gothic"/>
                          <a:cs typeface="Century Gothic"/>
                          <a:sym typeface="Century Gothic"/>
                        </a:rPr>
                        <a:t>SIN CONTRATO</a:t>
                      </a:r>
                      <a:endParaRPr sz="1300" b="1">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b="1">
                          <a:latin typeface="Century Gothic"/>
                          <a:ea typeface="Century Gothic"/>
                          <a:cs typeface="Century Gothic"/>
                          <a:sym typeface="Century Gothic"/>
                        </a:rPr>
                        <a:t>CITYPAQ</a:t>
                      </a:r>
                      <a:endParaRPr sz="1300" b="1">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b="1">
                          <a:latin typeface="Century Gothic"/>
                          <a:ea typeface="Century Gothic"/>
                          <a:cs typeface="Century Gothic"/>
                          <a:sym typeface="Century Gothic"/>
                        </a:rPr>
                        <a:t>DESTINATARIOS</a:t>
                      </a:r>
                      <a:endParaRPr sz="1300" b="1">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b="1">
                          <a:latin typeface="Century Gothic"/>
                          <a:ea typeface="Century Gothic"/>
                          <a:cs typeface="Century Gothic"/>
                          <a:sym typeface="Century Gothic"/>
                        </a:rPr>
                        <a:t>COMPETENCIA</a:t>
                      </a:r>
                      <a:endParaRPr sz="1300" b="1">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B w="9525" cap="flat" cmpd="sng">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lvl="0" indent="0" rtl="0">
                        <a:spcBef>
                          <a:spcPts val="0"/>
                        </a:spcBef>
                        <a:spcAft>
                          <a:spcPts val="0"/>
                        </a:spcAft>
                        <a:buNone/>
                      </a:pPr>
                      <a:r>
                        <a:rPr lang="en-US" sz="1300" b="1">
                          <a:latin typeface="Century Gothic"/>
                          <a:ea typeface="Century Gothic"/>
                          <a:cs typeface="Century Gothic"/>
                          <a:sym typeface="Century Gothic"/>
                        </a:rPr>
                        <a:t>NEGATIVO</a:t>
                      </a:r>
                      <a:endParaRPr sz="1300" b="1">
                        <a:latin typeface="Century Gothic"/>
                        <a:ea typeface="Century Gothic"/>
                        <a:cs typeface="Century Gothic"/>
                        <a:sym typeface="Century Gothic"/>
                      </a:endParaRPr>
                    </a:p>
                  </a:txBody>
                  <a:tcPr marL="91425" marR="91425" marT="91425" marB="91425">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70%</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75,56%</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61,6%</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69%</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44%</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0">
                <a:tc>
                  <a:txBody>
                    <a:bodyPr/>
                    <a:lstStyle/>
                    <a:p>
                      <a:pPr marL="0" lvl="0" indent="0" rtl="0">
                        <a:spcBef>
                          <a:spcPts val="0"/>
                        </a:spcBef>
                        <a:spcAft>
                          <a:spcPts val="0"/>
                        </a:spcAft>
                        <a:buNone/>
                      </a:pPr>
                      <a:r>
                        <a:rPr lang="en-US" sz="1300" b="1">
                          <a:latin typeface="Century Gothic"/>
                          <a:ea typeface="Century Gothic"/>
                          <a:cs typeface="Century Gothic"/>
                          <a:sym typeface="Century Gothic"/>
                        </a:rPr>
                        <a:t>NEUTRO</a:t>
                      </a:r>
                      <a:endParaRPr sz="1300" b="1">
                        <a:latin typeface="Century Gothic"/>
                        <a:ea typeface="Century Gothic"/>
                        <a:cs typeface="Century Gothic"/>
                        <a:sym typeface="Century Gothic"/>
                      </a:endParaRPr>
                    </a:p>
                  </a:txBody>
                  <a:tcPr marL="91425" marR="91425" marT="91425" marB="91425">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25%</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14,16%</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28,36%</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12%</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27%</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T w="9525" cap="flat" cmpd="sng">
                      <a:solidFill>
                        <a:srgbClr val="D9D9D9"/>
                      </a:solidFill>
                      <a:prstDash val="solid"/>
                      <a:round/>
                      <a:headEnd type="none" w="med" len="med"/>
                      <a:tailEnd type="none" w="med" len="med"/>
                    </a:lnT>
                    <a:lnB w="9525" cap="flat" cmpd="sng">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en-US" sz="1300" b="1">
                          <a:latin typeface="Century Gothic"/>
                          <a:ea typeface="Century Gothic"/>
                          <a:cs typeface="Century Gothic"/>
                          <a:sym typeface="Century Gothic"/>
                        </a:rPr>
                        <a:t>POSITIVO</a:t>
                      </a:r>
                      <a:endParaRPr sz="1300" b="1">
                        <a:latin typeface="Century Gothic"/>
                        <a:ea typeface="Century Gothic"/>
                        <a:cs typeface="Century Gothic"/>
                        <a:sym typeface="Century Gothic"/>
                      </a:endParaRPr>
                    </a:p>
                  </a:txBody>
                  <a:tcPr marL="91425" marR="91425" marT="91425" marB="91425">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5%</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10,28%</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10,02%</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19%</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R w="9525" cap="flat" cmpd="sng">
                      <a:solidFill>
                        <a:srgbClr val="D9D9D9"/>
                      </a:solidFill>
                      <a:prstDash val="solid"/>
                      <a:round/>
                      <a:headEnd type="none" w="med" len="med"/>
                      <a:tailEnd type="none" w="med" len="med"/>
                    </a:lnR>
                    <a:lnT w="9525" cap="flat" cmpd="sng">
                      <a:solidFill>
                        <a:srgbClr val="D9D9D9"/>
                      </a:solidFill>
                      <a:prstDash val="solid"/>
                      <a:round/>
                      <a:headEnd type="none" w="med" len="med"/>
                      <a:tailEnd type="none" w="med" len="med"/>
                    </a:lnT>
                    <a:solidFill>
                      <a:srgbClr val="EFEFEF"/>
                    </a:solidFill>
                  </a:tcPr>
                </a:tc>
                <a:tc>
                  <a:txBody>
                    <a:bodyPr/>
                    <a:lstStyle/>
                    <a:p>
                      <a:pPr marL="0" lvl="0" indent="0" algn="ctr" rtl="0">
                        <a:spcBef>
                          <a:spcPts val="0"/>
                        </a:spcBef>
                        <a:spcAft>
                          <a:spcPts val="0"/>
                        </a:spcAft>
                        <a:buNone/>
                      </a:pPr>
                      <a:r>
                        <a:rPr lang="en-US" sz="1300">
                          <a:latin typeface="Century Gothic"/>
                          <a:ea typeface="Century Gothic"/>
                          <a:cs typeface="Century Gothic"/>
                          <a:sym typeface="Century Gothic"/>
                        </a:rPr>
                        <a:t>29%</a:t>
                      </a:r>
                      <a:endParaRPr sz="1300">
                        <a:latin typeface="Century Gothic"/>
                        <a:ea typeface="Century Gothic"/>
                        <a:cs typeface="Century Gothic"/>
                        <a:sym typeface="Century Gothic"/>
                      </a:endParaRPr>
                    </a:p>
                  </a:txBody>
                  <a:tcPr marL="91425" marR="91425" marT="91425" marB="91425">
                    <a:lnL w="9525" cap="flat" cmpd="sng">
                      <a:solidFill>
                        <a:srgbClr val="D9D9D9"/>
                      </a:solidFill>
                      <a:prstDash val="solid"/>
                      <a:round/>
                      <a:headEnd type="none" w="med" len="med"/>
                      <a:tailEnd type="none" w="med" len="med"/>
                    </a:lnL>
                    <a:lnT w="9525" cap="flat" cmpd="sng">
                      <a:solidFill>
                        <a:srgbClr val="D9D9D9"/>
                      </a:solidFill>
                      <a:prstDash val="solid"/>
                      <a:round/>
                      <a:headEnd type="none" w="med" len="med"/>
                      <a:tailEnd type="none" w="med" len="med"/>
                    </a:lnT>
                    <a:solidFill>
                      <a:srgbClr val="EFEFEF"/>
                    </a:solidFill>
                  </a:tcPr>
                </a:tc>
                <a:extLst>
                  <a:ext uri="{0D108BD9-81ED-4DB2-BD59-A6C34878D82A}">
                    <a16:rowId xmlns:a16="http://schemas.microsoft.com/office/drawing/2014/main" val="10003"/>
                  </a:ext>
                </a:extLst>
              </a:tr>
            </a:tbl>
          </a:graphicData>
        </a:graphic>
      </p:graphicFrame>
      <p:sp>
        <p:nvSpPr>
          <p:cNvPr id="1324" name="Shape 1324"/>
          <p:cNvSpPr txBox="1"/>
          <p:nvPr/>
        </p:nvSpPr>
        <p:spPr>
          <a:xfrm>
            <a:off x="873450" y="2430575"/>
            <a:ext cx="11672400" cy="12159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A nivel global, la evaluación más negativa corresponde a Sin contrato, seguida de cerca por Con Contrato</a:t>
            </a:r>
            <a:endParaRPr sz="1600">
              <a:solidFill>
                <a:srgbClr val="808080"/>
              </a:solidFill>
              <a:latin typeface="Century Gothic"/>
              <a:ea typeface="Century Gothic"/>
              <a:cs typeface="Century Gothic"/>
              <a:sym typeface="Century Gothic"/>
            </a:endParaRPr>
          </a:p>
          <a:p>
            <a:pPr marL="457200" lvl="0" indent="-330200" algn="just" rtl="0">
              <a:lnSpc>
                <a:spcPct val="115000"/>
              </a:lnSpc>
              <a:spcBef>
                <a:spcPts val="1000"/>
              </a:spcBef>
              <a:spcAft>
                <a:spcPts val="0"/>
              </a:spcAft>
              <a:buClr>
                <a:srgbClr val="808080"/>
              </a:buClr>
              <a:buSzPts val="1600"/>
              <a:buFont typeface="Century Gothic"/>
              <a:buChar char="➢"/>
            </a:pPr>
            <a:r>
              <a:rPr lang="en-US" sz="1600">
                <a:solidFill>
                  <a:srgbClr val="808080"/>
                </a:solidFill>
                <a:latin typeface="Century Gothic"/>
                <a:ea typeface="Century Gothic"/>
                <a:cs typeface="Century Gothic"/>
                <a:sym typeface="Century Gothic"/>
              </a:rPr>
              <a:t>Dentro del fichero de competencia, existe un número de documentos clasificados significativamente menor al resto, por lo que los resultados son menos comparables </a:t>
            </a:r>
            <a:endParaRPr sz="1600">
              <a:solidFill>
                <a:srgbClr val="808080"/>
              </a:solidFill>
              <a:latin typeface="Century Gothic"/>
              <a:ea typeface="Century Gothic"/>
              <a:cs typeface="Century Gothic"/>
              <a:sym typeface="Century Gothic"/>
            </a:endParaRPr>
          </a:p>
        </p:txBody>
      </p:sp>
      <p:pic>
        <p:nvPicPr>
          <p:cNvPr id="1325" name="Shape 1325"/>
          <p:cNvPicPr preferRelativeResize="0"/>
          <p:nvPr/>
        </p:nvPicPr>
        <p:blipFill>
          <a:blip r:embed="rId4">
            <a:alphaModFix/>
          </a:blip>
          <a:stretch>
            <a:fillRect/>
          </a:stretch>
        </p:blipFill>
        <p:spPr>
          <a:xfrm>
            <a:off x="223950" y="3710350"/>
            <a:ext cx="5211925" cy="2550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332" name="Shape 1332"/>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Shape 1333"/>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Shape 1334"/>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Extender análisis </a:t>
            </a:r>
            <a:endParaRPr sz="3000"/>
          </a:p>
          <a:p>
            <a:pPr marL="0" marR="0" lvl="0" indent="0" algn="l" rtl="0">
              <a:lnSpc>
                <a:spcPct val="90000"/>
              </a:lnSpc>
              <a:spcBef>
                <a:spcPts val="0"/>
              </a:spcBef>
              <a:spcAft>
                <a:spcPts val="0"/>
              </a:spcAft>
              <a:buClr>
                <a:srgbClr val="00457D"/>
              </a:buClr>
              <a:buSzPts val="3900"/>
              <a:buFont typeface="Arial"/>
              <a:buNone/>
            </a:pPr>
            <a:r>
              <a:rPr lang="en-US"/>
              <a:t>Implementar Sistema Supervisado</a:t>
            </a:r>
            <a:endParaRPr/>
          </a:p>
        </p:txBody>
      </p:sp>
      <p:sp>
        <p:nvSpPr>
          <p:cNvPr id="1335" name="Shape 1335"/>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2.4</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Shape 1340"/>
          <p:cNvSpPr/>
          <p:nvPr/>
        </p:nvSpPr>
        <p:spPr>
          <a:xfrm>
            <a:off x="863600" y="2050601"/>
            <a:ext cx="6525900" cy="3664200"/>
          </a:xfrm>
          <a:prstGeom prst="roundRect">
            <a:avLst>
              <a:gd name="adj" fmla="val 3679"/>
            </a:avLst>
          </a:prstGeom>
          <a:noFill/>
          <a:ln w="28575" cap="flat" cmpd="sng">
            <a:solidFill>
              <a:srgbClr val="FFD300"/>
            </a:solidFill>
            <a:prstDash val="solid"/>
            <a:miter lim="800000"/>
            <a:headEnd type="none" w="med" len="med"/>
            <a:tailEnd type="none" w="med" len="med"/>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dk1"/>
              </a:solidFill>
              <a:latin typeface="Calibri"/>
              <a:ea typeface="Calibri"/>
              <a:cs typeface="Calibri"/>
              <a:sym typeface="Calibri"/>
            </a:endParaRPr>
          </a:p>
        </p:txBody>
      </p:sp>
      <p:sp>
        <p:nvSpPr>
          <p:cNvPr id="1341" name="Shape 1341"/>
          <p:cNvSpPr/>
          <p:nvPr/>
        </p:nvSpPr>
        <p:spPr>
          <a:xfrm rot="-2837475">
            <a:off x="9629609" y="4839805"/>
            <a:ext cx="1512225" cy="341175"/>
          </a:xfrm>
          <a:prstGeom prst="rightArrow">
            <a:avLst>
              <a:gd name="adj1" fmla="val 50000"/>
              <a:gd name="adj2" fmla="val 50000"/>
            </a:avLst>
          </a:prstGeom>
          <a:noFill/>
          <a:ln w="1270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342" name="Shape 1342"/>
          <p:cNvSpPr/>
          <p:nvPr/>
        </p:nvSpPr>
        <p:spPr>
          <a:xfrm>
            <a:off x="2376822" y="6183000"/>
            <a:ext cx="690000" cy="368400"/>
          </a:xfrm>
          <a:prstGeom prst="rect">
            <a:avLst/>
          </a:prstGeom>
          <a:noFill/>
          <a:ln>
            <a:noFill/>
          </a:ln>
        </p:spPr>
        <p:txBody>
          <a:bodyPr spcFirstLastPara="1" wrap="square" lIns="96000" tIns="48000" rIns="96000" bIns="48000" anchor="t" anchorCtr="0">
            <a:noAutofit/>
          </a:bodyPr>
          <a:lstStyle/>
          <a:p>
            <a:pPr marL="0" marR="0" lvl="0" indent="0" algn="l" rtl="0">
              <a:spcBef>
                <a:spcPts val="0"/>
              </a:spcBef>
              <a:spcAft>
                <a:spcPts val="0"/>
              </a:spcAft>
              <a:buNone/>
            </a:pPr>
            <a:r>
              <a:rPr lang="en-US" sz="1920">
                <a:solidFill>
                  <a:srgbClr val="FFFFFF"/>
                </a:solidFill>
                <a:latin typeface="Arial"/>
                <a:ea typeface="Arial"/>
                <a:cs typeface="Arial"/>
                <a:sym typeface="Arial"/>
              </a:rPr>
              <a:t>60%</a:t>
            </a:r>
            <a:endParaRPr sz="1920">
              <a:solidFill>
                <a:schemeClr val="dk1"/>
              </a:solidFill>
              <a:latin typeface="Arial"/>
              <a:ea typeface="Arial"/>
              <a:cs typeface="Arial"/>
              <a:sym typeface="Arial"/>
            </a:endParaRPr>
          </a:p>
        </p:txBody>
      </p:sp>
      <p:sp>
        <p:nvSpPr>
          <p:cNvPr id="1343" name="Shape 1343"/>
          <p:cNvSpPr/>
          <p:nvPr/>
        </p:nvSpPr>
        <p:spPr>
          <a:xfrm>
            <a:off x="7770235" y="3660909"/>
            <a:ext cx="718800" cy="377700"/>
          </a:xfrm>
          <a:prstGeom prst="rightArrow">
            <a:avLst>
              <a:gd name="adj1" fmla="val 37016"/>
              <a:gd name="adj2" fmla="val 60474"/>
            </a:avLst>
          </a:prstGeom>
          <a:noFill/>
          <a:ln w="1270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344" name="Shape 1344"/>
          <p:cNvSpPr txBox="1"/>
          <p:nvPr/>
        </p:nvSpPr>
        <p:spPr>
          <a:xfrm>
            <a:off x="8371290" y="2050600"/>
            <a:ext cx="1900200" cy="68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Century Gothic"/>
                <a:ea typeface="Century Gothic"/>
                <a:cs typeface="Century Gothic"/>
                <a:sym typeface="Century Gothic"/>
              </a:rPr>
              <a:t>Construcción del modelo</a:t>
            </a:r>
            <a:endParaRPr sz="1800"/>
          </a:p>
        </p:txBody>
      </p:sp>
      <p:sp>
        <p:nvSpPr>
          <p:cNvPr id="1345" name="Shape 1345"/>
          <p:cNvSpPr txBox="1"/>
          <p:nvPr/>
        </p:nvSpPr>
        <p:spPr>
          <a:xfrm>
            <a:off x="1173322" y="2222203"/>
            <a:ext cx="5862600" cy="97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Century Gothic"/>
                <a:ea typeface="Century Gothic"/>
                <a:cs typeface="Century Gothic"/>
                <a:sym typeface="Century Gothic"/>
              </a:rPr>
              <a:t>1. Modelo no supervisado</a:t>
            </a:r>
            <a:r>
              <a:rPr lang="en-US" sz="1800">
                <a:solidFill>
                  <a:srgbClr val="595959"/>
                </a:solidFill>
                <a:latin typeface="Century Gothic"/>
                <a:ea typeface="Century Gothic"/>
                <a:cs typeface="Century Gothic"/>
                <a:sym typeface="Century Gothic"/>
              </a:rPr>
              <a:t>: localización y definición de los distintos grupos a través de todos los casos/encuestas.</a:t>
            </a:r>
            <a:endParaRPr sz="1800"/>
          </a:p>
        </p:txBody>
      </p:sp>
      <p:sp>
        <p:nvSpPr>
          <p:cNvPr id="1346" name="Shape 1346"/>
          <p:cNvSpPr txBox="1"/>
          <p:nvPr/>
        </p:nvSpPr>
        <p:spPr>
          <a:xfrm>
            <a:off x="8523240" y="4736271"/>
            <a:ext cx="1596300" cy="97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Century Gothic"/>
                <a:ea typeface="Century Gothic"/>
                <a:cs typeface="Century Gothic"/>
                <a:sym typeface="Century Gothic"/>
              </a:rPr>
              <a:t>Nuevas encuestas (textos)</a:t>
            </a:r>
            <a:endParaRPr sz="1800"/>
          </a:p>
        </p:txBody>
      </p:sp>
      <p:sp>
        <p:nvSpPr>
          <p:cNvPr id="1347" name="Shape 1347"/>
          <p:cNvSpPr txBox="1"/>
          <p:nvPr/>
        </p:nvSpPr>
        <p:spPr>
          <a:xfrm>
            <a:off x="10472308" y="5257724"/>
            <a:ext cx="2291700" cy="97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595959"/>
                </a:solidFill>
                <a:latin typeface="Century Gothic"/>
                <a:ea typeface="Century Gothic"/>
                <a:cs typeface="Century Gothic"/>
                <a:sym typeface="Century Gothic"/>
              </a:rPr>
              <a:t>Clasificación </a:t>
            </a:r>
            <a:endParaRPr sz="1800"/>
          </a:p>
          <a:p>
            <a:pPr marL="0" marR="0" lvl="0" indent="0" algn="ctr" rtl="0">
              <a:spcBef>
                <a:spcPts val="0"/>
              </a:spcBef>
              <a:spcAft>
                <a:spcPts val="0"/>
              </a:spcAft>
              <a:buNone/>
            </a:pPr>
            <a:r>
              <a:rPr lang="en-US" sz="1800">
                <a:solidFill>
                  <a:srgbClr val="595959"/>
                </a:solidFill>
                <a:latin typeface="Century Gothic"/>
                <a:ea typeface="Century Gothic"/>
                <a:cs typeface="Century Gothic"/>
                <a:sym typeface="Century Gothic"/>
              </a:rPr>
              <a:t>Automática de nuevos textos</a:t>
            </a:r>
            <a:endParaRPr sz="1800"/>
          </a:p>
        </p:txBody>
      </p:sp>
      <p:sp>
        <p:nvSpPr>
          <p:cNvPr id="1348" name="Shape 1348"/>
          <p:cNvSpPr txBox="1"/>
          <p:nvPr/>
        </p:nvSpPr>
        <p:spPr>
          <a:xfrm>
            <a:off x="1092200" y="5867400"/>
            <a:ext cx="6297300" cy="445200"/>
          </a:xfrm>
          <a:prstGeom prst="rect">
            <a:avLst/>
          </a:prstGeom>
          <a:noFill/>
          <a:ln>
            <a:noFill/>
          </a:ln>
        </p:spPr>
        <p:txBody>
          <a:bodyPr spcFirstLastPara="1" wrap="square" lIns="96000" tIns="48000" rIns="96000" bIns="48000" anchor="t" anchorCtr="0">
            <a:noAutofit/>
          </a:bodyPr>
          <a:lstStyle/>
          <a:p>
            <a:pPr marL="342900" marR="0" lvl="0" indent="-335280" algn="l" rtl="0">
              <a:spcBef>
                <a:spcPts val="0"/>
              </a:spcBef>
              <a:spcAft>
                <a:spcPts val="0"/>
              </a:spcAft>
              <a:buClr>
                <a:srgbClr val="595959"/>
              </a:buClr>
              <a:buSzPts val="1800"/>
              <a:buFont typeface="Noto Sans Symbols"/>
              <a:buChar char="✓"/>
            </a:pPr>
            <a:r>
              <a:rPr lang="en-US" sz="1800">
                <a:solidFill>
                  <a:srgbClr val="595959"/>
                </a:solidFill>
                <a:latin typeface="Century Gothic"/>
                <a:ea typeface="Century Gothic"/>
                <a:cs typeface="Century Gothic"/>
                <a:sym typeface="Century Gothic"/>
              </a:rPr>
              <a:t>Recálculo periódico del algoritmo (trimestral, semestral, …)</a:t>
            </a:r>
            <a:endParaRPr sz="1800"/>
          </a:p>
        </p:txBody>
      </p:sp>
      <p:grpSp>
        <p:nvGrpSpPr>
          <p:cNvPr id="1349" name="Shape 1349"/>
          <p:cNvGrpSpPr/>
          <p:nvPr/>
        </p:nvGrpSpPr>
        <p:grpSpPr>
          <a:xfrm>
            <a:off x="8794983" y="3085781"/>
            <a:ext cx="1052814" cy="1097004"/>
            <a:chOff x="3564919" y="2495552"/>
            <a:chExt cx="1579142" cy="1342394"/>
          </a:xfrm>
        </p:grpSpPr>
        <p:grpSp>
          <p:nvGrpSpPr>
            <p:cNvPr id="1350" name="Shape 1350"/>
            <p:cNvGrpSpPr/>
            <p:nvPr/>
          </p:nvGrpSpPr>
          <p:grpSpPr>
            <a:xfrm>
              <a:off x="3633898" y="2786664"/>
              <a:ext cx="337450" cy="148020"/>
              <a:chOff x="-26271" y="233963"/>
              <a:chExt cx="337450" cy="148020"/>
            </a:xfrm>
          </p:grpSpPr>
          <p:sp>
            <p:nvSpPr>
              <p:cNvPr id="1351" name="Shape 1351"/>
              <p:cNvSpPr/>
              <p:nvPr/>
            </p:nvSpPr>
            <p:spPr>
              <a:xfrm>
                <a:off x="143210" y="285113"/>
                <a:ext cx="91440" cy="91440"/>
              </a:xfrm>
              <a:custGeom>
                <a:avLst/>
                <a:gdLst/>
                <a:ahLst/>
                <a:cxnLst/>
                <a:rect l="0" t="0" r="0" b="0"/>
                <a:pathLst>
                  <a:path w="120000" h="120000" extrusionOk="0">
                    <a:moveTo>
                      <a:pt x="118338" y="60000"/>
                    </a:moveTo>
                    <a:lnTo>
                      <a:pt x="118338" y="68102"/>
                    </a:lnTo>
                    <a:lnTo>
                      <a:pt x="60000" y="68102"/>
                    </a:lnTo>
                    <a:lnTo>
                      <a:pt x="60000" y="76078"/>
                    </a:lnTo>
                  </a:path>
                </a:pathLst>
              </a:custGeom>
              <a:noFill/>
              <a:ln w="12700" cap="flat" cmpd="sng">
                <a:solidFill>
                  <a:srgbClr val="528CBE"/>
                </a:solidFill>
                <a:prstDash val="solid"/>
                <a:miter lim="800000"/>
                <a:headEnd type="none" w="med" len="med"/>
                <a:tailEnd type="none" w="med" len="med"/>
              </a:ln>
            </p:spPr>
          </p:sp>
          <p:sp>
            <p:nvSpPr>
              <p:cNvPr id="1352" name="Shape 1352"/>
              <p:cNvSpPr/>
              <p:nvPr/>
            </p:nvSpPr>
            <p:spPr>
              <a:xfrm>
                <a:off x="107438" y="233963"/>
                <a:ext cx="91440" cy="91440"/>
              </a:xfrm>
              <a:custGeom>
                <a:avLst/>
                <a:gdLst/>
                <a:ahLst/>
                <a:cxnLst/>
                <a:rect l="0" t="0" r="0" b="0"/>
                <a:pathLst>
                  <a:path w="120000" h="120000" extrusionOk="0">
                    <a:moveTo>
                      <a:pt x="60000" y="60000"/>
                    </a:moveTo>
                    <a:lnTo>
                      <a:pt x="60000" y="68102"/>
                    </a:lnTo>
                    <a:lnTo>
                      <a:pt x="165283" y="68102"/>
                    </a:lnTo>
                    <a:lnTo>
                      <a:pt x="165283" y="76078"/>
                    </a:lnTo>
                  </a:path>
                </a:pathLst>
              </a:custGeom>
              <a:noFill/>
              <a:ln w="12700" cap="flat" cmpd="sng">
                <a:solidFill>
                  <a:srgbClr val="487AA8"/>
                </a:solidFill>
                <a:prstDash val="solid"/>
                <a:miter lim="800000"/>
                <a:headEnd type="none" w="med" len="med"/>
                <a:tailEnd type="none" w="med" len="med"/>
              </a:ln>
            </p:spPr>
          </p:sp>
          <p:sp>
            <p:nvSpPr>
              <p:cNvPr id="1353" name="Shape 1353"/>
              <p:cNvSpPr/>
              <p:nvPr/>
            </p:nvSpPr>
            <p:spPr>
              <a:xfrm>
                <a:off x="27212" y="285113"/>
                <a:ext cx="91440" cy="91440"/>
              </a:xfrm>
              <a:custGeom>
                <a:avLst/>
                <a:gdLst/>
                <a:ahLst/>
                <a:cxnLst/>
                <a:rect l="0" t="0" r="0" b="0"/>
                <a:pathLst>
                  <a:path w="120000" h="120000" extrusionOk="0">
                    <a:moveTo>
                      <a:pt x="60000" y="60000"/>
                    </a:moveTo>
                    <a:lnTo>
                      <a:pt x="60000" y="68102"/>
                    </a:lnTo>
                    <a:lnTo>
                      <a:pt x="130188" y="68102"/>
                    </a:lnTo>
                    <a:lnTo>
                      <a:pt x="130188" y="76078"/>
                    </a:lnTo>
                  </a:path>
                </a:pathLst>
              </a:custGeom>
              <a:noFill/>
              <a:ln w="12700" cap="flat" cmpd="sng">
                <a:solidFill>
                  <a:srgbClr val="528CBE"/>
                </a:solidFill>
                <a:prstDash val="solid"/>
                <a:miter lim="800000"/>
                <a:headEnd type="none" w="med" len="med"/>
                <a:tailEnd type="none" w="med" len="med"/>
              </a:ln>
            </p:spPr>
          </p:sp>
          <p:sp>
            <p:nvSpPr>
              <p:cNvPr id="1354" name="Shape 1354"/>
              <p:cNvSpPr/>
              <p:nvPr/>
            </p:nvSpPr>
            <p:spPr>
              <a:xfrm>
                <a:off x="-26271" y="285113"/>
                <a:ext cx="91440" cy="91440"/>
              </a:xfrm>
              <a:custGeom>
                <a:avLst/>
                <a:gdLst/>
                <a:ahLst/>
                <a:cxnLst/>
                <a:rect l="0" t="0" r="0" b="0"/>
                <a:pathLst>
                  <a:path w="120000" h="120000" extrusionOk="0">
                    <a:moveTo>
                      <a:pt x="130188" y="60000"/>
                    </a:moveTo>
                    <a:lnTo>
                      <a:pt x="130188" y="68102"/>
                    </a:lnTo>
                    <a:lnTo>
                      <a:pt x="60000" y="68102"/>
                    </a:lnTo>
                    <a:lnTo>
                      <a:pt x="60000" y="76078"/>
                    </a:lnTo>
                  </a:path>
                </a:pathLst>
              </a:custGeom>
              <a:noFill/>
              <a:ln w="12700" cap="flat" cmpd="sng">
                <a:solidFill>
                  <a:srgbClr val="528CBE"/>
                </a:solidFill>
                <a:prstDash val="solid"/>
                <a:miter lim="800000"/>
                <a:headEnd type="none" w="med" len="med"/>
                <a:tailEnd type="none" w="med" len="med"/>
              </a:ln>
            </p:spPr>
          </p:sp>
          <p:sp>
            <p:nvSpPr>
              <p:cNvPr id="1355" name="Shape 1355"/>
              <p:cNvSpPr/>
              <p:nvPr/>
            </p:nvSpPr>
            <p:spPr>
              <a:xfrm>
                <a:off x="27212" y="233963"/>
                <a:ext cx="91440" cy="91440"/>
              </a:xfrm>
              <a:custGeom>
                <a:avLst/>
                <a:gdLst/>
                <a:ahLst/>
                <a:cxnLst/>
                <a:rect l="0" t="0" r="0" b="0"/>
                <a:pathLst>
                  <a:path w="120000" h="120000" extrusionOk="0">
                    <a:moveTo>
                      <a:pt x="165283" y="60000"/>
                    </a:moveTo>
                    <a:lnTo>
                      <a:pt x="165283" y="68102"/>
                    </a:lnTo>
                    <a:lnTo>
                      <a:pt x="60000" y="68102"/>
                    </a:lnTo>
                    <a:lnTo>
                      <a:pt x="60000" y="76078"/>
                    </a:lnTo>
                  </a:path>
                </a:pathLst>
              </a:custGeom>
              <a:noFill/>
              <a:ln w="12700" cap="flat" cmpd="sng">
                <a:solidFill>
                  <a:srgbClr val="487AA8"/>
                </a:solidFill>
                <a:prstDash val="solid"/>
                <a:miter lim="800000"/>
                <a:headEnd type="none" w="med" len="med"/>
                <a:tailEnd type="none" w="med" len="med"/>
              </a:ln>
            </p:spPr>
          </p:sp>
          <p:sp>
            <p:nvSpPr>
              <p:cNvPr id="1356" name="Shape 1356"/>
              <p:cNvSpPr/>
              <p:nvPr/>
            </p:nvSpPr>
            <p:spPr>
              <a:xfrm>
                <a:off x="133710" y="240785"/>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7" name="Shape 1357"/>
              <p:cNvSpPr/>
              <p:nvPr/>
            </p:nvSpPr>
            <p:spPr>
              <a:xfrm>
                <a:off x="172607" y="24068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8" name="Shape 1358"/>
              <p:cNvSpPr txBox="1"/>
              <p:nvPr/>
            </p:nvSpPr>
            <p:spPr>
              <a:xfrm>
                <a:off x="172607" y="24068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sp>
            <p:nvSpPr>
              <p:cNvPr id="1359" name="Shape 1359"/>
              <p:cNvSpPr/>
              <p:nvPr/>
            </p:nvSpPr>
            <p:spPr>
              <a:xfrm>
                <a:off x="53484" y="291935"/>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Shape 1360"/>
              <p:cNvSpPr/>
              <p:nvPr/>
            </p:nvSpPr>
            <p:spPr>
              <a:xfrm>
                <a:off x="92381" y="29183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Shape 1361"/>
              <p:cNvSpPr txBox="1"/>
              <p:nvPr/>
            </p:nvSpPr>
            <p:spPr>
              <a:xfrm>
                <a:off x="92381" y="29183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sp>
            <p:nvSpPr>
              <p:cNvPr id="1362" name="Shape 1362"/>
              <p:cNvSpPr/>
              <p:nvPr/>
            </p:nvSpPr>
            <p:spPr>
              <a:xfrm>
                <a:off x="0" y="343086"/>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Shape 1363"/>
              <p:cNvSpPr/>
              <p:nvPr/>
            </p:nvSpPr>
            <p:spPr>
              <a:xfrm>
                <a:off x="38897" y="34298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Shape 1364"/>
              <p:cNvSpPr txBox="1"/>
              <p:nvPr/>
            </p:nvSpPr>
            <p:spPr>
              <a:xfrm>
                <a:off x="38897" y="34298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sp>
            <p:nvSpPr>
              <p:cNvPr id="1365" name="Shape 1365"/>
              <p:cNvSpPr/>
              <p:nvPr/>
            </p:nvSpPr>
            <p:spPr>
              <a:xfrm>
                <a:off x="106968" y="343086"/>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Shape 1366"/>
              <p:cNvSpPr/>
              <p:nvPr/>
            </p:nvSpPr>
            <p:spPr>
              <a:xfrm>
                <a:off x="145865" y="34298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7" name="Shape 1367"/>
              <p:cNvSpPr txBox="1"/>
              <p:nvPr/>
            </p:nvSpPr>
            <p:spPr>
              <a:xfrm>
                <a:off x="145865" y="34298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sp>
            <p:nvSpPr>
              <p:cNvPr id="1368" name="Shape 1368"/>
              <p:cNvSpPr/>
              <p:nvPr/>
            </p:nvSpPr>
            <p:spPr>
              <a:xfrm>
                <a:off x="213936" y="291935"/>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p:nvPr/>
            </p:nvSpPr>
            <p:spPr>
              <a:xfrm>
                <a:off x="252833" y="29183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txBox="1"/>
              <p:nvPr/>
            </p:nvSpPr>
            <p:spPr>
              <a:xfrm>
                <a:off x="252833" y="29183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sp>
            <p:nvSpPr>
              <p:cNvPr id="1371" name="Shape 1371"/>
              <p:cNvSpPr/>
              <p:nvPr/>
            </p:nvSpPr>
            <p:spPr>
              <a:xfrm>
                <a:off x="169481" y="343086"/>
                <a:ext cx="38897" cy="38897"/>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p:nvPr/>
            </p:nvSpPr>
            <p:spPr>
              <a:xfrm>
                <a:off x="252833" y="342988"/>
                <a:ext cx="58346" cy="38897"/>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Shape 1373"/>
              <p:cNvSpPr txBox="1"/>
              <p:nvPr/>
            </p:nvSpPr>
            <p:spPr>
              <a:xfrm>
                <a:off x="252833" y="342988"/>
                <a:ext cx="58346" cy="38897"/>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chemeClr val="dk1"/>
                  </a:buClr>
                  <a:buSzPts val="500"/>
                  <a:buFont typeface="Calibri"/>
                  <a:buNone/>
                </a:pPr>
                <a:r>
                  <a:rPr lang="en-US" sz="500">
                    <a:solidFill>
                      <a:schemeClr val="dk1"/>
                    </a:solidFill>
                    <a:latin typeface="Calibri"/>
                    <a:ea typeface="Calibri"/>
                    <a:cs typeface="Calibri"/>
                    <a:sym typeface="Calibri"/>
                  </a:rPr>
                  <a:t> </a:t>
                </a:r>
                <a:endParaRPr/>
              </a:p>
            </p:txBody>
          </p:sp>
        </p:grpSp>
        <p:grpSp>
          <p:nvGrpSpPr>
            <p:cNvPr id="1374" name="Shape 1374"/>
            <p:cNvGrpSpPr/>
            <p:nvPr/>
          </p:nvGrpSpPr>
          <p:grpSpPr>
            <a:xfrm>
              <a:off x="3980910" y="2550985"/>
              <a:ext cx="473179" cy="136957"/>
              <a:chOff x="3278352" y="1647375"/>
              <a:chExt cx="3727250" cy="1066249"/>
            </a:xfrm>
          </p:grpSpPr>
          <p:grpSp>
            <p:nvGrpSpPr>
              <p:cNvPr id="1375" name="Shape 1375"/>
              <p:cNvGrpSpPr/>
              <p:nvPr/>
            </p:nvGrpSpPr>
            <p:grpSpPr>
              <a:xfrm>
                <a:off x="3278353" y="2544079"/>
                <a:ext cx="127758" cy="169545"/>
                <a:chOff x="125579" y="125142"/>
                <a:chExt cx="127758" cy="169545"/>
              </a:xfrm>
            </p:grpSpPr>
            <p:sp>
              <p:nvSpPr>
                <p:cNvPr id="1376" name="Shape 1376"/>
                <p:cNvSpPr/>
                <p:nvPr/>
              </p:nvSpPr>
              <p:spPr>
                <a:xfrm>
                  <a:off x="132849" y="193460"/>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7" name="Shape 1377"/>
                <p:cNvSpPr txBox="1"/>
                <p:nvPr/>
              </p:nvSpPr>
              <p:spPr>
                <a:xfrm>
                  <a:off x="138373" y="198967"/>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378" name="Shape 1378"/>
                <p:cNvSpPr/>
                <p:nvPr/>
              </p:nvSpPr>
              <p:spPr>
                <a:xfrm rot="-5433588">
                  <a:off x="137833" y="154221"/>
                  <a:ext cx="27118"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9" name="Shape 1379"/>
                <p:cNvSpPr txBox="1"/>
                <p:nvPr/>
              </p:nvSpPr>
              <p:spPr>
                <a:xfrm rot="5366412">
                  <a:off x="150714" y="179225"/>
                  <a:ext cx="1355" cy="13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380" name="Shape 1380"/>
                <p:cNvSpPr/>
                <p:nvPr/>
              </p:nvSpPr>
              <p:spPr>
                <a:xfrm>
                  <a:off x="132216" y="1287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1" name="Shape 1381"/>
                <p:cNvSpPr txBox="1"/>
                <p:nvPr/>
              </p:nvSpPr>
              <p:spPr>
                <a:xfrm>
                  <a:off x="137740" y="134249"/>
                  <a:ext cx="26671" cy="26588"/>
                </a:xfrm>
                <a:prstGeom prst="rect">
                  <a:avLst/>
                </a:prstGeom>
                <a:noFill/>
                <a:ln>
                  <a:noFill/>
                </a:ln>
              </p:spPr>
              <p:txBody>
                <a:bodyPr spcFirstLastPara="1" wrap="square" lIns="3175" tIns="3175" rIns="3175" bIns="3175" anchor="ctr" anchorCtr="0">
                  <a:noAutofit/>
                </a:bodyPr>
                <a:lstStyle/>
                <a:p>
                  <a:pPr marL="0" marR="0" lvl="0" indent="0" algn="l" rtl="0">
                    <a:lnSpc>
                      <a:spcPct val="90000"/>
                    </a:lnSpc>
                    <a:spcBef>
                      <a:spcPts val="0"/>
                    </a:spcBef>
                    <a:spcAft>
                      <a:spcPts val="0"/>
                    </a:spcAft>
                    <a:buClr>
                      <a:schemeClr val="lt1"/>
                    </a:buClr>
                    <a:buSzPts val="500"/>
                    <a:buFont typeface="Calibri"/>
                    <a:buNone/>
                  </a:pPr>
                  <a:r>
                    <a:rPr lang="en-US" sz="500">
                      <a:solidFill>
                        <a:schemeClr val="lt1"/>
                      </a:solidFill>
                      <a:latin typeface="Calibri"/>
                      <a:ea typeface="Calibri"/>
                      <a:cs typeface="Calibri"/>
                      <a:sym typeface="Calibri"/>
                    </a:rPr>
                    <a:t> </a:t>
                  </a:r>
                  <a:endParaRPr/>
                </a:p>
                <a:p>
                  <a:pPr marL="57150" marR="0" lvl="1" indent="-31750" algn="l" rtl="0">
                    <a:lnSpc>
                      <a:spcPct val="90000"/>
                    </a:lnSpc>
                    <a:spcBef>
                      <a:spcPts val="175"/>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a:p>
                  <a:pPr marL="57150" marR="0" lvl="1" indent="-57150" algn="l" rtl="0">
                    <a:lnSpc>
                      <a:spcPct val="90000"/>
                    </a:lnSpc>
                    <a:spcBef>
                      <a:spcPts val="60"/>
                    </a:spcBef>
                    <a:spcAft>
                      <a:spcPts val="0"/>
                    </a:spcAft>
                    <a:buClr>
                      <a:schemeClr val="lt1"/>
                    </a:buClr>
                    <a:buSzPts val="400"/>
                    <a:buFont typeface="Calibri"/>
                    <a:buChar char="•"/>
                  </a:pPr>
                  <a:r>
                    <a:rPr lang="en-US" sz="400" b="0" i="0" u="none" strike="noStrike" cap="none">
                      <a:solidFill>
                        <a:schemeClr val="lt1"/>
                      </a:solidFill>
                      <a:latin typeface="Calibri"/>
                      <a:ea typeface="Calibri"/>
                      <a:cs typeface="Calibri"/>
                      <a:sym typeface="Calibri"/>
                    </a:rPr>
                    <a:t> </a:t>
                  </a:r>
                  <a:endParaRPr/>
                </a:p>
                <a:p>
                  <a:pPr marL="57150" marR="0" lvl="1" indent="-31750" algn="l" rtl="0">
                    <a:lnSpc>
                      <a:spcPct val="90000"/>
                    </a:lnSpc>
                    <a:spcBef>
                      <a:spcPts val="60"/>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p:txBody>
            </p:sp>
            <p:sp>
              <p:nvSpPr>
                <p:cNvPr id="1382" name="Shape 1382"/>
                <p:cNvSpPr/>
                <p:nvPr/>
              </p:nvSpPr>
              <p:spPr>
                <a:xfrm rot="-2415398">
                  <a:off x="158024" y="152421"/>
                  <a:ext cx="68050"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3" name="Shape 1383"/>
                <p:cNvSpPr txBox="1"/>
                <p:nvPr/>
              </p:nvSpPr>
              <p:spPr>
                <a:xfrm rot="-2415398">
                  <a:off x="190348" y="176401"/>
                  <a:ext cx="3402" cy="34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384" name="Shape 1384"/>
                <p:cNvSpPr/>
                <p:nvPr/>
              </p:nvSpPr>
              <p:spPr>
                <a:xfrm>
                  <a:off x="213531" y="1251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Shape 1385"/>
                <p:cNvSpPr txBox="1"/>
                <p:nvPr/>
              </p:nvSpPr>
              <p:spPr>
                <a:xfrm>
                  <a:off x="219055" y="130649"/>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386" name="Shape 1386"/>
                <p:cNvSpPr/>
                <p:nvPr/>
              </p:nvSpPr>
              <p:spPr>
                <a:xfrm rot="-9850">
                  <a:off x="170568" y="186463"/>
                  <a:ext cx="44315"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7" name="Shape 1387"/>
                <p:cNvSpPr txBox="1"/>
                <p:nvPr/>
              </p:nvSpPr>
              <p:spPr>
                <a:xfrm rot="-9850">
                  <a:off x="191618" y="211036"/>
                  <a:ext cx="2215" cy="22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388" name="Shape 1388"/>
                <p:cNvSpPr/>
                <p:nvPr/>
              </p:nvSpPr>
              <p:spPr>
                <a:xfrm>
                  <a:off x="214883" y="19322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9" name="Shape 1389"/>
                <p:cNvSpPr txBox="1"/>
                <p:nvPr/>
              </p:nvSpPr>
              <p:spPr>
                <a:xfrm>
                  <a:off x="220407" y="19873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390" name="Shape 1390"/>
                <p:cNvSpPr/>
                <p:nvPr/>
              </p:nvSpPr>
              <p:spPr>
                <a:xfrm rot="2215361">
                  <a:off x="160165" y="217678"/>
                  <a:ext cx="65856"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1" name="Shape 1391"/>
                <p:cNvSpPr txBox="1"/>
                <p:nvPr/>
              </p:nvSpPr>
              <p:spPr>
                <a:xfrm rot="2215361">
                  <a:off x="191447" y="241714"/>
                  <a:ext cx="3292" cy="329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392" name="Shape 1392"/>
                <p:cNvSpPr/>
                <p:nvPr/>
              </p:nvSpPr>
              <p:spPr>
                <a:xfrm>
                  <a:off x="215618" y="255657"/>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3" name="Shape 1393"/>
                <p:cNvSpPr txBox="1"/>
                <p:nvPr/>
              </p:nvSpPr>
              <p:spPr>
                <a:xfrm>
                  <a:off x="221142" y="261164"/>
                  <a:ext cx="26671" cy="26588"/>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394" name="Shape 1394"/>
                <p:cNvSpPr/>
                <p:nvPr/>
              </p:nvSpPr>
              <p:spPr>
                <a:xfrm rot="5346324">
                  <a:off x="139191" y="218392"/>
                  <a:ext cx="26029"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5" name="Shape 1395"/>
                <p:cNvSpPr txBox="1"/>
                <p:nvPr/>
              </p:nvSpPr>
              <p:spPr>
                <a:xfrm rot="5346324">
                  <a:off x="151555" y="243423"/>
                  <a:ext cx="1301" cy="13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396" name="Shape 1396"/>
                <p:cNvSpPr/>
                <p:nvPr/>
              </p:nvSpPr>
              <p:spPr>
                <a:xfrm>
                  <a:off x="133842" y="25708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7" name="Shape 1397"/>
                <p:cNvSpPr txBox="1"/>
                <p:nvPr/>
              </p:nvSpPr>
              <p:spPr>
                <a:xfrm>
                  <a:off x="139366" y="26259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grpSp>
          <p:grpSp>
            <p:nvGrpSpPr>
              <p:cNvPr id="1398" name="Shape 1398"/>
              <p:cNvGrpSpPr/>
              <p:nvPr/>
            </p:nvGrpSpPr>
            <p:grpSpPr>
              <a:xfrm>
                <a:off x="3278352" y="1782079"/>
                <a:ext cx="127758" cy="169545"/>
                <a:chOff x="125579" y="125142"/>
                <a:chExt cx="127758" cy="169545"/>
              </a:xfrm>
            </p:grpSpPr>
            <p:sp>
              <p:nvSpPr>
                <p:cNvPr id="1399" name="Shape 1399"/>
                <p:cNvSpPr/>
                <p:nvPr/>
              </p:nvSpPr>
              <p:spPr>
                <a:xfrm>
                  <a:off x="132849" y="193460"/>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Shape 1400"/>
                <p:cNvSpPr txBox="1"/>
                <p:nvPr/>
              </p:nvSpPr>
              <p:spPr>
                <a:xfrm>
                  <a:off x="138373" y="198967"/>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01" name="Shape 1401"/>
                <p:cNvSpPr/>
                <p:nvPr/>
              </p:nvSpPr>
              <p:spPr>
                <a:xfrm rot="-5433588">
                  <a:off x="137833" y="154221"/>
                  <a:ext cx="27118"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2" name="Shape 1402"/>
                <p:cNvSpPr txBox="1"/>
                <p:nvPr/>
              </p:nvSpPr>
              <p:spPr>
                <a:xfrm rot="5366412">
                  <a:off x="150714" y="179225"/>
                  <a:ext cx="1355" cy="13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03" name="Shape 1403"/>
                <p:cNvSpPr/>
                <p:nvPr/>
              </p:nvSpPr>
              <p:spPr>
                <a:xfrm>
                  <a:off x="132216" y="1287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4" name="Shape 1404"/>
                <p:cNvSpPr txBox="1"/>
                <p:nvPr/>
              </p:nvSpPr>
              <p:spPr>
                <a:xfrm>
                  <a:off x="137740" y="134249"/>
                  <a:ext cx="26671" cy="26588"/>
                </a:xfrm>
                <a:prstGeom prst="rect">
                  <a:avLst/>
                </a:prstGeom>
                <a:noFill/>
                <a:ln>
                  <a:noFill/>
                </a:ln>
              </p:spPr>
              <p:txBody>
                <a:bodyPr spcFirstLastPara="1" wrap="square" lIns="3175" tIns="3175" rIns="3175" bIns="3175" anchor="ctr" anchorCtr="0">
                  <a:noAutofit/>
                </a:bodyPr>
                <a:lstStyle/>
                <a:p>
                  <a:pPr marL="0" marR="0" lvl="0" indent="0" algn="l" rtl="0">
                    <a:lnSpc>
                      <a:spcPct val="90000"/>
                    </a:lnSpc>
                    <a:spcBef>
                      <a:spcPts val="0"/>
                    </a:spcBef>
                    <a:spcAft>
                      <a:spcPts val="0"/>
                    </a:spcAft>
                    <a:buClr>
                      <a:schemeClr val="lt1"/>
                    </a:buClr>
                    <a:buSzPts val="500"/>
                    <a:buFont typeface="Calibri"/>
                    <a:buNone/>
                  </a:pPr>
                  <a:r>
                    <a:rPr lang="en-US" sz="500">
                      <a:solidFill>
                        <a:schemeClr val="lt1"/>
                      </a:solidFill>
                      <a:latin typeface="Calibri"/>
                      <a:ea typeface="Calibri"/>
                      <a:cs typeface="Calibri"/>
                      <a:sym typeface="Calibri"/>
                    </a:rPr>
                    <a:t> </a:t>
                  </a:r>
                  <a:endParaRPr/>
                </a:p>
                <a:p>
                  <a:pPr marL="57150" marR="0" lvl="1" indent="-31750" algn="l" rtl="0">
                    <a:lnSpc>
                      <a:spcPct val="90000"/>
                    </a:lnSpc>
                    <a:spcBef>
                      <a:spcPts val="175"/>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a:p>
                  <a:pPr marL="57150" marR="0" lvl="1" indent="-57150" algn="l" rtl="0">
                    <a:lnSpc>
                      <a:spcPct val="90000"/>
                    </a:lnSpc>
                    <a:spcBef>
                      <a:spcPts val="60"/>
                    </a:spcBef>
                    <a:spcAft>
                      <a:spcPts val="0"/>
                    </a:spcAft>
                    <a:buClr>
                      <a:schemeClr val="lt1"/>
                    </a:buClr>
                    <a:buSzPts val="400"/>
                    <a:buFont typeface="Calibri"/>
                    <a:buChar char="•"/>
                  </a:pPr>
                  <a:r>
                    <a:rPr lang="en-US" sz="400" b="0" i="0" u="none" strike="noStrike" cap="none">
                      <a:solidFill>
                        <a:schemeClr val="lt1"/>
                      </a:solidFill>
                      <a:latin typeface="Calibri"/>
                      <a:ea typeface="Calibri"/>
                      <a:cs typeface="Calibri"/>
                      <a:sym typeface="Calibri"/>
                    </a:rPr>
                    <a:t> </a:t>
                  </a:r>
                  <a:endParaRPr/>
                </a:p>
                <a:p>
                  <a:pPr marL="57150" marR="0" lvl="1" indent="-31750" algn="l" rtl="0">
                    <a:lnSpc>
                      <a:spcPct val="90000"/>
                    </a:lnSpc>
                    <a:spcBef>
                      <a:spcPts val="60"/>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p:txBody>
            </p:sp>
            <p:sp>
              <p:nvSpPr>
                <p:cNvPr id="1405" name="Shape 1405"/>
                <p:cNvSpPr/>
                <p:nvPr/>
              </p:nvSpPr>
              <p:spPr>
                <a:xfrm rot="-2415398">
                  <a:off x="158024" y="152421"/>
                  <a:ext cx="68050"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6" name="Shape 1406"/>
                <p:cNvSpPr txBox="1"/>
                <p:nvPr/>
              </p:nvSpPr>
              <p:spPr>
                <a:xfrm rot="-2415398">
                  <a:off x="190348" y="176401"/>
                  <a:ext cx="3402" cy="34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07" name="Shape 1407"/>
                <p:cNvSpPr/>
                <p:nvPr/>
              </p:nvSpPr>
              <p:spPr>
                <a:xfrm>
                  <a:off x="213531" y="1251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txBox="1"/>
                <p:nvPr/>
              </p:nvSpPr>
              <p:spPr>
                <a:xfrm>
                  <a:off x="219055" y="130649"/>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09" name="Shape 1409"/>
                <p:cNvSpPr/>
                <p:nvPr/>
              </p:nvSpPr>
              <p:spPr>
                <a:xfrm rot="-9850">
                  <a:off x="170568" y="186463"/>
                  <a:ext cx="44315"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Shape 1410"/>
                <p:cNvSpPr txBox="1"/>
                <p:nvPr/>
              </p:nvSpPr>
              <p:spPr>
                <a:xfrm rot="-9850">
                  <a:off x="191618" y="211036"/>
                  <a:ext cx="2215" cy="22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11" name="Shape 1411"/>
                <p:cNvSpPr/>
                <p:nvPr/>
              </p:nvSpPr>
              <p:spPr>
                <a:xfrm>
                  <a:off x="214883" y="19322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2" name="Shape 1412"/>
                <p:cNvSpPr txBox="1"/>
                <p:nvPr/>
              </p:nvSpPr>
              <p:spPr>
                <a:xfrm>
                  <a:off x="220407" y="19873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13" name="Shape 1413"/>
                <p:cNvSpPr/>
                <p:nvPr/>
              </p:nvSpPr>
              <p:spPr>
                <a:xfrm rot="2215361">
                  <a:off x="160165" y="217678"/>
                  <a:ext cx="65856"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4" name="Shape 1414"/>
                <p:cNvSpPr txBox="1"/>
                <p:nvPr/>
              </p:nvSpPr>
              <p:spPr>
                <a:xfrm rot="2215361">
                  <a:off x="191447" y="241714"/>
                  <a:ext cx="3292" cy="329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15" name="Shape 1415"/>
                <p:cNvSpPr/>
                <p:nvPr/>
              </p:nvSpPr>
              <p:spPr>
                <a:xfrm>
                  <a:off x="215618" y="255657"/>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Shape 1416"/>
                <p:cNvSpPr txBox="1"/>
                <p:nvPr/>
              </p:nvSpPr>
              <p:spPr>
                <a:xfrm>
                  <a:off x="221142" y="261164"/>
                  <a:ext cx="26671" cy="26588"/>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417" name="Shape 1417"/>
                <p:cNvSpPr/>
                <p:nvPr/>
              </p:nvSpPr>
              <p:spPr>
                <a:xfrm rot="5346324">
                  <a:off x="139191" y="218392"/>
                  <a:ext cx="26029"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8" name="Shape 1418"/>
                <p:cNvSpPr txBox="1"/>
                <p:nvPr/>
              </p:nvSpPr>
              <p:spPr>
                <a:xfrm rot="5346324">
                  <a:off x="151555" y="243423"/>
                  <a:ext cx="1301" cy="13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19" name="Shape 1419"/>
                <p:cNvSpPr/>
                <p:nvPr/>
              </p:nvSpPr>
              <p:spPr>
                <a:xfrm>
                  <a:off x="133842" y="25708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0" name="Shape 1420"/>
                <p:cNvSpPr txBox="1"/>
                <p:nvPr/>
              </p:nvSpPr>
              <p:spPr>
                <a:xfrm>
                  <a:off x="139366" y="26259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grpSp>
          <p:grpSp>
            <p:nvGrpSpPr>
              <p:cNvPr id="1421" name="Shape 1421"/>
              <p:cNvGrpSpPr/>
              <p:nvPr/>
            </p:nvGrpSpPr>
            <p:grpSpPr>
              <a:xfrm>
                <a:off x="4225883" y="1755575"/>
                <a:ext cx="127758" cy="169545"/>
                <a:chOff x="125579" y="125142"/>
                <a:chExt cx="127758" cy="169545"/>
              </a:xfrm>
            </p:grpSpPr>
            <p:sp>
              <p:nvSpPr>
                <p:cNvPr id="1422" name="Shape 1422"/>
                <p:cNvSpPr/>
                <p:nvPr/>
              </p:nvSpPr>
              <p:spPr>
                <a:xfrm>
                  <a:off x="132849" y="193460"/>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Shape 1423"/>
                <p:cNvSpPr txBox="1"/>
                <p:nvPr/>
              </p:nvSpPr>
              <p:spPr>
                <a:xfrm>
                  <a:off x="138373" y="198967"/>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24" name="Shape 1424"/>
                <p:cNvSpPr/>
                <p:nvPr/>
              </p:nvSpPr>
              <p:spPr>
                <a:xfrm rot="-5433588">
                  <a:off x="137833" y="154221"/>
                  <a:ext cx="27118"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5" name="Shape 1425"/>
                <p:cNvSpPr txBox="1"/>
                <p:nvPr/>
              </p:nvSpPr>
              <p:spPr>
                <a:xfrm rot="5366412">
                  <a:off x="150714" y="179225"/>
                  <a:ext cx="1355" cy="13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26" name="Shape 1426"/>
                <p:cNvSpPr/>
                <p:nvPr/>
              </p:nvSpPr>
              <p:spPr>
                <a:xfrm>
                  <a:off x="132216" y="1287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7" name="Shape 1427"/>
                <p:cNvSpPr txBox="1"/>
                <p:nvPr/>
              </p:nvSpPr>
              <p:spPr>
                <a:xfrm>
                  <a:off x="137740" y="134249"/>
                  <a:ext cx="26671" cy="26588"/>
                </a:xfrm>
                <a:prstGeom prst="rect">
                  <a:avLst/>
                </a:prstGeom>
                <a:noFill/>
                <a:ln>
                  <a:noFill/>
                </a:ln>
              </p:spPr>
              <p:txBody>
                <a:bodyPr spcFirstLastPara="1" wrap="square" lIns="3175" tIns="3175" rIns="3175" bIns="3175" anchor="ctr" anchorCtr="0">
                  <a:noAutofit/>
                </a:bodyPr>
                <a:lstStyle/>
                <a:p>
                  <a:pPr marL="0" marR="0" lvl="0" indent="0" algn="l" rtl="0">
                    <a:lnSpc>
                      <a:spcPct val="90000"/>
                    </a:lnSpc>
                    <a:spcBef>
                      <a:spcPts val="0"/>
                    </a:spcBef>
                    <a:spcAft>
                      <a:spcPts val="0"/>
                    </a:spcAft>
                    <a:buClr>
                      <a:schemeClr val="lt1"/>
                    </a:buClr>
                    <a:buSzPts val="500"/>
                    <a:buFont typeface="Calibri"/>
                    <a:buNone/>
                  </a:pPr>
                  <a:r>
                    <a:rPr lang="en-US" sz="500">
                      <a:solidFill>
                        <a:schemeClr val="lt1"/>
                      </a:solidFill>
                      <a:latin typeface="Calibri"/>
                      <a:ea typeface="Calibri"/>
                      <a:cs typeface="Calibri"/>
                      <a:sym typeface="Calibri"/>
                    </a:rPr>
                    <a:t> </a:t>
                  </a:r>
                  <a:endParaRPr/>
                </a:p>
                <a:p>
                  <a:pPr marL="57150" marR="0" lvl="1" indent="-31750" algn="l" rtl="0">
                    <a:lnSpc>
                      <a:spcPct val="90000"/>
                    </a:lnSpc>
                    <a:spcBef>
                      <a:spcPts val="175"/>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a:p>
                  <a:pPr marL="57150" marR="0" lvl="1" indent="-57150" algn="l" rtl="0">
                    <a:lnSpc>
                      <a:spcPct val="90000"/>
                    </a:lnSpc>
                    <a:spcBef>
                      <a:spcPts val="60"/>
                    </a:spcBef>
                    <a:spcAft>
                      <a:spcPts val="0"/>
                    </a:spcAft>
                    <a:buClr>
                      <a:schemeClr val="lt1"/>
                    </a:buClr>
                    <a:buSzPts val="400"/>
                    <a:buFont typeface="Calibri"/>
                    <a:buChar char="•"/>
                  </a:pPr>
                  <a:r>
                    <a:rPr lang="en-US" sz="400" b="0" i="0" u="none" strike="noStrike" cap="none">
                      <a:solidFill>
                        <a:schemeClr val="lt1"/>
                      </a:solidFill>
                      <a:latin typeface="Calibri"/>
                      <a:ea typeface="Calibri"/>
                      <a:cs typeface="Calibri"/>
                      <a:sym typeface="Calibri"/>
                    </a:rPr>
                    <a:t> </a:t>
                  </a:r>
                  <a:endParaRPr/>
                </a:p>
                <a:p>
                  <a:pPr marL="57150" marR="0" lvl="1" indent="-31750" algn="l" rtl="0">
                    <a:lnSpc>
                      <a:spcPct val="90000"/>
                    </a:lnSpc>
                    <a:spcBef>
                      <a:spcPts val="60"/>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p:txBody>
            </p:sp>
            <p:sp>
              <p:nvSpPr>
                <p:cNvPr id="1428" name="Shape 1428"/>
                <p:cNvSpPr/>
                <p:nvPr/>
              </p:nvSpPr>
              <p:spPr>
                <a:xfrm rot="-2415398">
                  <a:off x="158024" y="152421"/>
                  <a:ext cx="68050"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9" name="Shape 1429"/>
                <p:cNvSpPr txBox="1"/>
                <p:nvPr/>
              </p:nvSpPr>
              <p:spPr>
                <a:xfrm rot="-2415398">
                  <a:off x="190348" y="176401"/>
                  <a:ext cx="3402" cy="34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30" name="Shape 1430"/>
                <p:cNvSpPr/>
                <p:nvPr/>
              </p:nvSpPr>
              <p:spPr>
                <a:xfrm>
                  <a:off x="213531" y="1251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Shape 1431"/>
                <p:cNvSpPr txBox="1"/>
                <p:nvPr/>
              </p:nvSpPr>
              <p:spPr>
                <a:xfrm>
                  <a:off x="219055" y="130649"/>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32" name="Shape 1432"/>
                <p:cNvSpPr/>
                <p:nvPr/>
              </p:nvSpPr>
              <p:spPr>
                <a:xfrm rot="-9850">
                  <a:off x="170568" y="186463"/>
                  <a:ext cx="44315"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3" name="Shape 1433"/>
                <p:cNvSpPr txBox="1"/>
                <p:nvPr/>
              </p:nvSpPr>
              <p:spPr>
                <a:xfrm rot="-9850">
                  <a:off x="191618" y="211036"/>
                  <a:ext cx="2215" cy="22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34" name="Shape 1434"/>
                <p:cNvSpPr/>
                <p:nvPr/>
              </p:nvSpPr>
              <p:spPr>
                <a:xfrm>
                  <a:off x="214883" y="19322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Shape 1435"/>
                <p:cNvSpPr txBox="1"/>
                <p:nvPr/>
              </p:nvSpPr>
              <p:spPr>
                <a:xfrm>
                  <a:off x="220407" y="19873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36" name="Shape 1436"/>
                <p:cNvSpPr/>
                <p:nvPr/>
              </p:nvSpPr>
              <p:spPr>
                <a:xfrm rot="2215361">
                  <a:off x="160165" y="217678"/>
                  <a:ext cx="65856"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Shape 1437"/>
                <p:cNvSpPr txBox="1"/>
                <p:nvPr/>
              </p:nvSpPr>
              <p:spPr>
                <a:xfrm rot="2215361">
                  <a:off x="191447" y="241714"/>
                  <a:ext cx="3292" cy="329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38" name="Shape 1438"/>
                <p:cNvSpPr/>
                <p:nvPr/>
              </p:nvSpPr>
              <p:spPr>
                <a:xfrm>
                  <a:off x="215618" y="255657"/>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9" name="Shape 1439"/>
                <p:cNvSpPr txBox="1"/>
                <p:nvPr/>
              </p:nvSpPr>
              <p:spPr>
                <a:xfrm>
                  <a:off x="221142" y="261164"/>
                  <a:ext cx="26671" cy="26588"/>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440" name="Shape 1440"/>
                <p:cNvSpPr/>
                <p:nvPr/>
              </p:nvSpPr>
              <p:spPr>
                <a:xfrm rot="5346324">
                  <a:off x="139191" y="218392"/>
                  <a:ext cx="26029"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1" name="Shape 1441"/>
                <p:cNvSpPr txBox="1"/>
                <p:nvPr/>
              </p:nvSpPr>
              <p:spPr>
                <a:xfrm rot="5346324">
                  <a:off x="151555" y="243423"/>
                  <a:ext cx="1301" cy="13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42" name="Shape 1442"/>
                <p:cNvSpPr/>
                <p:nvPr/>
              </p:nvSpPr>
              <p:spPr>
                <a:xfrm>
                  <a:off x="133842" y="25708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3" name="Shape 1443"/>
                <p:cNvSpPr txBox="1"/>
                <p:nvPr/>
              </p:nvSpPr>
              <p:spPr>
                <a:xfrm>
                  <a:off x="139366" y="26259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grpSp>
          <p:grpSp>
            <p:nvGrpSpPr>
              <p:cNvPr id="1444" name="Shape 1444"/>
              <p:cNvGrpSpPr/>
              <p:nvPr/>
            </p:nvGrpSpPr>
            <p:grpSpPr>
              <a:xfrm>
                <a:off x="4225885" y="2510950"/>
                <a:ext cx="127758" cy="169545"/>
                <a:chOff x="125579" y="125142"/>
                <a:chExt cx="127758" cy="169545"/>
              </a:xfrm>
            </p:grpSpPr>
            <p:sp>
              <p:nvSpPr>
                <p:cNvPr id="1445" name="Shape 1445"/>
                <p:cNvSpPr/>
                <p:nvPr/>
              </p:nvSpPr>
              <p:spPr>
                <a:xfrm>
                  <a:off x="132849" y="193460"/>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6" name="Shape 1446"/>
                <p:cNvSpPr txBox="1"/>
                <p:nvPr/>
              </p:nvSpPr>
              <p:spPr>
                <a:xfrm>
                  <a:off x="138373" y="198967"/>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47" name="Shape 1447"/>
                <p:cNvSpPr/>
                <p:nvPr/>
              </p:nvSpPr>
              <p:spPr>
                <a:xfrm rot="-5433588">
                  <a:off x="137833" y="154221"/>
                  <a:ext cx="27118"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8" name="Shape 1448"/>
                <p:cNvSpPr txBox="1"/>
                <p:nvPr/>
              </p:nvSpPr>
              <p:spPr>
                <a:xfrm rot="5366412">
                  <a:off x="150714" y="179225"/>
                  <a:ext cx="1355" cy="13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49" name="Shape 1449"/>
                <p:cNvSpPr/>
                <p:nvPr/>
              </p:nvSpPr>
              <p:spPr>
                <a:xfrm>
                  <a:off x="132216" y="1287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0" name="Shape 1450"/>
                <p:cNvSpPr txBox="1"/>
                <p:nvPr/>
              </p:nvSpPr>
              <p:spPr>
                <a:xfrm>
                  <a:off x="137740" y="134249"/>
                  <a:ext cx="26671" cy="26588"/>
                </a:xfrm>
                <a:prstGeom prst="rect">
                  <a:avLst/>
                </a:prstGeom>
                <a:noFill/>
                <a:ln>
                  <a:noFill/>
                </a:ln>
              </p:spPr>
              <p:txBody>
                <a:bodyPr spcFirstLastPara="1" wrap="square" lIns="3175" tIns="3175" rIns="3175" bIns="3175" anchor="ctr" anchorCtr="0">
                  <a:noAutofit/>
                </a:bodyPr>
                <a:lstStyle/>
                <a:p>
                  <a:pPr marL="0" marR="0" lvl="0" indent="0" algn="l" rtl="0">
                    <a:lnSpc>
                      <a:spcPct val="90000"/>
                    </a:lnSpc>
                    <a:spcBef>
                      <a:spcPts val="0"/>
                    </a:spcBef>
                    <a:spcAft>
                      <a:spcPts val="0"/>
                    </a:spcAft>
                    <a:buClr>
                      <a:schemeClr val="lt1"/>
                    </a:buClr>
                    <a:buSzPts val="500"/>
                    <a:buFont typeface="Calibri"/>
                    <a:buNone/>
                  </a:pPr>
                  <a:r>
                    <a:rPr lang="en-US" sz="500">
                      <a:solidFill>
                        <a:schemeClr val="lt1"/>
                      </a:solidFill>
                      <a:latin typeface="Calibri"/>
                      <a:ea typeface="Calibri"/>
                      <a:cs typeface="Calibri"/>
                      <a:sym typeface="Calibri"/>
                    </a:rPr>
                    <a:t> </a:t>
                  </a:r>
                  <a:endParaRPr/>
                </a:p>
                <a:p>
                  <a:pPr marL="57150" marR="0" lvl="1" indent="-31750" algn="l" rtl="0">
                    <a:lnSpc>
                      <a:spcPct val="90000"/>
                    </a:lnSpc>
                    <a:spcBef>
                      <a:spcPts val="175"/>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a:p>
                  <a:pPr marL="57150" marR="0" lvl="1" indent="-57150" algn="l" rtl="0">
                    <a:lnSpc>
                      <a:spcPct val="90000"/>
                    </a:lnSpc>
                    <a:spcBef>
                      <a:spcPts val="60"/>
                    </a:spcBef>
                    <a:spcAft>
                      <a:spcPts val="0"/>
                    </a:spcAft>
                    <a:buClr>
                      <a:schemeClr val="lt1"/>
                    </a:buClr>
                    <a:buSzPts val="400"/>
                    <a:buFont typeface="Calibri"/>
                    <a:buChar char="•"/>
                  </a:pPr>
                  <a:r>
                    <a:rPr lang="en-US" sz="400" b="0" i="0" u="none" strike="noStrike" cap="none">
                      <a:solidFill>
                        <a:schemeClr val="lt1"/>
                      </a:solidFill>
                      <a:latin typeface="Calibri"/>
                      <a:ea typeface="Calibri"/>
                      <a:cs typeface="Calibri"/>
                      <a:sym typeface="Calibri"/>
                    </a:rPr>
                    <a:t> </a:t>
                  </a:r>
                  <a:endParaRPr/>
                </a:p>
                <a:p>
                  <a:pPr marL="57150" marR="0" lvl="1" indent="-31750" algn="l" rtl="0">
                    <a:lnSpc>
                      <a:spcPct val="90000"/>
                    </a:lnSpc>
                    <a:spcBef>
                      <a:spcPts val="60"/>
                    </a:spcBef>
                    <a:spcAft>
                      <a:spcPts val="0"/>
                    </a:spcAft>
                    <a:buClr>
                      <a:schemeClr val="dk1"/>
                    </a:buClr>
                    <a:buSzPts val="400"/>
                    <a:buFont typeface="Calibri"/>
                    <a:buNone/>
                  </a:pPr>
                  <a:endParaRPr sz="400" b="0" i="0" u="none" strike="noStrike" cap="none">
                    <a:solidFill>
                      <a:schemeClr val="lt1"/>
                    </a:solidFill>
                    <a:latin typeface="Calibri"/>
                    <a:ea typeface="Calibri"/>
                    <a:cs typeface="Calibri"/>
                    <a:sym typeface="Calibri"/>
                  </a:endParaRPr>
                </a:p>
              </p:txBody>
            </p:sp>
            <p:sp>
              <p:nvSpPr>
                <p:cNvPr id="1451" name="Shape 1451"/>
                <p:cNvSpPr/>
                <p:nvPr/>
              </p:nvSpPr>
              <p:spPr>
                <a:xfrm rot="-2415398">
                  <a:off x="158024" y="152421"/>
                  <a:ext cx="68050"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2" name="Shape 1452"/>
                <p:cNvSpPr txBox="1"/>
                <p:nvPr/>
              </p:nvSpPr>
              <p:spPr>
                <a:xfrm rot="-2415398">
                  <a:off x="190348" y="176401"/>
                  <a:ext cx="3402" cy="340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53" name="Shape 1453"/>
                <p:cNvSpPr/>
                <p:nvPr/>
              </p:nvSpPr>
              <p:spPr>
                <a:xfrm>
                  <a:off x="213531" y="125142"/>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4" name="Shape 1454"/>
                <p:cNvSpPr txBox="1"/>
                <p:nvPr/>
              </p:nvSpPr>
              <p:spPr>
                <a:xfrm>
                  <a:off x="219055" y="130649"/>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55" name="Shape 1455"/>
                <p:cNvSpPr/>
                <p:nvPr/>
              </p:nvSpPr>
              <p:spPr>
                <a:xfrm rot="-9850">
                  <a:off x="170568" y="186463"/>
                  <a:ext cx="44315" cy="51363"/>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6" name="Shape 1456"/>
                <p:cNvSpPr txBox="1"/>
                <p:nvPr/>
              </p:nvSpPr>
              <p:spPr>
                <a:xfrm rot="-9850">
                  <a:off x="191618" y="211036"/>
                  <a:ext cx="2215" cy="22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57" name="Shape 1457"/>
                <p:cNvSpPr/>
                <p:nvPr/>
              </p:nvSpPr>
              <p:spPr>
                <a:xfrm>
                  <a:off x="214883" y="19322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8" name="Shape 1458"/>
                <p:cNvSpPr txBox="1"/>
                <p:nvPr/>
              </p:nvSpPr>
              <p:spPr>
                <a:xfrm>
                  <a:off x="220407" y="19873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59" name="Shape 1459"/>
                <p:cNvSpPr/>
                <p:nvPr/>
              </p:nvSpPr>
              <p:spPr>
                <a:xfrm rot="2215361">
                  <a:off x="160165" y="217678"/>
                  <a:ext cx="65856"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0" name="Shape 1460"/>
                <p:cNvSpPr txBox="1"/>
                <p:nvPr/>
              </p:nvSpPr>
              <p:spPr>
                <a:xfrm rot="2215361">
                  <a:off x="191447" y="241714"/>
                  <a:ext cx="3292" cy="329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61" name="Shape 1461"/>
                <p:cNvSpPr/>
                <p:nvPr/>
              </p:nvSpPr>
              <p:spPr>
                <a:xfrm>
                  <a:off x="215618" y="255657"/>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2" name="Shape 1462"/>
                <p:cNvSpPr txBox="1"/>
                <p:nvPr/>
              </p:nvSpPr>
              <p:spPr>
                <a:xfrm>
                  <a:off x="221142" y="261164"/>
                  <a:ext cx="26671" cy="26588"/>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sp>
              <p:nvSpPr>
                <p:cNvPr id="1463" name="Shape 1463"/>
                <p:cNvSpPr/>
                <p:nvPr/>
              </p:nvSpPr>
              <p:spPr>
                <a:xfrm rot="5346324">
                  <a:off x="139191" y="218392"/>
                  <a:ext cx="26029" cy="51363"/>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4" name="Shape 1464"/>
                <p:cNvSpPr txBox="1"/>
                <p:nvPr/>
              </p:nvSpPr>
              <p:spPr>
                <a:xfrm rot="5346324">
                  <a:off x="151555" y="243423"/>
                  <a:ext cx="1301" cy="130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65" name="Shape 1465"/>
                <p:cNvSpPr/>
                <p:nvPr/>
              </p:nvSpPr>
              <p:spPr>
                <a:xfrm>
                  <a:off x="133842" y="257085"/>
                  <a:ext cx="37719" cy="37602"/>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6" name="Shape 1466"/>
                <p:cNvSpPr txBox="1"/>
                <p:nvPr/>
              </p:nvSpPr>
              <p:spPr>
                <a:xfrm>
                  <a:off x="139366" y="262592"/>
                  <a:ext cx="26671" cy="26588"/>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grpSp>
          <p:grpSp>
            <p:nvGrpSpPr>
              <p:cNvPr id="1467" name="Shape 1467"/>
              <p:cNvGrpSpPr/>
              <p:nvPr/>
            </p:nvGrpSpPr>
            <p:grpSpPr>
              <a:xfrm>
                <a:off x="5877272" y="1698133"/>
                <a:ext cx="121632" cy="182206"/>
                <a:chOff x="64125" y="118765"/>
                <a:chExt cx="121632" cy="182206"/>
              </a:xfrm>
            </p:grpSpPr>
            <p:sp>
              <p:nvSpPr>
                <p:cNvPr id="1468" name="Shape 1468"/>
                <p:cNvSpPr/>
                <p:nvPr/>
              </p:nvSpPr>
              <p:spPr>
                <a:xfrm>
                  <a:off x="149849" y="19217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9" name="Shape 1469"/>
                <p:cNvSpPr txBox="1"/>
                <p:nvPr/>
              </p:nvSpPr>
              <p:spPr>
                <a:xfrm>
                  <a:off x="155108" y="198145"/>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70" name="Shape 1470"/>
                <p:cNvSpPr/>
                <p:nvPr/>
              </p:nvSpPr>
              <p:spPr>
                <a:xfrm rot="8418954">
                  <a:off x="92371" y="219147"/>
                  <a:ext cx="68871"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1" name="Shape 1471"/>
                <p:cNvSpPr txBox="1"/>
                <p:nvPr/>
              </p:nvSpPr>
              <p:spPr>
                <a:xfrm rot="-2381046">
                  <a:off x="125085" y="244851"/>
                  <a:ext cx="3443" cy="344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72" name="Shape 1472"/>
                <p:cNvSpPr/>
                <p:nvPr/>
              </p:nvSpPr>
              <p:spPr>
                <a:xfrm>
                  <a:off x="67856" y="260208"/>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3" name="Shape 1473"/>
                <p:cNvSpPr txBox="1"/>
                <p:nvPr/>
              </p:nvSpPr>
              <p:spPr>
                <a:xfrm>
                  <a:off x="73115" y="266178"/>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74" name="Shape 1474"/>
                <p:cNvSpPr/>
                <p:nvPr/>
              </p:nvSpPr>
              <p:spPr>
                <a:xfrm rot="-10751464">
                  <a:off x="102697" y="184545"/>
                  <a:ext cx="47155" cy="54851"/>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5" name="Shape 1475"/>
                <p:cNvSpPr txBox="1"/>
                <p:nvPr/>
              </p:nvSpPr>
              <p:spPr>
                <a:xfrm rot="48536">
                  <a:off x="125096" y="210791"/>
                  <a:ext cx="2357" cy="235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76" name="Shape 1476"/>
                <p:cNvSpPr/>
                <p:nvPr/>
              </p:nvSpPr>
              <p:spPr>
                <a:xfrm>
                  <a:off x="66792" y="191002"/>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7" name="Shape 1477"/>
                <p:cNvSpPr txBox="1"/>
                <p:nvPr/>
              </p:nvSpPr>
              <p:spPr>
                <a:xfrm>
                  <a:off x="72051" y="196972"/>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78" name="Shape 1478"/>
                <p:cNvSpPr/>
                <p:nvPr/>
              </p:nvSpPr>
              <p:spPr>
                <a:xfrm rot="-8365482">
                  <a:off x="87382" y="148426"/>
                  <a:ext cx="75119"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9" name="Shape 1479"/>
                <p:cNvSpPr txBox="1"/>
                <p:nvPr/>
              </p:nvSpPr>
              <p:spPr>
                <a:xfrm rot="2434518">
                  <a:off x="123063" y="173974"/>
                  <a:ext cx="3755" cy="37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80" name="Shape 1480"/>
                <p:cNvSpPr/>
                <p:nvPr/>
              </p:nvSpPr>
              <p:spPr>
                <a:xfrm>
                  <a:off x="64125" y="11876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1" name="Shape 1481"/>
                <p:cNvSpPr txBox="1"/>
                <p:nvPr/>
              </p:nvSpPr>
              <p:spPr>
                <a:xfrm>
                  <a:off x="69384" y="124735"/>
                  <a:ext cx="25390" cy="2882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grpSp>
          <p:grpSp>
            <p:nvGrpSpPr>
              <p:cNvPr id="1482" name="Shape 1482"/>
              <p:cNvGrpSpPr/>
              <p:nvPr/>
            </p:nvGrpSpPr>
            <p:grpSpPr>
              <a:xfrm>
                <a:off x="5870647" y="2486637"/>
                <a:ext cx="121632" cy="182206"/>
                <a:chOff x="64125" y="118765"/>
                <a:chExt cx="121632" cy="182206"/>
              </a:xfrm>
            </p:grpSpPr>
            <p:sp>
              <p:nvSpPr>
                <p:cNvPr id="1483" name="Shape 1483"/>
                <p:cNvSpPr/>
                <p:nvPr/>
              </p:nvSpPr>
              <p:spPr>
                <a:xfrm>
                  <a:off x="149849" y="19217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4" name="Shape 1484"/>
                <p:cNvSpPr txBox="1"/>
                <p:nvPr/>
              </p:nvSpPr>
              <p:spPr>
                <a:xfrm>
                  <a:off x="155108" y="198145"/>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85" name="Shape 1485"/>
                <p:cNvSpPr/>
                <p:nvPr/>
              </p:nvSpPr>
              <p:spPr>
                <a:xfrm rot="8418954">
                  <a:off x="92371" y="219147"/>
                  <a:ext cx="68871"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6" name="Shape 1486"/>
                <p:cNvSpPr txBox="1"/>
                <p:nvPr/>
              </p:nvSpPr>
              <p:spPr>
                <a:xfrm rot="-2381046">
                  <a:off x="125085" y="244851"/>
                  <a:ext cx="3443" cy="344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87" name="Shape 1487"/>
                <p:cNvSpPr/>
                <p:nvPr/>
              </p:nvSpPr>
              <p:spPr>
                <a:xfrm>
                  <a:off x="67856" y="260208"/>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8" name="Shape 1488"/>
                <p:cNvSpPr txBox="1"/>
                <p:nvPr/>
              </p:nvSpPr>
              <p:spPr>
                <a:xfrm>
                  <a:off x="73115" y="266178"/>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89" name="Shape 1489"/>
                <p:cNvSpPr/>
                <p:nvPr/>
              </p:nvSpPr>
              <p:spPr>
                <a:xfrm rot="-10751464">
                  <a:off x="102697" y="184545"/>
                  <a:ext cx="47155" cy="54851"/>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0" name="Shape 1490"/>
                <p:cNvSpPr txBox="1"/>
                <p:nvPr/>
              </p:nvSpPr>
              <p:spPr>
                <a:xfrm rot="48536">
                  <a:off x="125096" y="210791"/>
                  <a:ext cx="2357" cy="235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91" name="Shape 1491"/>
                <p:cNvSpPr/>
                <p:nvPr/>
              </p:nvSpPr>
              <p:spPr>
                <a:xfrm>
                  <a:off x="66792" y="191002"/>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2" name="Shape 1492"/>
                <p:cNvSpPr txBox="1"/>
                <p:nvPr/>
              </p:nvSpPr>
              <p:spPr>
                <a:xfrm>
                  <a:off x="72051" y="196972"/>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493" name="Shape 1493"/>
                <p:cNvSpPr/>
                <p:nvPr/>
              </p:nvSpPr>
              <p:spPr>
                <a:xfrm rot="-8365482">
                  <a:off x="87382" y="148426"/>
                  <a:ext cx="75119"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4" name="Shape 1494"/>
                <p:cNvSpPr txBox="1"/>
                <p:nvPr/>
              </p:nvSpPr>
              <p:spPr>
                <a:xfrm rot="2434518">
                  <a:off x="123063" y="173974"/>
                  <a:ext cx="3755" cy="37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495" name="Shape 1495"/>
                <p:cNvSpPr/>
                <p:nvPr/>
              </p:nvSpPr>
              <p:spPr>
                <a:xfrm>
                  <a:off x="64125" y="11876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6" name="Shape 1496"/>
                <p:cNvSpPr txBox="1"/>
                <p:nvPr/>
              </p:nvSpPr>
              <p:spPr>
                <a:xfrm>
                  <a:off x="69384" y="124735"/>
                  <a:ext cx="25390" cy="2882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grpSp>
          <p:grpSp>
            <p:nvGrpSpPr>
              <p:cNvPr id="1497" name="Shape 1497"/>
              <p:cNvGrpSpPr/>
              <p:nvPr/>
            </p:nvGrpSpPr>
            <p:grpSpPr>
              <a:xfrm>
                <a:off x="4916490" y="1718012"/>
                <a:ext cx="121632" cy="182206"/>
                <a:chOff x="64125" y="118765"/>
                <a:chExt cx="121632" cy="182206"/>
              </a:xfrm>
            </p:grpSpPr>
            <p:sp>
              <p:nvSpPr>
                <p:cNvPr id="1498" name="Shape 1498"/>
                <p:cNvSpPr/>
                <p:nvPr/>
              </p:nvSpPr>
              <p:spPr>
                <a:xfrm>
                  <a:off x="149849" y="19217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9" name="Shape 1499"/>
                <p:cNvSpPr txBox="1"/>
                <p:nvPr/>
              </p:nvSpPr>
              <p:spPr>
                <a:xfrm>
                  <a:off x="155108" y="198145"/>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00" name="Shape 1500"/>
                <p:cNvSpPr/>
                <p:nvPr/>
              </p:nvSpPr>
              <p:spPr>
                <a:xfrm rot="8418954">
                  <a:off x="92371" y="219147"/>
                  <a:ext cx="68871"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Shape 1501"/>
                <p:cNvSpPr txBox="1"/>
                <p:nvPr/>
              </p:nvSpPr>
              <p:spPr>
                <a:xfrm rot="-2381046">
                  <a:off x="125085" y="244851"/>
                  <a:ext cx="3443" cy="344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02" name="Shape 1502"/>
                <p:cNvSpPr/>
                <p:nvPr/>
              </p:nvSpPr>
              <p:spPr>
                <a:xfrm>
                  <a:off x="67856" y="260208"/>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Shape 1503"/>
                <p:cNvSpPr txBox="1"/>
                <p:nvPr/>
              </p:nvSpPr>
              <p:spPr>
                <a:xfrm>
                  <a:off x="73115" y="266178"/>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04" name="Shape 1504"/>
                <p:cNvSpPr/>
                <p:nvPr/>
              </p:nvSpPr>
              <p:spPr>
                <a:xfrm rot="-10751464">
                  <a:off x="102697" y="184545"/>
                  <a:ext cx="47155" cy="54851"/>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5" name="Shape 1505"/>
                <p:cNvSpPr txBox="1"/>
                <p:nvPr/>
              </p:nvSpPr>
              <p:spPr>
                <a:xfrm rot="48536">
                  <a:off x="125096" y="210791"/>
                  <a:ext cx="2357" cy="235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06" name="Shape 1506"/>
                <p:cNvSpPr/>
                <p:nvPr/>
              </p:nvSpPr>
              <p:spPr>
                <a:xfrm>
                  <a:off x="66792" y="191002"/>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7" name="Shape 1507"/>
                <p:cNvSpPr txBox="1"/>
                <p:nvPr/>
              </p:nvSpPr>
              <p:spPr>
                <a:xfrm>
                  <a:off x="72051" y="196972"/>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08" name="Shape 1508"/>
                <p:cNvSpPr/>
                <p:nvPr/>
              </p:nvSpPr>
              <p:spPr>
                <a:xfrm rot="-8365482">
                  <a:off x="87382" y="148426"/>
                  <a:ext cx="75119"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Shape 1509"/>
                <p:cNvSpPr txBox="1"/>
                <p:nvPr/>
              </p:nvSpPr>
              <p:spPr>
                <a:xfrm rot="2434518">
                  <a:off x="123063" y="173974"/>
                  <a:ext cx="3755" cy="37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10" name="Shape 1510"/>
                <p:cNvSpPr/>
                <p:nvPr/>
              </p:nvSpPr>
              <p:spPr>
                <a:xfrm>
                  <a:off x="64125" y="11876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Shape 1511"/>
                <p:cNvSpPr txBox="1"/>
                <p:nvPr/>
              </p:nvSpPr>
              <p:spPr>
                <a:xfrm>
                  <a:off x="69384" y="124735"/>
                  <a:ext cx="25390" cy="2882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grpSp>
          <p:grpSp>
            <p:nvGrpSpPr>
              <p:cNvPr id="1512" name="Shape 1512"/>
              <p:cNvGrpSpPr/>
              <p:nvPr/>
            </p:nvGrpSpPr>
            <p:grpSpPr>
              <a:xfrm>
                <a:off x="4968324" y="2476921"/>
                <a:ext cx="122810" cy="178672"/>
                <a:chOff x="62947" y="122299"/>
                <a:chExt cx="122810" cy="178672"/>
              </a:xfrm>
            </p:grpSpPr>
            <p:sp>
              <p:nvSpPr>
                <p:cNvPr id="1513" name="Shape 1513"/>
                <p:cNvSpPr/>
                <p:nvPr/>
              </p:nvSpPr>
              <p:spPr>
                <a:xfrm>
                  <a:off x="149849" y="192175"/>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4" name="Shape 1514"/>
                <p:cNvSpPr txBox="1"/>
                <p:nvPr/>
              </p:nvSpPr>
              <p:spPr>
                <a:xfrm>
                  <a:off x="155108" y="198145"/>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15" name="Shape 1515"/>
                <p:cNvSpPr/>
                <p:nvPr/>
              </p:nvSpPr>
              <p:spPr>
                <a:xfrm rot="8418954">
                  <a:off x="92371" y="219147"/>
                  <a:ext cx="68871"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6" name="Shape 1516"/>
                <p:cNvSpPr txBox="1"/>
                <p:nvPr/>
              </p:nvSpPr>
              <p:spPr>
                <a:xfrm rot="-2381046">
                  <a:off x="125085" y="244851"/>
                  <a:ext cx="3443" cy="344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17" name="Shape 1517"/>
                <p:cNvSpPr/>
                <p:nvPr/>
              </p:nvSpPr>
              <p:spPr>
                <a:xfrm>
                  <a:off x="67856" y="260208"/>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Shape 1518"/>
                <p:cNvSpPr txBox="1"/>
                <p:nvPr/>
              </p:nvSpPr>
              <p:spPr>
                <a:xfrm>
                  <a:off x="73115" y="266178"/>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19" name="Shape 1519"/>
                <p:cNvSpPr/>
                <p:nvPr/>
              </p:nvSpPr>
              <p:spPr>
                <a:xfrm rot="-10751464">
                  <a:off x="102697" y="184545"/>
                  <a:ext cx="47155" cy="54851"/>
                </a:xfrm>
                <a:custGeom>
                  <a:avLst/>
                  <a:gdLst/>
                  <a:ahLst/>
                  <a:cxnLst/>
                  <a:rect l="0" t="0" r="0" b="0"/>
                  <a:pathLst>
                    <a:path w="120000" h="120000" extrusionOk="0">
                      <a:moveTo>
                        <a:pt x="0" y="59998"/>
                      </a:moveTo>
                      <a:lnTo>
                        <a:pt x="119999"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Shape 1520"/>
                <p:cNvSpPr txBox="1"/>
                <p:nvPr/>
              </p:nvSpPr>
              <p:spPr>
                <a:xfrm rot="48536">
                  <a:off x="125096" y="210791"/>
                  <a:ext cx="2357" cy="235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21" name="Shape 1521"/>
                <p:cNvSpPr/>
                <p:nvPr/>
              </p:nvSpPr>
              <p:spPr>
                <a:xfrm>
                  <a:off x="66792" y="191002"/>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2" name="Shape 1522"/>
                <p:cNvSpPr txBox="1"/>
                <p:nvPr/>
              </p:nvSpPr>
              <p:spPr>
                <a:xfrm>
                  <a:off x="72051" y="196972"/>
                  <a:ext cx="25390" cy="28823"/>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23" name="Shape 1523"/>
                <p:cNvSpPr/>
                <p:nvPr/>
              </p:nvSpPr>
              <p:spPr>
                <a:xfrm rot="-8471867">
                  <a:off x="87397" y="150193"/>
                  <a:ext cx="73909" cy="54851"/>
                </a:xfrm>
                <a:custGeom>
                  <a:avLst/>
                  <a:gdLst/>
                  <a:ahLst/>
                  <a:cxnLst/>
                  <a:rect l="0" t="0" r="0" b="0"/>
                  <a:pathLst>
                    <a:path w="120000" h="120000" extrusionOk="0">
                      <a:moveTo>
                        <a:pt x="0" y="59998"/>
                      </a:moveTo>
                      <a:lnTo>
                        <a:pt x="120000" y="59998"/>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4" name="Shape 1524"/>
                <p:cNvSpPr txBox="1"/>
                <p:nvPr/>
              </p:nvSpPr>
              <p:spPr>
                <a:xfrm rot="2328133">
                  <a:off x="122504" y="175771"/>
                  <a:ext cx="3695" cy="369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25" name="Shape 1525"/>
                <p:cNvSpPr/>
                <p:nvPr/>
              </p:nvSpPr>
              <p:spPr>
                <a:xfrm>
                  <a:off x="62947" y="122299"/>
                  <a:ext cx="35908" cy="40763"/>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6" name="Shape 1526"/>
                <p:cNvSpPr txBox="1"/>
                <p:nvPr/>
              </p:nvSpPr>
              <p:spPr>
                <a:xfrm>
                  <a:off x="68206" y="128269"/>
                  <a:ext cx="25390" cy="2882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chemeClr val="dk1"/>
                    </a:buClr>
                    <a:buSzPts val="1600"/>
                    <a:buFont typeface="Calibri"/>
                    <a:buNone/>
                  </a:pPr>
                  <a:endParaRPr sz="1600">
                    <a:solidFill>
                      <a:schemeClr val="lt1"/>
                    </a:solidFill>
                    <a:latin typeface="Calibri"/>
                    <a:ea typeface="Calibri"/>
                    <a:cs typeface="Calibri"/>
                    <a:sym typeface="Calibri"/>
                  </a:endParaRPr>
                </a:p>
              </p:txBody>
            </p:sp>
          </p:grpSp>
          <p:grpSp>
            <p:nvGrpSpPr>
              <p:cNvPr id="1527" name="Shape 1527"/>
              <p:cNvGrpSpPr/>
              <p:nvPr/>
            </p:nvGrpSpPr>
            <p:grpSpPr>
              <a:xfrm>
                <a:off x="6883676" y="1647375"/>
                <a:ext cx="121926" cy="128879"/>
                <a:chOff x="40169" y="209099"/>
                <a:chExt cx="121926" cy="128879"/>
              </a:xfrm>
            </p:grpSpPr>
            <p:sp>
              <p:nvSpPr>
                <p:cNvPr id="1528" name="Shape 1528"/>
                <p:cNvSpPr/>
                <p:nvPr/>
              </p:nvSpPr>
              <p:spPr>
                <a:xfrm>
                  <a:off x="120037" y="249628"/>
                  <a:ext cx="42058" cy="47745"/>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9" name="Shape 1529"/>
                <p:cNvSpPr txBox="1"/>
                <p:nvPr/>
              </p:nvSpPr>
              <p:spPr>
                <a:xfrm>
                  <a:off x="126196" y="256620"/>
                  <a:ext cx="29740" cy="33761"/>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30" name="Shape 1530"/>
                <p:cNvSpPr/>
                <p:nvPr/>
              </p:nvSpPr>
              <p:spPr>
                <a:xfrm rot="9125772">
                  <a:off x="80911" y="260142"/>
                  <a:ext cx="43634" cy="67321"/>
                </a:xfrm>
                <a:custGeom>
                  <a:avLst/>
                  <a:gdLst/>
                  <a:ahLst/>
                  <a:cxnLst/>
                  <a:rect l="0" t="0" r="0" b="0"/>
                  <a:pathLst>
                    <a:path w="120000" h="120000" extrusionOk="0">
                      <a:moveTo>
                        <a:pt x="0" y="59999"/>
                      </a:moveTo>
                      <a:lnTo>
                        <a:pt x="120000" y="59999"/>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1" name="Shape 1531"/>
                <p:cNvSpPr txBox="1"/>
                <p:nvPr/>
              </p:nvSpPr>
              <p:spPr>
                <a:xfrm rot="-1674228">
                  <a:off x="101638" y="292712"/>
                  <a:ext cx="2181" cy="218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32" name="Shape 1532"/>
                <p:cNvSpPr/>
                <p:nvPr/>
              </p:nvSpPr>
              <p:spPr>
                <a:xfrm>
                  <a:off x="43361" y="290233"/>
                  <a:ext cx="42058" cy="47745"/>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3" name="Shape 1533"/>
                <p:cNvSpPr txBox="1"/>
                <p:nvPr/>
              </p:nvSpPr>
              <p:spPr>
                <a:xfrm>
                  <a:off x="49520" y="297225"/>
                  <a:ext cx="29740" cy="33761"/>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sp>
              <p:nvSpPr>
                <p:cNvPr id="1534" name="Shape 1534"/>
                <p:cNvSpPr/>
                <p:nvPr/>
              </p:nvSpPr>
              <p:spPr>
                <a:xfrm rot="-9185672">
                  <a:off x="77880" y="219575"/>
                  <a:ext cx="46505" cy="67321"/>
                </a:xfrm>
                <a:custGeom>
                  <a:avLst/>
                  <a:gdLst/>
                  <a:ahLst/>
                  <a:cxnLst/>
                  <a:rect l="0" t="0" r="0" b="0"/>
                  <a:pathLst>
                    <a:path w="120000" h="120000" extrusionOk="0">
                      <a:moveTo>
                        <a:pt x="0" y="59999"/>
                      </a:moveTo>
                      <a:lnTo>
                        <a:pt x="120000" y="59999"/>
                      </a:lnTo>
                    </a:path>
                  </a:pathLst>
                </a:custGeom>
                <a:noFill/>
                <a:ln w="12700" cap="flat" cmpd="sng">
                  <a:solidFill>
                    <a:srgbClr val="487AA8"/>
                  </a:solidFill>
                  <a:prstDash val="solid"/>
                  <a:miter lim="800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5" name="Shape 1535"/>
                <p:cNvSpPr txBox="1"/>
                <p:nvPr/>
              </p:nvSpPr>
              <p:spPr>
                <a:xfrm rot="1614328">
                  <a:off x="99970" y="252074"/>
                  <a:ext cx="2325" cy="232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36" name="Shape 1536"/>
                <p:cNvSpPr/>
                <p:nvPr/>
              </p:nvSpPr>
              <p:spPr>
                <a:xfrm>
                  <a:off x="40169" y="209099"/>
                  <a:ext cx="42058" cy="47745"/>
                </a:xfrm>
                <a:prstGeom prst="ellipse">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7" name="Shape 1537"/>
                <p:cNvSpPr txBox="1"/>
                <p:nvPr/>
              </p:nvSpPr>
              <p:spPr>
                <a:xfrm>
                  <a:off x="46328" y="216091"/>
                  <a:ext cx="29740" cy="33761"/>
                </a:xfrm>
                <a:prstGeom prst="rect">
                  <a:avLst/>
                </a:prstGeom>
                <a:noFill/>
                <a:ln>
                  <a:noFill/>
                </a:ln>
              </p:spPr>
              <p:txBody>
                <a:bodyPr spcFirstLastPara="1" wrap="square" lIns="3175" tIns="3175" rIns="3175" bIns="3175"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lt1"/>
                    </a:solidFill>
                    <a:latin typeface="Calibri"/>
                    <a:ea typeface="Calibri"/>
                    <a:cs typeface="Calibri"/>
                    <a:sym typeface="Calibri"/>
                  </a:endParaRPr>
                </a:p>
              </p:txBody>
            </p:sp>
          </p:grpSp>
        </p:grpSp>
        <p:grpSp>
          <p:nvGrpSpPr>
            <p:cNvPr id="1538" name="Shape 1538"/>
            <p:cNvGrpSpPr/>
            <p:nvPr/>
          </p:nvGrpSpPr>
          <p:grpSpPr>
            <a:xfrm>
              <a:off x="3926868" y="3143250"/>
              <a:ext cx="561975" cy="428625"/>
              <a:chOff x="3114674" y="2057399"/>
              <a:chExt cx="4969566" cy="4502743"/>
            </a:xfrm>
          </p:grpSpPr>
          <p:cxnSp>
            <p:nvCxnSpPr>
              <p:cNvPr id="1539" name="Shape 1539"/>
              <p:cNvCxnSpPr/>
              <p:nvPr/>
            </p:nvCxnSpPr>
            <p:spPr>
              <a:xfrm>
                <a:off x="3114674" y="3094499"/>
                <a:ext cx="4969566" cy="2538741"/>
              </a:xfrm>
              <a:prstGeom prst="straightConnector1">
                <a:avLst/>
              </a:prstGeom>
              <a:noFill/>
              <a:ln w="19050" cap="flat" cmpd="sng">
                <a:solidFill>
                  <a:schemeClr val="accent2"/>
                </a:solidFill>
                <a:prstDash val="solid"/>
                <a:miter lim="800000"/>
                <a:headEnd type="none" w="med" len="med"/>
                <a:tailEnd type="none" w="med" len="med"/>
              </a:ln>
            </p:spPr>
          </p:cxnSp>
          <p:cxnSp>
            <p:nvCxnSpPr>
              <p:cNvPr id="1540" name="Shape 1540"/>
              <p:cNvCxnSpPr/>
              <p:nvPr/>
            </p:nvCxnSpPr>
            <p:spPr>
              <a:xfrm>
                <a:off x="4810950" y="2537850"/>
                <a:ext cx="1451115" cy="4022292"/>
              </a:xfrm>
              <a:prstGeom prst="straightConnector1">
                <a:avLst/>
              </a:prstGeom>
              <a:noFill/>
              <a:ln w="19050" cap="flat" cmpd="sng">
                <a:solidFill>
                  <a:schemeClr val="accent2"/>
                </a:solidFill>
                <a:prstDash val="solid"/>
                <a:miter lim="800000"/>
                <a:headEnd type="none" w="med" len="med"/>
                <a:tailEnd type="none" w="med" len="med"/>
              </a:ln>
            </p:spPr>
          </p:cxnSp>
          <p:cxnSp>
            <p:nvCxnSpPr>
              <p:cNvPr id="1541" name="Shape 1541"/>
              <p:cNvCxnSpPr/>
              <p:nvPr/>
            </p:nvCxnSpPr>
            <p:spPr>
              <a:xfrm>
                <a:off x="4479646" y="2057399"/>
                <a:ext cx="3233529" cy="3575841"/>
              </a:xfrm>
              <a:prstGeom prst="straightConnector1">
                <a:avLst/>
              </a:prstGeom>
              <a:noFill/>
              <a:ln w="19050" cap="flat" cmpd="sng">
                <a:solidFill>
                  <a:schemeClr val="dk1"/>
                </a:solidFill>
                <a:prstDash val="solid"/>
                <a:miter lim="800000"/>
                <a:headEnd type="none" w="med" len="med"/>
                <a:tailEnd type="none" w="med" len="med"/>
              </a:ln>
            </p:spPr>
          </p:cxnSp>
          <p:cxnSp>
            <p:nvCxnSpPr>
              <p:cNvPr id="1542" name="Shape 1542"/>
              <p:cNvCxnSpPr/>
              <p:nvPr/>
            </p:nvCxnSpPr>
            <p:spPr>
              <a:xfrm>
                <a:off x="3114674" y="2807106"/>
                <a:ext cx="3233529" cy="3575841"/>
              </a:xfrm>
              <a:prstGeom prst="straightConnector1">
                <a:avLst/>
              </a:prstGeom>
              <a:noFill/>
              <a:ln w="19050" cap="flat" cmpd="sng">
                <a:solidFill>
                  <a:schemeClr val="dk1"/>
                </a:solidFill>
                <a:prstDash val="solid"/>
                <a:miter lim="800000"/>
                <a:headEnd type="none" w="med" len="med"/>
                <a:tailEnd type="none" w="med" len="med"/>
              </a:ln>
            </p:spPr>
          </p:cxnSp>
          <p:cxnSp>
            <p:nvCxnSpPr>
              <p:cNvPr id="1543" name="Shape 1543"/>
              <p:cNvCxnSpPr/>
              <p:nvPr/>
            </p:nvCxnSpPr>
            <p:spPr>
              <a:xfrm>
                <a:off x="4559162" y="2629911"/>
                <a:ext cx="781880" cy="3930231"/>
              </a:xfrm>
              <a:prstGeom prst="straightConnector1">
                <a:avLst/>
              </a:prstGeom>
              <a:noFill/>
              <a:ln w="19050" cap="flat" cmpd="sng">
                <a:solidFill>
                  <a:schemeClr val="dk1"/>
                </a:solidFill>
                <a:prstDash val="solid"/>
                <a:miter lim="800000"/>
                <a:headEnd type="none" w="med" len="med"/>
                <a:tailEnd type="none" w="med" len="med"/>
              </a:ln>
            </p:spPr>
          </p:cxnSp>
          <p:cxnSp>
            <p:nvCxnSpPr>
              <p:cNvPr id="1544" name="Shape 1544"/>
              <p:cNvCxnSpPr/>
              <p:nvPr/>
            </p:nvCxnSpPr>
            <p:spPr>
              <a:xfrm>
                <a:off x="3798517" y="2650023"/>
                <a:ext cx="3233529" cy="3575841"/>
              </a:xfrm>
              <a:prstGeom prst="straightConnector1">
                <a:avLst/>
              </a:prstGeom>
              <a:noFill/>
              <a:ln w="19050" cap="flat" cmpd="sng">
                <a:solidFill>
                  <a:srgbClr val="FF0000"/>
                </a:solidFill>
                <a:prstDash val="solid"/>
                <a:miter lim="800000"/>
                <a:headEnd type="none" w="med" len="med"/>
                <a:tailEnd type="none" w="med" len="med"/>
              </a:ln>
            </p:spPr>
          </p:cxnSp>
          <p:sp>
            <p:nvSpPr>
              <p:cNvPr id="1545" name="Shape 1545"/>
              <p:cNvSpPr/>
              <p:nvPr/>
            </p:nvSpPr>
            <p:spPr>
              <a:xfrm>
                <a:off x="5320420" y="2743046"/>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46" name="Shape 1546"/>
              <p:cNvSpPr/>
              <p:nvPr/>
            </p:nvSpPr>
            <p:spPr>
              <a:xfrm>
                <a:off x="5625216" y="2855222"/>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47" name="Shape 1547"/>
              <p:cNvSpPr/>
              <p:nvPr/>
            </p:nvSpPr>
            <p:spPr>
              <a:xfrm>
                <a:off x="5393304" y="3168649"/>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48" name="Shape 1548"/>
              <p:cNvSpPr/>
              <p:nvPr/>
            </p:nvSpPr>
            <p:spPr>
              <a:xfrm>
                <a:off x="5760372" y="3266203"/>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49" name="Shape 1549"/>
              <p:cNvSpPr/>
              <p:nvPr/>
            </p:nvSpPr>
            <p:spPr>
              <a:xfrm>
                <a:off x="5951218" y="2629912"/>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0" name="Shape 1550"/>
              <p:cNvSpPr/>
              <p:nvPr/>
            </p:nvSpPr>
            <p:spPr>
              <a:xfrm>
                <a:off x="6256014" y="2742088"/>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1" name="Shape 1551"/>
              <p:cNvSpPr/>
              <p:nvPr/>
            </p:nvSpPr>
            <p:spPr>
              <a:xfrm>
                <a:off x="6024102" y="3055515"/>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2" name="Shape 1552"/>
              <p:cNvSpPr/>
              <p:nvPr/>
            </p:nvSpPr>
            <p:spPr>
              <a:xfrm>
                <a:off x="6391170" y="3153069"/>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3" name="Shape 1553"/>
              <p:cNvSpPr/>
              <p:nvPr/>
            </p:nvSpPr>
            <p:spPr>
              <a:xfrm>
                <a:off x="6028799" y="3445765"/>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4" name="Shape 1554"/>
              <p:cNvSpPr/>
              <p:nvPr/>
            </p:nvSpPr>
            <p:spPr>
              <a:xfrm>
                <a:off x="6333595" y="3557941"/>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5" name="Shape 1555"/>
              <p:cNvSpPr/>
              <p:nvPr/>
            </p:nvSpPr>
            <p:spPr>
              <a:xfrm>
                <a:off x="6101683" y="3871368"/>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6" name="Shape 1556"/>
              <p:cNvSpPr/>
              <p:nvPr/>
            </p:nvSpPr>
            <p:spPr>
              <a:xfrm>
                <a:off x="6468751" y="3968922"/>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7" name="Shape 1557"/>
              <p:cNvSpPr/>
              <p:nvPr/>
            </p:nvSpPr>
            <p:spPr>
              <a:xfrm>
                <a:off x="6659597" y="3332631"/>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8" name="Shape 1558"/>
              <p:cNvSpPr/>
              <p:nvPr/>
            </p:nvSpPr>
            <p:spPr>
              <a:xfrm>
                <a:off x="6964393" y="3444807"/>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59" name="Shape 1559"/>
              <p:cNvSpPr/>
              <p:nvPr/>
            </p:nvSpPr>
            <p:spPr>
              <a:xfrm>
                <a:off x="6732481" y="3758234"/>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0" name="Shape 1560"/>
              <p:cNvSpPr/>
              <p:nvPr/>
            </p:nvSpPr>
            <p:spPr>
              <a:xfrm>
                <a:off x="6703314" y="2943819"/>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1" name="Shape 1561"/>
              <p:cNvSpPr/>
              <p:nvPr/>
            </p:nvSpPr>
            <p:spPr>
              <a:xfrm>
                <a:off x="6663587" y="4291305"/>
                <a:ext cx="185530" cy="177195"/>
              </a:xfrm>
              <a:prstGeom prst="ellipse">
                <a:avLst/>
              </a:prstGeom>
              <a:solidFill>
                <a:schemeClr val="accent6"/>
              </a:solidFill>
              <a:ln w="12700" cap="flat" cmpd="sng">
                <a:solidFill>
                  <a:schemeClr val="accent6"/>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2" name="Shape 1562"/>
              <p:cNvSpPr/>
              <p:nvPr/>
            </p:nvSpPr>
            <p:spPr>
              <a:xfrm>
                <a:off x="3282296" y="4195446"/>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3" name="Shape 1563"/>
              <p:cNvSpPr/>
              <p:nvPr/>
            </p:nvSpPr>
            <p:spPr>
              <a:xfrm>
                <a:off x="3587092" y="4307622"/>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4" name="Shape 1564"/>
              <p:cNvSpPr/>
              <p:nvPr/>
            </p:nvSpPr>
            <p:spPr>
              <a:xfrm>
                <a:off x="3355180" y="4621049"/>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5" name="Shape 1565"/>
              <p:cNvSpPr/>
              <p:nvPr/>
            </p:nvSpPr>
            <p:spPr>
              <a:xfrm>
                <a:off x="3722248" y="4718603"/>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6" name="Shape 1566"/>
              <p:cNvSpPr/>
              <p:nvPr/>
            </p:nvSpPr>
            <p:spPr>
              <a:xfrm>
                <a:off x="3913094" y="4082312"/>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7" name="Shape 1567"/>
              <p:cNvSpPr/>
              <p:nvPr/>
            </p:nvSpPr>
            <p:spPr>
              <a:xfrm>
                <a:off x="4217890" y="4194488"/>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8" name="Shape 1568"/>
              <p:cNvSpPr/>
              <p:nvPr/>
            </p:nvSpPr>
            <p:spPr>
              <a:xfrm>
                <a:off x="3985978" y="4507915"/>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69" name="Shape 1569"/>
              <p:cNvSpPr/>
              <p:nvPr/>
            </p:nvSpPr>
            <p:spPr>
              <a:xfrm>
                <a:off x="4353046" y="4605469"/>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0" name="Shape 1570"/>
              <p:cNvSpPr/>
              <p:nvPr/>
            </p:nvSpPr>
            <p:spPr>
              <a:xfrm>
                <a:off x="3990675" y="4898165"/>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1" name="Shape 1571"/>
              <p:cNvSpPr/>
              <p:nvPr/>
            </p:nvSpPr>
            <p:spPr>
              <a:xfrm>
                <a:off x="4295471" y="5010341"/>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2" name="Shape 1572"/>
              <p:cNvSpPr/>
              <p:nvPr/>
            </p:nvSpPr>
            <p:spPr>
              <a:xfrm>
                <a:off x="4063559" y="5323768"/>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3" name="Shape 1573"/>
              <p:cNvSpPr/>
              <p:nvPr/>
            </p:nvSpPr>
            <p:spPr>
              <a:xfrm>
                <a:off x="4430627" y="5421322"/>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4" name="Shape 1574"/>
              <p:cNvSpPr/>
              <p:nvPr/>
            </p:nvSpPr>
            <p:spPr>
              <a:xfrm>
                <a:off x="4621473" y="4785031"/>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5" name="Shape 1575"/>
              <p:cNvSpPr/>
              <p:nvPr/>
            </p:nvSpPr>
            <p:spPr>
              <a:xfrm>
                <a:off x="4926269" y="4897207"/>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6" name="Shape 1576"/>
              <p:cNvSpPr/>
              <p:nvPr/>
            </p:nvSpPr>
            <p:spPr>
              <a:xfrm>
                <a:off x="4694357" y="5210634"/>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7" name="Shape 1577"/>
              <p:cNvSpPr/>
              <p:nvPr/>
            </p:nvSpPr>
            <p:spPr>
              <a:xfrm>
                <a:off x="4665190" y="4396219"/>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78" name="Shape 1578"/>
              <p:cNvSpPr/>
              <p:nvPr/>
            </p:nvSpPr>
            <p:spPr>
              <a:xfrm>
                <a:off x="4625463" y="5743705"/>
                <a:ext cx="185530" cy="177195"/>
              </a:xfrm>
              <a:prstGeom prst="rect">
                <a:avLst/>
              </a:prstGeom>
              <a:solidFill>
                <a:srgbClr val="FF0000"/>
              </a:solidFill>
              <a:ln w="12700" cap="flat" cmpd="sng">
                <a:solidFill>
                  <a:srgbClr val="FF0000"/>
                </a:solidFill>
                <a:prstDash val="solid"/>
                <a:miter lim="800000"/>
                <a:headEnd type="none" w="med" len="med"/>
                <a:tailEnd type="none" w="med" len="med"/>
              </a:ln>
            </p:spPr>
            <p:txBody>
              <a:bodyPr spcFirstLastPara="1" wrap="square" lIns="97525" tIns="48750" rIns="97525" bIns="4875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grpSp>
        <p:sp>
          <p:nvSpPr>
            <p:cNvPr id="1579" name="Shape 1579"/>
            <p:cNvSpPr/>
            <p:nvPr/>
          </p:nvSpPr>
          <p:spPr>
            <a:xfrm>
              <a:off x="3564919" y="2667002"/>
              <a:ext cx="590550" cy="590550"/>
            </a:xfrm>
            <a:prstGeom prst="ellipse">
              <a:avLst/>
            </a:prstGeom>
            <a:noFill/>
            <a:ln w="12700" cap="flat" cmpd="sng">
              <a:solidFill>
                <a:srgbClr val="42719B"/>
              </a:solidFill>
              <a:prstDash val="solid"/>
              <a:miter lim="800000"/>
              <a:headEnd type="none" w="med" len="med"/>
              <a:tailEnd type="none" w="med" len="med"/>
            </a:ln>
          </p:spPr>
          <p:txBody>
            <a:bodyPr spcFirstLastPara="1" wrap="square" lIns="97525" tIns="48750" rIns="97525" bIns="48750" anchor="t" anchorCtr="0">
              <a:noAutofit/>
            </a:bodyPr>
            <a:lstStyle/>
            <a:p>
              <a:pPr marL="0" marR="0" lvl="0" indent="0" algn="l" rtl="0">
                <a:spcBef>
                  <a:spcPts val="0"/>
                </a:spcBef>
                <a:spcAft>
                  <a:spcPts val="0"/>
                </a:spcAft>
                <a:buNone/>
              </a:pPr>
              <a:endParaRPr sz="1173">
                <a:solidFill>
                  <a:schemeClr val="lt1"/>
                </a:solidFill>
                <a:latin typeface="Calibri"/>
                <a:ea typeface="Calibri"/>
                <a:cs typeface="Calibri"/>
                <a:sym typeface="Calibri"/>
              </a:endParaRPr>
            </a:p>
          </p:txBody>
        </p:sp>
        <p:sp>
          <p:nvSpPr>
            <p:cNvPr id="1580" name="Shape 1580"/>
            <p:cNvSpPr/>
            <p:nvPr/>
          </p:nvSpPr>
          <p:spPr>
            <a:xfrm>
              <a:off x="4031643" y="2495552"/>
              <a:ext cx="752475" cy="714374"/>
            </a:xfrm>
            <a:prstGeom prst="ellipse">
              <a:avLst/>
            </a:prstGeom>
            <a:noFill/>
            <a:ln w="12700" cap="flat" cmpd="sng">
              <a:solidFill>
                <a:srgbClr val="42719B"/>
              </a:solidFill>
              <a:prstDash val="solid"/>
              <a:miter lim="800000"/>
              <a:headEnd type="none" w="med" len="med"/>
              <a:tailEnd type="none" w="med" len="med"/>
            </a:ln>
          </p:spPr>
          <p:txBody>
            <a:bodyPr spcFirstLastPara="1" wrap="square" lIns="97525" tIns="48750" rIns="97525" bIns="48750" anchor="t" anchorCtr="0">
              <a:noAutofit/>
            </a:bodyPr>
            <a:lstStyle/>
            <a:p>
              <a:pPr marL="0" marR="0" lvl="0" indent="0" algn="l" rtl="0">
                <a:spcBef>
                  <a:spcPts val="0"/>
                </a:spcBef>
                <a:spcAft>
                  <a:spcPts val="0"/>
                </a:spcAft>
                <a:buNone/>
              </a:pPr>
              <a:endParaRPr sz="1173">
                <a:solidFill>
                  <a:schemeClr val="lt1"/>
                </a:solidFill>
                <a:latin typeface="Calibri"/>
                <a:ea typeface="Calibri"/>
                <a:cs typeface="Calibri"/>
                <a:sym typeface="Calibri"/>
              </a:endParaRPr>
            </a:p>
          </p:txBody>
        </p:sp>
        <p:sp>
          <p:nvSpPr>
            <p:cNvPr id="1581" name="Shape 1581"/>
            <p:cNvSpPr/>
            <p:nvPr/>
          </p:nvSpPr>
          <p:spPr>
            <a:xfrm>
              <a:off x="3803043" y="2990852"/>
              <a:ext cx="752475" cy="714374"/>
            </a:xfrm>
            <a:prstGeom prst="ellipse">
              <a:avLst/>
            </a:prstGeom>
            <a:noFill/>
            <a:ln w="12700" cap="flat" cmpd="sng">
              <a:solidFill>
                <a:srgbClr val="42719B"/>
              </a:solidFill>
              <a:prstDash val="solid"/>
              <a:miter lim="800000"/>
              <a:headEnd type="none" w="med" len="med"/>
              <a:tailEnd type="none" w="med" len="med"/>
            </a:ln>
          </p:spPr>
          <p:txBody>
            <a:bodyPr spcFirstLastPara="1" wrap="square" lIns="97525" tIns="48750" rIns="97525" bIns="48750" anchor="t" anchorCtr="0">
              <a:noAutofit/>
            </a:bodyPr>
            <a:lstStyle/>
            <a:p>
              <a:pPr marL="0" marR="0" lvl="0" indent="0" algn="l" rtl="0">
                <a:spcBef>
                  <a:spcPts val="0"/>
                </a:spcBef>
                <a:spcAft>
                  <a:spcPts val="0"/>
                </a:spcAft>
                <a:buNone/>
              </a:pPr>
              <a:endParaRPr sz="1173">
                <a:solidFill>
                  <a:schemeClr val="lt1"/>
                </a:solidFill>
                <a:latin typeface="Calibri"/>
                <a:ea typeface="Calibri"/>
                <a:cs typeface="Calibri"/>
                <a:sym typeface="Calibri"/>
              </a:endParaRPr>
            </a:p>
          </p:txBody>
        </p:sp>
        <p:sp>
          <p:nvSpPr>
            <p:cNvPr id="1582" name="Shape 1582"/>
            <p:cNvSpPr/>
            <p:nvPr/>
          </p:nvSpPr>
          <p:spPr>
            <a:xfrm>
              <a:off x="4360740" y="2955232"/>
              <a:ext cx="638628" cy="708937"/>
            </a:xfrm>
            <a:prstGeom prst="ellipse">
              <a:avLst/>
            </a:prstGeom>
            <a:noFill/>
            <a:ln w="12700" cap="flat" cmpd="sng">
              <a:solidFill>
                <a:srgbClr val="42719B"/>
              </a:solidFill>
              <a:prstDash val="solid"/>
              <a:miter lim="800000"/>
              <a:headEnd type="none" w="med" len="med"/>
              <a:tailEnd type="none" w="med" len="med"/>
            </a:ln>
          </p:spPr>
          <p:txBody>
            <a:bodyPr spcFirstLastPara="1" wrap="square" lIns="97525" tIns="48750" rIns="97525" bIns="48750" anchor="t" anchorCtr="0">
              <a:noAutofit/>
            </a:bodyPr>
            <a:lstStyle/>
            <a:p>
              <a:pPr marL="0" marR="0" lvl="0" indent="0" algn="l" rtl="0">
                <a:spcBef>
                  <a:spcPts val="0"/>
                </a:spcBef>
                <a:spcAft>
                  <a:spcPts val="0"/>
                </a:spcAft>
                <a:buNone/>
              </a:pPr>
              <a:endParaRPr sz="1173">
                <a:solidFill>
                  <a:schemeClr val="lt1"/>
                </a:solidFill>
                <a:latin typeface="Calibri"/>
                <a:ea typeface="Calibri"/>
                <a:cs typeface="Calibri"/>
                <a:sym typeface="Calibri"/>
              </a:endParaRPr>
            </a:p>
          </p:txBody>
        </p:sp>
        <p:pic>
          <p:nvPicPr>
            <p:cNvPr id="1583" name="Shape 1583" descr="Resultado de imagen de lupa png"/>
            <p:cNvPicPr preferRelativeResize="0"/>
            <p:nvPr/>
          </p:nvPicPr>
          <p:blipFill rotWithShape="1">
            <a:blip r:embed="rId3">
              <a:alphaModFix/>
            </a:blip>
            <a:srcRect/>
            <a:stretch/>
          </p:blipFill>
          <p:spPr>
            <a:xfrm>
              <a:off x="4028241" y="2722126"/>
              <a:ext cx="1115820" cy="1115820"/>
            </a:xfrm>
            <a:prstGeom prst="rect">
              <a:avLst/>
            </a:prstGeom>
            <a:noFill/>
            <a:ln>
              <a:noFill/>
            </a:ln>
          </p:spPr>
        </p:pic>
      </p:grpSp>
      <p:sp>
        <p:nvSpPr>
          <p:cNvPr id="1584" name="Shape 1584"/>
          <p:cNvSpPr/>
          <p:nvPr/>
        </p:nvSpPr>
        <p:spPr>
          <a:xfrm>
            <a:off x="5651350" y="3516178"/>
            <a:ext cx="753925" cy="683400"/>
          </a:xfrm>
          <a:prstGeom prst="flowChartInternalStorage">
            <a:avLst/>
          </a:prstGeom>
          <a:solidFill>
            <a:srgbClr val="E1EFD8"/>
          </a:solidFill>
          <a:ln w="9525" cap="flat" cmpd="sng">
            <a:solidFill>
              <a:srgbClr val="000000"/>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1585" name="Shape 1585"/>
          <p:cNvSpPr/>
          <p:nvPr/>
        </p:nvSpPr>
        <p:spPr>
          <a:xfrm>
            <a:off x="10997477" y="2756225"/>
            <a:ext cx="1476000" cy="460800"/>
          </a:xfrm>
          <a:custGeom>
            <a:avLst/>
            <a:gdLst/>
            <a:ahLst/>
            <a:cxnLst/>
            <a:rect l="0" t="0" r="0" b="0"/>
            <a:pathLst>
              <a:path w="120000" h="120000" extrusionOk="0">
                <a:moveTo>
                  <a:pt x="8565" y="0"/>
                </a:moveTo>
                <a:cubicBezTo>
                  <a:pt x="4282" y="0"/>
                  <a:pt x="0" y="9983"/>
                  <a:pt x="0" y="19966"/>
                </a:cubicBezTo>
                <a:lnTo>
                  <a:pt x="0" y="99833"/>
                </a:lnTo>
                <a:cubicBezTo>
                  <a:pt x="0" y="109816"/>
                  <a:pt x="4282" y="119900"/>
                  <a:pt x="8565" y="119900"/>
                </a:cubicBezTo>
                <a:lnTo>
                  <a:pt x="111349" y="119900"/>
                </a:lnTo>
                <a:cubicBezTo>
                  <a:pt x="115631" y="119900"/>
                  <a:pt x="119957" y="109816"/>
                  <a:pt x="119957" y="99833"/>
                </a:cubicBezTo>
                <a:lnTo>
                  <a:pt x="119957" y="19966"/>
                </a:lnTo>
                <a:cubicBezTo>
                  <a:pt x="119957" y="9983"/>
                  <a:pt x="115631" y="0"/>
                  <a:pt x="111349" y="0"/>
                </a:cubicBezTo>
                <a:lnTo>
                  <a:pt x="8565" y="0"/>
                </a:lnTo>
              </a:path>
            </a:pathLst>
          </a:custGeom>
          <a:solidFill>
            <a:srgbClr val="FFFFFF"/>
          </a:solidFill>
          <a:ln w="9525" cap="flat" cmpd="sng">
            <a:solidFill>
              <a:srgbClr val="3465A4"/>
            </a:solidFill>
            <a:prstDash val="solid"/>
            <a:round/>
            <a:headEnd type="none" w="med" len="med"/>
            <a:tailEnd type="none" w="med" len="med"/>
          </a:ln>
        </p:spPr>
        <p:txBody>
          <a:bodyPr spcFirstLastPara="1" wrap="square" lIns="96000" tIns="48000" rIns="96000" bIns="48000" anchor="ctr" anchorCtr="0">
            <a:noAutofit/>
          </a:bodyPr>
          <a:lstStyle/>
          <a:p>
            <a:pPr marL="0" marR="0" lvl="0" indent="0" algn="ctr" rtl="0">
              <a:spcBef>
                <a:spcPts val="0"/>
              </a:spcBef>
              <a:spcAft>
                <a:spcPts val="0"/>
              </a:spcAft>
              <a:buNone/>
            </a:pPr>
            <a:r>
              <a:rPr lang="en-US" sz="1920">
                <a:solidFill>
                  <a:srgbClr val="006699"/>
                </a:solidFill>
                <a:latin typeface="Impact"/>
                <a:ea typeface="Impact"/>
                <a:cs typeface="Impact"/>
                <a:sym typeface="Impact"/>
              </a:rPr>
              <a:t>Grupo</a:t>
            </a:r>
            <a:endParaRPr/>
          </a:p>
        </p:txBody>
      </p:sp>
      <p:sp>
        <p:nvSpPr>
          <p:cNvPr id="1586" name="Shape 1586"/>
          <p:cNvSpPr/>
          <p:nvPr/>
        </p:nvSpPr>
        <p:spPr>
          <a:xfrm>
            <a:off x="10994449" y="3308936"/>
            <a:ext cx="1476000" cy="460800"/>
          </a:xfrm>
          <a:custGeom>
            <a:avLst/>
            <a:gdLst/>
            <a:ahLst/>
            <a:cxnLst/>
            <a:rect l="0" t="0" r="0" b="0"/>
            <a:pathLst>
              <a:path w="120000" h="120000" extrusionOk="0">
                <a:moveTo>
                  <a:pt x="8565" y="0"/>
                </a:moveTo>
                <a:cubicBezTo>
                  <a:pt x="4282" y="0"/>
                  <a:pt x="0" y="9983"/>
                  <a:pt x="0" y="19966"/>
                </a:cubicBezTo>
                <a:lnTo>
                  <a:pt x="0" y="99833"/>
                </a:lnTo>
                <a:cubicBezTo>
                  <a:pt x="0" y="109816"/>
                  <a:pt x="4282" y="119900"/>
                  <a:pt x="8565" y="119900"/>
                </a:cubicBezTo>
                <a:lnTo>
                  <a:pt x="111349" y="119900"/>
                </a:lnTo>
                <a:cubicBezTo>
                  <a:pt x="115631" y="119900"/>
                  <a:pt x="119957" y="109816"/>
                  <a:pt x="119957" y="99833"/>
                </a:cubicBezTo>
                <a:lnTo>
                  <a:pt x="119957" y="19966"/>
                </a:lnTo>
                <a:cubicBezTo>
                  <a:pt x="119957" y="9983"/>
                  <a:pt x="115631" y="0"/>
                  <a:pt x="111349" y="0"/>
                </a:cubicBezTo>
                <a:lnTo>
                  <a:pt x="8565" y="0"/>
                </a:lnTo>
              </a:path>
            </a:pathLst>
          </a:custGeom>
          <a:solidFill>
            <a:srgbClr val="FFFFFF"/>
          </a:solidFill>
          <a:ln w="9525" cap="flat" cmpd="sng">
            <a:solidFill>
              <a:srgbClr val="3465A4"/>
            </a:solidFill>
            <a:prstDash val="solid"/>
            <a:round/>
            <a:headEnd type="none" w="med" len="med"/>
            <a:tailEnd type="none" w="med" len="med"/>
          </a:ln>
        </p:spPr>
        <p:txBody>
          <a:bodyPr spcFirstLastPara="1" wrap="square" lIns="96000" tIns="48000" rIns="96000" bIns="48000" anchor="ctr" anchorCtr="0">
            <a:noAutofit/>
          </a:bodyPr>
          <a:lstStyle/>
          <a:p>
            <a:pPr marL="0" marR="0" lvl="0" indent="0" algn="ctr" rtl="0">
              <a:spcBef>
                <a:spcPts val="0"/>
              </a:spcBef>
              <a:spcAft>
                <a:spcPts val="0"/>
              </a:spcAft>
              <a:buNone/>
            </a:pPr>
            <a:r>
              <a:rPr lang="en-US" sz="1920">
                <a:solidFill>
                  <a:srgbClr val="006699"/>
                </a:solidFill>
                <a:latin typeface="Impact"/>
                <a:ea typeface="Impact"/>
                <a:cs typeface="Impact"/>
                <a:sym typeface="Impact"/>
              </a:rPr>
              <a:t>Problema</a:t>
            </a:r>
            <a:endParaRPr/>
          </a:p>
        </p:txBody>
      </p:sp>
      <p:sp>
        <p:nvSpPr>
          <p:cNvPr id="1587" name="Shape 1587"/>
          <p:cNvSpPr/>
          <p:nvPr/>
        </p:nvSpPr>
        <p:spPr>
          <a:xfrm>
            <a:off x="10997477" y="3926670"/>
            <a:ext cx="1476000" cy="460800"/>
          </a:xfrm>
          <a:custGeom>
            <a:avLst/>
            <a:gdLst/>
            <a:ahLst/>
            <a:cxnLst/>
            <a:rect l="0" t="0" r="0" b="0"/>
            <a:pathLst>
              <a:path w="120000" h="120000" extrusionOk="0">
                <a:moveTo>
                  <a:pt x="8565" y="0"/>
                </a:moveTo>
                <a:cubicBezTo>
                  <a:pt x="4282" y="0"/>
                  <a:pt x="0" y="9983"/>
                  <a:pt x="0" y="19966"/>
                </a:cubicBezTo>
                <a:lnTo>
                  <a:pt x="0" y="99833"/>
                </a:lnTo>
                <a:cubicBezTo>
                  <a:pt x="0" y="109816"/>
                  <a:pt x="4282" y="119900"/>
                  <a:pt x="8565" y="119900"/>
                </a:cubicBezTo>
                <a:lnTo>
                  <a:pt x="111349" y="119900"/>
                </a:lnTo>
                <a:cubicBezTo>
                  <a:pt x="115631" y="119900"/>
                  <a:pt x="119957" y="109816"/>
                  <a:pt x="119957" y="99833"/>
                </a:cubicBezTo>
                <a:lnTo>
                  <a:pt x="119957" y="19966"/>
                </a:lnTo>
                <a:cubicBezTo>
                  <a:pt x="119957" y="9983"/>
                  <a:pt x="115631" y="0"/>
                  <a:pt x="111349" y="0"/>
                </a:cubicBezTo>
                <a:lnTo>
                  <a:pt x="8565" y="0"/>
                </a:lnTo>
              </a:path>
            </a:pathLst>
          </a:custGeom>
          <a:solidFill>
            <a:srgbClr val="FFFFFF"/>
          </a:solidFill>
          <a:ln w="9525" cap="flat" cmpd="sng">
            <a:solidFill>
              <a:srgbClr val="3465A4"/>
            </a:solidFill>
            <a:prstDash val="solid"/>
            <a:round/>
            <a:headEnd type="none" w="med" len="med"/>
            <a:tailEnd type="none" w="med" len="med"/>
          </a:ln>
        </p:spPr>
        <p:txBody>
          <a:bodyPr spcFirstLastPara="1" wrap="square" lIns="96000" tIns="48000" rIns="96000" bIns="48000" anchor="ctr" anchorCtr="0">
            <a:noAutofit/>
          </a:bodyPr>
          <a:lstStyle/>
          <a:p>
            <a:pPr marL="0" marR="0" lvl="0" indent="0" algn="ctr" rtl="0">
              <a:spcBef>
                <a:spcPts val="0"/>
              </a:spcBef>
              <a:spcAft>
                <a:spcPts val="0"/>
              </a:spcAft>
              <a:buNone/>
            </a:pPr>
            <a:r>
              <a:rPr lang="en-US" sz="1920">
                <a:solidFill>
                  <a:srgbClr val="006699"/>
                </a:solidFill>
                <a:latin typeface="Impact"/>
                <a:ea typeface="Impact"/>
                <a:cs typeface="Impact"/>
                <a:sym typeface="Impact"/>
              </a:rPr>
              <a:t>Respuesta</a:t>
            </a:r>
            <a:endParaRPr/>
          </a:p>
        </p:txBody>
      </p:sp>
      <p:grpSp>
        <p:nvGrpSpPr>
          <p:cNvPr id="1588" name="Shape 1588"/>
          <p:cNvGrpSpPr/>
          <p:nvPr/>
        </p:nvGrpSpPr>
        <p:grpSpPr>
          <a:xfrm>
            <a:off x="9039827" y="5716048"/>
            <a:ext cx="563126" cy="532302"/>
            <a:chOff x="1914524" y="2247899"/>
            <a:chExt cx="1276350" cy="638175"/>
          </a:xfrm>
        </p:grpSpPr>
        <p:sp>
          <p:nvSpPr>
            <p:cNvPr id="1589" name="Shape 1589"/>
            <p:cNvSpPr/>
            <p:nvPr/>
          </p:nvSpPr>
          <p:spPr>
            <a:xfrm>
              <a:off x="1914524" y="2247899"/>
              <a:ext cx="1276350" cy="638175"/>
            </a:xfrm>
            <a:prstGeom prst="rect">
              <a:avLst/>
            </a:prstGeom>
            <a:solidFill>
              <a:srgbClr val="E1EFD8"/>
            </a:solidFill>
            <a:ln w="12700" cap="flat" cmpd="sng">
              <a:solidFill>
                <a:srgbClr val="000000"/>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000000"/>
                </a:solidFill>
                <a:latin typeface="Calibri"/>
                <a:ea typeface="Calibri"/>
                <a:cs typeface="Calibri"/>
                <a:sym typeface="Calibri"/>
              </a:endParaRPr>
            </a:p>
          </p:txBody>
        </p:sp>
        <p:cxnSp>
          <p:nvCxnSpPr>
            <p:cNvPr id="1590" name="Shape 1590"/>
            <p:cNvCxnSpPr/>
            <p:nvPr/>
          </p:nvCxnSpPr>
          <p:spPr>
            <a:xfrm>
              <a:off x="2000249" y="2381249"/>
              <a:ext cx="1057275" cy="0"/>
            </a:xfrm>
            <a:prstGeom prst="straightConnector1">
              <a:avLst/>
            </a:prstGeom>
            <a:noFill/>
            <a:ln w="9525" cap="flat" cmpd="sng">
              <a:solidFill>
                <a:schemeClr val="dk1"/>
              </a:solidFill>
              <a:prstDash val="solid"/>
              <a:miter lim="800000"/>
              <a:headEnd type="none" w="med" len="med"/>
              <a:tailEnd type="none" w="med" len="med"/>
            </a:ln>
          </p:spPr>
        </p:cxnSp>
        <p:cxnSp>
          <p:nvCxnSpPr>
            <p:cNvPr id="1591" name="Shape 1591"/>
            <p:cNvCxnSpPr/>
            <p:nvPr/>
          </p:nvCxnSpPr>
          <p:spPr>
            <a:xfrm>
              <a:off x="2000249" y="2505074"/>
              <a:ext cx="1057275" cy="0"/>
            </a:xfrm>
            <a:prstGeom prst="straightConnector1">
              <a:avLst/>
            </a:prstGeom>
            <a:noFill/>
            <a:ln w="9525" cap="flat" cmpd="sng">
              <a:solidFill>
                <a:schemeClr val="dk1"/>
              </a:solidFill>
              <a:prstDash val="solid"/>
              <a:miter lim="800000"/>
              <a:headEnd type="none" w="med" len="med"/>
              <a:tailEnd type="none" w="med" len="med"/>
            </a:ln>
          </p:spPr>
        </p:cxnSp>
        <p:cxnSp>
          <p:nvCxnSpPr>
            <p:cNvPr id="1592" name="Shape 1592"/>
            <p:cNvCxnSpPr/>
            <p:nvPr/>
          </p:nvCxnSpPr>
          <p:spPr>
            <a:xfrm>
              <a:off x="2009774" y="2628899"/>
              <a:ext cx="1057275" cy="0"/>
            </a:xfrm>
            <a:prstGeom prst="straightConnector1">
              <a:avLst/>
            </a:prstGeom>
            <a:noFill/>
            <a:ln w="9525" cap="flat" cmpd="sng">
              <a:solidFill>
                <a:schemeClr val="dk1"/>
              </a:solidFill>
              <a:prstDash val="solid"/>
              <a:miter lim="800000"/>
              <a:headEnd type="none" w="med" len="med"/>
              <a:tailEnd type="none" w="med" len="med"/>
            </a:ln>
          </p:spPr>
        </p:cxnSp>
        <p:cxnSp>
          <p:nvCxnSpPr>
            <p:cNvPr id="1593" name="Shape 1593"/>
            <p:cNvCxnSpPr/>
            <p:nvPr/>
          </p:nvCxnSpPr>
          <p:spPr>
            <a:xfrm>
              <a:off x="2009774" y="2752724"/>
              <a:ext cx="1057275" cy="0"/>
            </a:xfrm>
            <a:prstGeom prst="straightConnector1">
              <a:avLst/>
            </a:prstGeom>
            <a:noFill/>
            <a:ln w="9525" cap="flat" cmpd="sng">
              <a:solidFill>
                <a:schemeClr val="dk1"/>
              </a:solidFill>
              <a:prstDash val="solid"/>
              <a:miter lim="800000"/>
              <a:headEnd type="none" w="med" len="med"/>
              <a:tailEnd type="none" w="med" len="med"/>
            </a:ln>
          </p:spPr>
        </p:cxnSp>
      </p:grpSp>
      <p:sp>
        <p:nvSpPr>
          <p:cNvPr id="1594" name="Shape 1594"/>
          <p:cNvSpPr/>
          <p:nvPr/>
        </p:nvSpPr>
        <p:spPr>
          <a:xfrm>
            <a:off x="9969452" y="3430687"/>
            <a:ext cx="571500" cy="410100"/>
          </a:xfrm>
          <a:prstGeom prst="rightArrow">
            <a:avLst>
              <a:gd name="adj1" fmla="val 28040"/>
              <a:gd name="adj2" fmla="val 50000"/>
            </a:avLst>
          </a:prstGeom>
          <a:noFill/>
          <a:ln w="1270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sp>
        <p:nvSpPr>
          <p:cNvPr id="1595" name="Shape 1595"/>
          <p:cNvSpPr txBox="1"/>
          <p:nvPr/>
        </p:nvSpPr>
        <p:spPr>
          <a:xfrm>
            <a:off x="1173323" y="3288471"/>
            <a:ext cx="4571100" cy="97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595959"/>
                </a:solidFill>
                <a:latin typeface="Century Gothic"/>
                <a:ea typeface="Century Gothic"/>
                <a:cs typeface="Century Gothic"/>
                <a:sym typeface="Century Gothic"/>
              </a:rPr>
              <a:t>2. Modelo supervisado</a:t>
            </a:r>
            <a:r>
              <a:rPr lang="en-US" sz="1800">
                <a:solidFill>
                  <a:srgbClr val="595959"/>
                </a:solidFill>
                <a:latin typeface="Century Gothic"/>
                <a:ea typeface="Century Gothic"/>
                <a:cs typeface="Century Gothic"/>
                <a:sym typeface="Century Gothic"/>
              </a:rPr>
              <a:t>: utilización de los casos/encuestas con problemas localizados. </a:t>
            </a:r>
            <a:endParaRPr sz="1800"/>
          </a:p>
        </p:txBody>
      </p:sp>
      <p:sp>
        <p:nvSpPr>
          <p:cNvPr id="1596" name="Shape 1596"/>
          <p:cNvSpPr/>
          <p:nvPr/>
        </p:nvSpPr>
        <p:spPr>
          <a:xfrm rot="2179740">
            <a:off x="7777744" y="3038074"/>
            <a:ext cx="749973" cy="354077"/>
          </a:xfrm>
          <a:prstGeom prst="rightArrow">
            <a:avLst>
              <a:gd name="adj1" fmla="val 42630"/>
              <a:gd name="adj2" fmla="val 60474"/>
            </a:avLst>
          </a:prstGeom>
          <a:noFill/>
          <a:ln w="12700" cap="flat" cmpd="sng">
            <a:solidFill>
              <a:srgbClr val="42719B"/>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920">
              <a:solidFill>
                <a:schemeClr val="lt1"/>
              </a:solidFill>
              <a:latin typeface="Calibri"/>
              <a:ea typeface="Calibri"/>
              <a:cs typeface="Calibri"/>
              <a:sym typeface="Calibri"/>
            </a:endParaRPr>
          </a:p>
        </p:txBody>
      </p:sp>
      <p:pic>
        <p:nvPicPr>
          <p:cNvPr id="1597" name="Shape 1597" descr="Gráfico circular"/>
          <p:cNvPicPr preferRelativeResize="0"/>
          <p:nvPr/>
        </p:nvPicPr>
        <p:blipFill rotWithShape="1">
          <a:blip r:embed="rId4">
            <a:alphaModFix/>
          </a:blip>
          <a:srcRect/>
          <a:stretch/>
        </p:blipFill>
        <p:spPr>
          <a:xfrm>
            <a:off x="6118579" y="2604701"/>
            <a:ext cx="767658" cy="767658"/>
          </a:xfrm>
          <a:prstGeom prst="rect">
            <a:avLst/>
          </a:prstGeom>
          <a:noFill/>
          <a:ln>
            <a:noFill/>
          </a:ln>
        </p:spPr>
      </p:pic>
      <p:sp>
        <p:nvSpPr>
          <p:cNvPr id="1598" name="Shape 1598"/>
          <p:cNvSpPr txBox="1">
            <a:spLocks noGrp="1"/>
          </p:cNvSpPr>
          <p:nvPr>
            <p:ph type="title"/>
          </p:nvPr>
        </p:nvSpPr>
        <p:spPr>
          <a:xfrm>
            <a:off x="863600" y="914400"/>
            <a:ext cx="11811000" cy="2743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sz="1800" b="1" i="0" u="none" strike="noStrike" cap="none">
                <a:solidFill>
                  <a:srgbClr val="00457D"/>
                </a:solidFill>
                <a:latin typeface="Arial"/>
                <a:ea typeface="Arial"/>
                <a:cs typeface="Arial"/>
                <a:sym typeface="Arial"/>
              </a:rPr>
              <a:t>Implementación de un modelo completo automatizado supervisado</a:t>
            </a:r>
            <a:endParaRPr/>
          </a:p>
        </p:txBody>
      </p:sp>
      <p:sp>
        <p:nvSpPr>
          <p:cNvPr id="1599" name="Shape 1599"/>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3000"/>
              <a:buFont typeface="Arial"/>
              <a:buNone/>
            </a:pPr>
            <a:r>
              <a:rPr lang="en-US"/>
              <a:t>Aprovechando el Aprendizaje</a:t>
            </a:r>
            <a:endParaRPr/>
          </a:p>
        </p:txBody>
      </p:sp>
      <p:sp>
        <p:nvSpPr>
          <p:cNvPr id="1600" name="Shape 1600"/>
          <p:cNvSpPr txBox="1"/>
          <p:nvPr/>
        </p:nvSpPr>
        <p:spPr>
          <a:xfrm>
            <a:off x="1163400" y="4343400"/>
            <a:ext cx="6024900" cy="134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Century Gothic"/>
                <a:ea typeface="Century Gothic"/>
                <a:cs typeface="Century Gothic"/>
                <a:sym typeface="Century Gothic"/>
              </a:rPr>
              <a:t>Asociación de grupos del modelo no supervisado con problemas y respuestas.</a:t>
            </a:r>
            <a:endParaRPr sz="1800"/>
          </a:p>
          <a:p>
            <a:pPr marL="0" marR="0" lvl="0" indent="0" algn="l" rtl="0">
              <a:spcBef>
                <a:spcPts val="0"/>
              </a:spcBef>
              <a:spcAft>
                <a:spcPts val="0"/>
              </a:spcAft>
              <a:buNone/>
            </a:pPr>
            <a:endParaRPr sz="1800">
              <a:solidFill>
                <a:srgbClr val="595959"/>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a:solidFill>
                  <a:srgbClr val="595959"/>
                </a:solidFill>
                <a:latin typeface="Century Gothic"/>
                <a:ea typeface="Century Gothic"/>
                <a:cs typeface="Century Gothic"/>
                <a:sym typeface="Century Gothic"/>
              </a:rPr>
              <a:t>3. Clasificación automática de nuevos textos.</a:t>
            </a:r>
            <a:endParaRPr sz="1800"/>
          </a:p>
        </p:txBody>
      </p:sp>
      <p:sp>
        <p:nvSpPr>
          <p:cNvPr id="1601" name="Shape 1601"/>
          <p:cNvSpPr txBox="1"/>
          <p:nvPr/>
        </p:nvSpPr>
        <p:spPr>
          <a:xfrm>
            <a:off x="863600" y="1499018"/>
            <a:ext cx="11729700" cy="683400"/>
          </a:xfrm>
          <a:prstGeom prst="rect">
            <a:avLst/>
          </a:prstGeom>
          <a:noFill/>
          <a:ln>
            <a:noFill/>
          </a:ln>
        </p:spPr>
        <p:txBody>
          <a:bodyPr spcFirstLastPara="1" wrap="square" lIns="96000" tIns="48000" rIns="96000" bIns="48000" anchor="t" anchorCtr="0">
            <a:noAutofit/>
          </a:bodyPr>
          <a:lstStyle/>
          <a:p>
            <a:pPr marL="0" marR="0" lvl="0" indent="0" algn="just" rtl="0">
              <a:spcBef>
                <a:spcPts val="0"/>
              </a:spcBef>
              <a:spcAft>
                <a:spcPts val="0"/>
              </a:spcAft>
              <a:buNone/>
            </a:pPr>
            <a:r>
              <a:rPr lang="en-US" sz="2000">
                <a:solidFill>
                  <a:srgbClr val="002060"/>
                </a:solidFill>
                <a:latin typeface="Century Gothic"/>
                <a:ea typeface="Century Gothic"/>
                <a:cs typeface="Century Gothic"/>
                <a:sym typeface="Century Gothic"/>
              </a:rPr>
              <a:t>Aprovechamiento del conocimiento del negocio y el trabajo realizado en Text Mining.</a:t>
            </a:r>
            <a:endParaRPr sz="2000">
              <a:latin typeface="Century Gothic"/>
              <a:ea typeface="Century Gothic"/>
              <a:cs typeface="Century Gothic"/>
              <a:sym typeface="Century Gothic"/>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Shape 1607"/>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608" name="Shape 1608"/>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Shape 1609"/>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Shape 1610"/>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Extender análisis </a:t>
            </a:r>
            <a:endParaRPr sz="3000"/>
          </a:p>
          <a:p>
            <a:pPr marL="0" marR="0" lvl="0" indent="0" algn="l" rtl="0">
              <a:lnSpc>
                <a:spcPct val="90000"/>
              </a:lnSpc>
              <a:spcBef>
                <a:spcPts val="0"/>
              </a:spcBef>
              <a:spcAft>
                <a:spcPts val="0"/>
              </a:spcAft>
              <a:buClr>
                <a:srgbClr val="00457D"/>
              </a:buClr>
              <a:buSzPts val="3900"/>
              <a:buFont typeface="Arial"/>
              <a:buNone/>
            </a:pPr>
            <a:r>
              <a:rPr lang="en-US"/>
              <a:t>Usar Fuentes Externas</a:t>
            </a:r>
            <a:endParaRPr/>
          </a:p>
        </p:txBody>
      </p:sp>
      <p:sp>
        <p:nvSpPr>
          <p:cNvPr id="1611" name="Shape 1611"/>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2.5</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Shape 1616"/>
          <p:cNvSpPr txBox="1">
            <a:spLocks noGrp="1"/>
          </p:cNvSpPr>
          <p:nvPr>
            <p:ph type="title"/>
          </p:nvPr>
        </p:nvSpPr>
        <p:spPr>
          <a:xfrm>
            <a:off x="863600" y="901702"/>
            <a:ext cx="11811000" cy="27431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57D"/>
              </a:buClr>
              <a:buSzPts val="1800"/>
              <a:buFont typeface="Arial"/>
              <a:buNone/>
            </a:pPr>
            <a:r>
              <a:rPr lang="en-US"/>
              <a:t>Por ejemplo: R</a:t>
            </a:r>
            <a:r>
              <a:rPr lang="en-US" sz="1800" b="1" i="0" u="none" strike="noStrike" cap="none">
                <a:solidFill>
                  <a:srgbClr val="00457D"/>
                </a:solidFill>
                <a:latin typeface="Arial"/>
                <a:ea typeface="Arial"/>
                <a:cs typeface="Arial"/>
                <a:sym typeface="Arial"/>
              </a:rPr>
              <a:t>edes sociales (</a:t>
            </a:r>
            <a:r>
              <a:rPr lang="en-US"/>
              <a:t>Facebook,</a:t>
            </a:r>
            <a:r>
              <a:rPr lang="en-US" sz="1800" b="1" i="0" u="none" strike="noStrike" cap="none">
                <a:solidFill>
                  <a:srgbClr val="00457D"/>
                </a:solidFill>
                <a:latin typeface="Arial"/>
                <a:ea typeface="Arial"/>
                <a:cs typeface="Arial"/>
                <a:sym typeface="Arial"/>
              </a:rPr>
              <a:t> Twitter, etc..)</a:t>
            </a:r>
            <a:endParaRPr/>
          </a:p>
        </p:txBody>
      </p:sp>
      <p:sp>
        <p:nvSpPr>
          <p:cNvPr id="1617" name="Shape 1617"/>
          <p:cNvSpPr txBox="1">
            <a:spLocks noGrp="1"/>
          </p:cNvSpPr>
          <p:nvPr>
            <p:ph type="subTitle" idx="2"/>
          </p:nvPr>
        </p:nvSpPr>
        <p:spPr>
          <a:xfrm>
            <a:off x="863600" y="337821"/>
            <a:ext cx="11811000" cy="457200"/>
          </a:xfrm>
          <a:prstGeom prst="rect">
            <a:avLst/>
          </a:prstGeom>
          <a:noFill/>
          <a:ln>
            <a:noFill/>
          </a:ln>
        </p:spPr>
        <p:txBody>
          <a:bodyPr spcFirstLastPara="1" wrap="square" lIns="0" tIns="0" rIns="0" bIns="0" anchor="ctr" anchorCtr="0">
            <a:noAutofit/>
          </a:bodyPr>
          <a:lstStyle/>
          <a:p>
            <a:pPr marL="0" lvl="0" indent="0" rtl="0">
              <a:spcBef>
                <a:spcPts val="1000"/>
              </a:spcBef>
              <a:spcAft>
                <a:spcPts val="0"/>
              </a:spcAft>
              <a:buClr>
                <a:srgbClr val="00457D"/>
              </a:buClr>
              <a:buSzPts val="1800"/>
              <a:buFont typeface="Arial"/>
              <a:buNone/>
            </a:pPr>
            <a:r>
              <a:rPr lang="en-US"/>
              <a:t>Extender el análisis hacia fuentes externas</a:t>
            </a:r>
            <a:endParaRPr/>
          </a:p>
        </p:txBody>
      </p:sp>
      <p:pic>
        <p:nvPicPr>
          <p:cNvPr id="1618" name="Shape 1618"/>
          <p:cNvPicPr preferRelativeResize="0"/>
          <p:nvPr/>
        </p:nvPicPr>
        <p:blipFill rotWithShape="1">
          <a:blip r:embed="rId3">
            <a:alphaModFix/>
          </a:blip>
          <a:srcRect/>
          <a:stretch/>
        </p:blipFill>
        <p:spPr>
          <a:xfrm>
            <a:off x="639762" y="1461654"/>
            <a:ext cx="6396038" cy="2805546"/>
          </a:xfrm>
          <a:prstGeom prst="rect">
            <a:avLst/>
          </a:prstGeom>
          <a:noFill/>
          <a:ln>
            <a:noFill/>
          </a:ln>
        </p:spPr>
      </p:pic>
      <p:sp>
        <p:nvSpPr>
          <p:cNvPr id="1619" name="Shape 1619"/>
          <p:cNvSpPr/>
          <p:nvPr/>
        </p:nvSpPr>
        <p:spPr>
          <a:xfrm>
            <a:off x="7264400" y="1482566"/>
            <a:ext cx="5328960" cy="270843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700">
                <a:solidFill>
                  <a:srgbClr val="002060"/>
                </a:solidFill>
                <a:latin typeface="Calibri"/>
                <a:ea typeface="Calibri"/>
                <a:cs typeface="Calibri"/>
                <a:sym typeface="Calibri"/>
              </a:rPr>
              <a:t>Garantizar una atención inmediata al cliente es el objetivo de </a:t>
            </a:r>
            <a:r>
              <a:rPr lang="en-US" sz="1700" u="sng">
                <a:solidFill>
                  <a:schemeClr val="hlink"/>
                </a:solidFill>
                <a:latin typeface="Calibri"/>
                <a:ea typeface="Calibri"/>
                <a:cs typeface="Calibri"/>
                <a:sym typeface="Calibri"/>
                <a:hlinkClick r:id="rId4"/>
              </a:rPr>
              <a:t>@CorreosAtiende</a:t>
            </a:r>
            <a:r>
              <a:rPr lang="en-US" sz="1700">
                <a:solidFill>
                  <a:srgbClr val="002060"/>
                </a:solidFill>
                <a:latin typeface="Calibri"/>
                <a:ea typeface="Calibri"/>
                <a:cs typeface="Calibri"/>
                <a:sym typeface="Calibri"/>
              </a:rPr>
              <a:t>, el nuevo canal de atención al cliente que </a:t>
            </a:r>
            <a:r>
              <a:rPr lang="en-US" sz="1700" u="sng">
                <a:solidFill>
                  <a:schemeClr val="hlink"/>
                </a:solidFill>
                <a:latin typeface="Calibri"/>
                <a:ea typeface="Calibri"/>
                <a:cs typeface="Calibri"/>
                <a:sym typeface="Calibri"/>
                <a:hlinkClick r:id="rId5"/>
              </a:rPr>
              <a:t>CORREOS</a:t>
            </a:r>
            <a:r>
              <a:rPr lang="en-US" sz="1700">
                <a:solidFill>
                  <a:srgbClr val="002060"/>
                </a:solidFill>
                <a:latin typeface="Calibri"/>
                <a:ea typeface="Calibri"/>
                <a:cs typeface="Calibri"/>
                <a:sym typeface="Calibri"/>
              </a:rPr>
              <a:t> ha abierto en Twitter. La filosofía de esta iniciativa es atender a los usuarios sin necesidad de que se desplacen a una oficina, siempre bajo la perspectiva de que éstos son cada vez más exigentes y demandan libertad y flexibilidad sobre cómo, dónde y cuándo son atendidos. Con esta iniciativa, la compañía postal refuerza su apuesta, iniciada en 2010, de canalizar la atención directa al usuario a través de Twitter. </a:t>
            </a:r>
            <a:endParaRPr/>
          </a:p>
        </p:txBody>
      </p:sp>
      <p:pic>
        <p:nvPicPr>
          <p:cNvPr id="1620" name="Shape 1620"/>
          <p:cNvPicPr preferRelativeResize="0"/>
          <p:nvPr/>
        </p:nvPicPr>
        <p:blipFill>
          <a:blip r:embed="rId6">
            <a:alphaModFix/>
          </a:blip>
          <a:stretch>
            <a:fillRect/>
          </a:stretch>
        </p:blipFill>
        <p:spPr>
          <a:xfrm>
            <a:off x="11198476" y="302346"/>
            <a:ext cx="1394875" cy="871800"/>
          </a:xfrm>
          <a:prstGeom prst="rect">
            <a:avLst/>
          </a:prstGeom>
          <a:noFill/>
          <a:ln>
            <a:noFill/>
          </a:ln>
        </p:spPr>
      </p:pic>
      <p:sp>
        <p:nvSpPr>
          <p:cNvPr id="1621" name="Shape 1621"/>
          <p:cNvSpPr txBox="1"/>
          <p:nvPr/>
        </p:nvSpPr>
        <p:spPr>
          <a:xfrm>
            <a:off x="639750" y="4482850"/>
            <a:ext cx="6624600" cy="2152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800" b="1">
                <a:solidFill>
                  <a:srgbClr val="595959"/>
                </a:solidFill>
                <a:latin typeface="Century Gothic"/>
                <a:ea typeface="Century Gothic"/>
                <a:cs typeface="Century Gothic"/>
                <a:sym typeface="Century Gothic"/>
              </a:rPr>
              <a:t>Análisis de opiniones volcadas en los twitter de Correos</a:t>
            </a:r>
            <a:r>
              <a:rPr lang="en-US" sz="1800">
                <a:solidFill>
                  <a:srgbClr val="595959"/>
                </a:solidFill>
                <a:latin typeface="Century Gothic"/>
                <a:ea typeface="Century Gothic"/>
                <a:cs typeface="Century Gothic"/>
                <a:sym typeface="Century Gothic"/>
              </a:rPr>
              <a:t>: En el contexto de las redes sociales, las técnicas de Text Mining permiten etiquetar a sus usuarios de acuerdo a los contenidos que emiten y al instante en que lo hacen.</a:t>
            </a:r>
            <a:endParaRPr sz="1800">
              <a:solidFill>
                <a:srgbClr val="595959"/>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Font typeface="Arial"/>
              <a:buNone/>
            </a:pPr>
            <a:r>
              <a:rPr lang="en-US" sz="1800">
                <a:solidFill>
                  <a:srgbClr val="595959"/>
                </a:solidFill>
                <a:latin typeface="Century Gothic"/>
                <a:ea typeface="Century Gothic"/>
                <a:cs typeface="Century Gothic"/>
                <a:sym typeface="Century Gothic"/>
              </a:rPr>
              <a:t>Desde dicho etiquetado es posible plantear un </a:t>
            </a:r>
            <a:r>
              <a:rPr lang="en-US" sz="1800" u="sng">
                <a:solidFill>
                  <a:srgbClr val="595959"/>
                </a:solidFill>
                <a:latin typeface="Century Gothic"/>
                <a:ea typeface="Century Gothic"/>
                <a:cs typeface="Century Gothic"/>
                <a:sym typeface="Century Gothic"/>
              </a:rPr>
              <a:t>análisis de forecasting:</a:t>
            </a:r>
            <a:r>
              <a:rPr lang="en-US" sz="1800">
                <a:solidFill>
                  <a:srgbClr val="595959"/>
                </a:solidFill>
                <a:latin typeface="Century Gothic"/>
                <a:ea typeface="Century Gothic"/>
                <a:cs typeface="Century Gothic"/>
                <a:sym typeface="Century Gothic"/>
              </a:rPr>
              <a:t> ¿Cuánto se propaga?. ¿Cómo influyen mis acciones?. ¿Cómo se propaga?.</a:t>
            </a:r>
            <a:endParaRPr sz="1800">
              <a:solidFill>
                <a:srgbClr val="595959"/>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Font typeface="Arial"/>
              <a:buNone/>
            </a:pPr>
            <a:endParaRPr sz="1800" u="sng">
              <a:solidFill>
                <a:srgbClr val="595959"/>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800">
              <a:solidFill>
                <a:srgbClr val="595959"/>
              </a:solidFill>
              <a:latin typeface="Century Gothic"/>
              <a:ea typeface="Century Gothic"/>
              <a:cs typeface="Century Gothic"/>
              <a:sym typeface="Century Gothic"/>
            </a:endParaRPr>
          </a:p>
        </p:txBody>
      </p:sp>
      <p:pic>
        <p:nvPicPr>
          <p:cNvPr id="1622" name="Shape 1622"/>
          <p:cNvPicPr preferRelativeResize="0"/>
          <p:nvPr/>
        </p:nvPicPr>
        <p:blipFill>
          <a:blip r:embed="rId7">
            <a:alphaModFix/>
          </a:blip>
          <a:stretch>
            <a:fillRect/>
          </a:stretch>
        </p:blipFill>
        <p:spPr>
          <a:xfrm>
            <a:off x="7618651" y="4330450"/>
            <a:ext cx="5055950" cy="22780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Shape 1628"/>
          <p:cNvSpPr txBox="1">
            <a:spLocks noGrp="1"/>
          </p:cNvSpPr>
          <p:nvPr>
            <p:ph type="ctrTitle"/>
          </p:nvPr>
        </p:nvSpPr>
        <p:spPr>
          <a:xfrm>
            <a:off x="917468" y="2971800"/>
            <a:ext cx="838200" cy="147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D300"/>
              </a:buClr>
              <a:buSzPts val="9600"/>
              <a:buFont typeface="Arial"/>
              <a:buNone/>
            </a:pPr>
            <a:r>
              <a:rPr lang="en-US"/>
              <a:t>6</a:t>
            </a:r>
            <a:endParaRPr/>
          </a:p>
        </p:txBody>
      </p:sp>
      <p:sp>
        <p:nvSpPr>
          <p:cNvPr id="1629" name="Shape 1629"/>
          <p:cNvSpPr/>
          <p:nvPr/>
        </p:nvSpPr>
        <p:spPr>
          <a:xfrm>
            <a:off x="-75" y="2392275"/>
            <a:ext cx="13004700" cy="25209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Shape 1630"/>
          <p:cNvSpPr/>
          <p:nvPr/>
        </p:nvSpPr>
        <p:spPr>
          <a:xfrm>
            <a:off x="533800" y="3008050"/>
            <a:ext cx="1443300" cy="1423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1" name="Shape 1631"/>
          <p:cNvSpPr txBox="1">
            <a:spLocks noGrp="1"/>
          </p:cNvSpPr>
          <p:nvPr>
            <p:ph type="subTitle" idx="1"/>
          </p:nvPr>
        </p:nvSpPr>
        <p:spPr>
          <a:xfrm>
            <a:off x="2664475" y="3204450"/>
            <a:ext cx="9890100" cy="1004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457D"/>
              </a:buClr>
              <a:buSzPts val="3900"/>
              <a:buFont typeface="Arial"/>
              <a:buNone/>
            </a:pPr>
            <a:r>
              <a:rPr lang="en-US" sz="3000"/>
              <a:t>Extender análisis </a:t>
            </a:r>
            <a:endParaRPr sz="3000"/>
          </a:p>
          <a:p>
            <a:pPr marL="0" marR="0" lvl="0" indent="0" algn="l" rtl="0">
              <a:lnSpc>
                <a:spcPct val="90000"/>
              </a:lnSpc>
              <a:spcBef>
                <a:spcPts val="0"/>
              </a:spcBef>
              <a:spcAft>
                <a:spcPts val="0"/>
              </a:spcAft>
              <a:buClr>
                <a:srgbClr val="00457D"/>
              </a:buClr>
              <a:buSzPts val="3900"/>
              <a:buFont typeface="Arial"/>
              <a:buNone/>
            </a:pPr>
            <a:r>
              <a:rPr lang="en-US"/>
              <a:t>Herramientas de Reporting</a:t>
            </a:r>
            <a:endParaRPr/>
          </a:p>
        </p:txBody>
      </p:sp>
      <p:sp>
        <p:nvSpPr>
          <p:cNvPr id="1632" name="Shape 1632"/>
          <p:cNvSpPr txBox="1">
            <a:spLocks noGrp="1"/>
          </p:cNvSpPr>
          <p:nvPr>
            <p:ph type="subTitle" idx="1"/>
          </p:nvPr>
        </p:nvSpPr>
        <p:spPr>
          <a:xfrm>
            <a:off x="665025" y="3217450"/>
            <a:ext cx="1272600" cy="1004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457D"/>
              </a:buClr>
              <a:buSzPts val="3900"/>
              <a:buFont typeface="Arial"/>
              <a:buNone/>
            </a:pPr>
            <a:r>
              <a:rPr lang="en-US"/>
              <a:t>2.6</a:t>
            </a:r>
            <a:endParaRPr/>
          </a:p>
        </p:txBody>
      </p:sp>
    </p:spTree>
  </p:cSld>
  <p:clrMapOvr>
    <a:masterClrMapping/>
  </p:clrMapOvr>
</p:sld>
</file>

<file path=ppt/theme/theme1.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10466</Words>
  <Application>Microsoft Office PowerPoint</Application>
  <PresentationFormat>Personalizado</PresentationFormat>
  <Paragraphs>1541</Paragraphs>
  <Slides>113</Slides>
  <Notes>113</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113</vt:i4>
      </vt:variant>
    </vt:vector>
  </HeadingPairs>
  <TitlesOfParts>
    <vt:vector size="126" baseType="lpstr">
      <vt:lpstr>Roboto</vt:lpstr>
      <vt:lpstr>Impact</vt:lpstr>
      <vt:lpstr>Roboto Condensed</vt:lpstr>
      <vt:lpstr>Noto Sans Symbols</vt:lpstr>
      <vt:lpstr>Times New Roman</vt:lpstr>
      <vt:lpstr>Avenir</vt:lpstr>
      <vt:lpstr>Lato</vt:lpstr>
      <vt:lpstr>Arial</vt:lpstr>
      <vt:lpstr>Century Gothic</vt:lpstr>
      <vt:lpstr>Calibri</vt:lpstr>
      <vt:lpstr>Verdana</vt:lpstr>
      <vt:lpstr>1_Diseño personalizado</vt:lpstr>
      <vt:lpstr>Diseño personalizado</vt:lpstr>
      <vt:lpstr>PRUEBA DE CONCEPTO SOBRE MINERÍA DE TEXTOS</vt:lpstr>
      <vt:lpstr>Presentación de PowerPoint</vt:lpstr>
      <vt:lpstr>RESUMEN EJECUTIVO</vt:lpstr>
      <vt:lpstr>Presentación de PowerPoint</vt:lpstr>
      <vt:lpstr>Presentación de PowerPoint</vt:lpstr>
      <vt:lpstr>PARTE I</vt:lpstr>
      <vt:lpstr>1</vt:lpstr>
      <vt:lpstr>Presentación de PowerPoint</vt:lpstr>
      <vt:lpstr>Presentación de PowerPoint</vt:lpstr>
      <vt:lpstr>Desarrollo del Proyecto</vt:lpstr>
      <vt:lpstr>2</vt:lpstr>
      <vt:lpstr>Presentación de PowerPoint</vt:lpstr>
      <vt:lpstr>Metodología</vt:lpstr>
      <vt:lpstr>Procesamiento del Lenguaje Natural (PLN): Text Parsing &amp; Text Filtering</vt:lpstr>
      <vt:lpstr>Procesamiento del Lenguaje Natural (PLN): Transformation </vt:lpstr>
      <vt:lpstr>Procesamiento del Lenguaje Natural (PLN): Transformation </vt:lpstr>
      <vt:lpstr>PARTE II</vt:lpstr>
      <vt:lpstr>La identificación de Temas se realizó en dos etapas</vt:lpstr>
      <vt:lpstr>Procesamiento del Lenguaje Natural</vt:lpstr>
      <vt:lpstr>Además del tratamiento estándar de NLP, fue necesario un análisis exhaustivo “personalizado”</vt:lpstr>
      <vt:lpstr>Presentación de PowerPoint</vt:lpstr>
      <vt:lpstr>Presentación de PowerPoint</vt:lpstr>
      <vt:lpstr>Notas importantes</vt:lpstr>
      <vt:lpstr>Presentación de PowerPoint</vt:lpstr>
      <vt:lpstr>Presentación de PowerPoint</vt:lpstr>
      <vt:lpstr>Resumen de Titulares</vt:lpstr>
      <vt:lpstr>1</vt:lpstr>
      <vt:lpstr>Presentación de PowerPoint</vt:lpstr>
      <vt:lpstr>Presentación de PowerPoint</vt:lpstr>
      <vt:lpstr>Palabras más importantes dentro del tema PRECIO del perfil CLIENTE CON CONTRATO</vt:lpstr>
      <vt:lpstr>Palabras más importantes dentro del tema PRECIO del perfil CLIENTE CON CONTRATO</vt:lpstr>
      <vt:lpstr>Expresiones más importantes dentro del tema PRECIO del perfil CLIENTE CON CONTRATO</vt:lpstr>
      <vt:lpstr>Palabras más importantes dentro del tema FACTURACIÓN del perfil CLIENTE CON CONTRATO</vt:lpstr>
      <vt:lpstr>Expresiones más importantes dentro del tema FACTURACIÓN del perfil CLIENTE CON CONTRATO</vt:lpstr>
      <vt:lpstr>Resumen de Titulares (Temas 1-3)</vt:lpstr>
      <vt:lpstr>Resumen de Titulares (Temas 4-6)</vt:lpstr>
      <vt:lpstr>Resumen de Titulares (Temas 7-9)</vt:lpstr>
      <vt:lpstr>Resumen de Titulares (Tema 10)</vt:lpstr>
      <vt:lpstr>2</vt:lpstr>
      <vt:lpstr>Presentación de PowerPoint</vt:lpstr>
      <vt:lpstr>Presentación de PowerPoint</vt:lpstr>
      <vt:lpstr>Palabras más importantes dentro del tema TIEMPOS DE OFICINA del perfil CLIENTE SIN CONTRATO</vt:lpstr>
      <vt:lpstr>Palabras más importantes dentro del tema TIEMPOS DE OFICINA del perfil CLIENTE SIN CONTRATO</vt:lpstr>
      <vt:lpstr>Expresiones más importantes dentro del tema TIEMPOS DE OFICINA del perfil CLIENTE SIN CONTRATO</vt:lpstr>
      <vt:lpstr>Resumen de Titulares (Temas 1-3)</vt:lpstr>
      <vt:lpstr>Resumen de Titulares (Temas 4-6)</vt:lpstr>
      <vt:lpstr>Resumen de Titulares (Tema 7)</vt:lpstr>
      <vt:lpstr>3</vt:lpstr>
      <vt:lpstr>Presentación de PowerPoint</vt:lpstr>
      <vt:lpstr>Presentación de PowerPoint</vt:lpstr>
      <vt:lpstr>Palabras más importantes dentro del tema RECOGIDA EN OFICINAS del perfil DESTINATARIOS</vt:lpstr>
      <vt:lpstr> Palabras más importantes dentro del tema RECOGIDA EN OFICINAS del perfil DESTINATARIOS </vt:lpstr>
      <vt:lpstr>Expresiones más importantes dentro del tema RECOGIDA EN OFICINAS del perfil DESTINATARIOS</vt:lpstr>
      <vt:lpstr>Resumen de Titulares (Temas 1-3)</vt:lpstr>
      <vt:lpstr>Resumen de Titulares (Temas 4-6)</vt:lpstr>
      <vt:lpstr>4</vt:lpstr>
      <vt:lpstr>Presentación de PowerPoint</vt:lpstr>
      <vt:lpstr>Presentación de PowerPoint</vt:lpstr>
      <vt:lpstr>Palabras más importantes dentro del tema INCIDENCIA EN PAQUETERÍA del perfil CLIENTE CITYPAQ</vt:lpstr>
      <vt:lpstr>Palabras más importantes dentro del tema INCIDENCIA EN PAQUETERÍA del perfil CLIENTE CITYPAQ</vt:lpstr>
      <vt:lpstr>Expresiones más importantes dentro del tema INCIDENCIA EN PAQUETERIA del perfil CLIENTE CITYPAQ</vt:lpstr>
      <vt:lpstr>Resumen de Titulares (Temas 1-3)</vt:lpstr>
      <vt:lpstr>Resumen de Titulares (Tema 4)</vt:lpstr>
      <vt:lpstr>5</vt:lpstr>
      <vt:lpstr>Fases</vt:lpstr>
      <vt:lpstr>Resumen</vt:lpstr>
      <vt:lpstr>Presentación de PowerPoint</vt:lpstr>
      <vt:lpstr>Resumen</vt:lpstr>
      <vt:lpstr>PARTE III</vt:lpstr>
      <vt:lpstr>1</vt:lpstr>
      <vt:lpstr>Fases y tipos  de análisis utilizado</vt:lpstr>
      <vt:lpstr>El 88.5% de los comentarios se clasifican igual</vt:lpstr>
      <vt:lpstr>2</vt:lpstr>
      <vt:lpstr>Verificar la relación entre la Polaridad del Comentario y el NPS</vt:lpstr>
      <vt:lpstr>Análisis de Sentimiento</vt:lpstr>
      <vt:lpstr>Análisis de Sentimiento</vt:lpstr>
      <vt:lpstr>PARTE IV</vt:lpstr>
      <vt:lpstr>1</vt:lpstr>
      <vt:lpstr>Presentación de PowerPoint</vt:lpstr>
      <vt:lpstr>Tiempo de espera en oficinas (I)</vt:lpstr>
      <vt:lpstr>Tiempo de espera en oficinas (II)</vt:lpstr>
      <vt:lpstr>Entrega de cartas ordinarias y paquetes postales (I)</vt:lpstr>
      <vt:lpstr>Entrega de cartas ordinarias y paquetes postales (II)</vt:lpstr>
      <vt:lpstr>2</vt:lpstr>
      <vt:lpstr>Análisis y recogida de datos</vt:lpstr>
      <vt:lpstr>6</vt:lpstr>
      <vt:lpstr>Expresiones más importantes de los comentarios que contienen la palabra Aduana o ATP</vt:lpstr>
      <vt:lpstr>6</vt:lpstr>
      <vt:lpstr>Clientes con Contrato</vt:lpstr>
      <vt:lpstr>Clientes sin Contrato</vt:lpstr>
      <vt:lpstr>Destinatarios</vt:lpstr>
      <vt:lpstr>CityPaq</vt:lpstr>
      <vt:lpstr>6</vt:lpstr>
      <vt:lpstr>Análisis global del sentimiento</vt:lpstr>
      <vt:lpstr>6</vt:lpstr>
      <vt:lpstr>Implementación de un modelo completo automatizado supervisado</vt:lpstr>
      <vt:lpstr>6</vt:lpstr>
      <vt:lpstr>Por ejemplo: Redes sociales (Facebook, Twitter, etc..)</vt:lpstr>
      <vt:lpstr>6</vt:lpstr>
      <vt:lpstr>Inclusión de la herramienta de Reporting para la generación de cuadros de mando automáticos</vt:lpstr>
      <vt:lpstr>Presentación de PowerPoint</vt:lpstr>
      <vt:lpstr>Gracias</vt:lpstr>
      <vt:lpstr>.</vt:lpstr>
      <vt:lpstr>ANEXO I. ANÁLISIS GLOBAL DE ASOCIACIÓN DE PALABRAS A TÓPICOS</vt:lpstr>
      <vt:lpstr>En un primer análisis se ha realizado una asociación de palabras con tópicos, identificando 15 Tópicos sobre los que se va a pasar a ilustrar un primer análisis sobre los datos de las encuestas.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 DE CONCEPTO SOBRE MINERÍA DE TEXTOS</dc:title>
  <dc:creator>Fernando Sebastian Huerta</dc:creator>
  <cp:lastModifiedBy>Fernando Sebastian Huerta</cp:lastModifiedBy>
  <cp:revision>3</cp:revision>
  <dcterms:modified xsi:type="dcterms:W3CDTF">2018-02-05T14:47:13Z</dcterms:modified>
</cp:coreProperties>
</file>